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4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4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5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6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7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8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9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40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41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5.xml" ContentType="application/vnd.openxmlformats-officedocument.presentationml.tags+xml"/>
  <Override PartName="/ppt/notesSlides/notesSlide44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45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48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51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52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53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54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55.xml" ContentType="application/vnd.openxmlformats-officedocument.presentationml.notesSl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56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57.xml" ContentType="application/vnd.openxmlformats-officedocument.presentationml.notesSl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58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6.xml" ContentType="application/vnd.openxmlformats-officedocument.presentationml.tags+xml"/>
  <Override PartName="/ppt/notesSlides/notesSlide61.xml" ContentType="application/vnd.openxmlformats-officedocument.presentationml.notesSl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62.xml" ContentType="application/vnd.openxmlformats-officedocument.presentationml.notesSl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65.xml" ContentType="application/vnd.openxmlformats-officedocument.presentationml.notesSl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68.xml" ContentType="application/vnd.openxmlformats-officedocument.presentationml.notesSlid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69.xml" ContentType="application/vnd.openxmlformats-officedocument.presentationml.notesSl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notesSlides/notesSlide70.xml" ContentType="application/vnd.openxmlformats-officedocument.presentationml.notesSlid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71.xml" ContentType="application/vnd.openxmlformats-officedocument.presentationml.notesSl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72.xml" ContentType="application/vnd.openxmlformats-officedocument.presentationml.notesSl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73.xml" ContentType="application/vnd.openxmlformats-officedocument.presentationml.notesSlid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74.xml" ContentType="application/vnd.openxmlformats-officedocument.presentationml.notesSlid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75.xml" ContentType="application/vnd.openxmlformats-officedocument.presentationml.notesSlid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tags/tag7.xml" ContentType="application/vnd.openxmlformats-officedocument.presentationml.tags+xml"/>
  <Override PartName="/ppt/notesSlides/notesSlide78.xml" ContentType="application/vnd.openxmlformats-officedocument.presentationml.notesSlid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79.xml" ContentType="application/vnd.openxmlformats-officedocument.presentationml.notesSlid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notesSlides/notesSlide82.xml" ContentType="application/vnd.openxmlformats-officedocument.presentationml.notesSlid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notesSlides/notesSlide85.xml" ContentType="application/vnd.openxmlformats-officedocument.presentationml.notesSlid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86.xml" ContentType="application/vnd.openxmlformats-officedocument.presentationml.notesSl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notesSlides/notesSlide87.xml" ContentType="application/vnd.openxmlformats-officedocument.presentationml.notesSlid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notesSlides/notesSlide88.xml" ContentType="application/vnd.openxmlformats-officedocument.presentationml.notesSlid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notesSlides/notesSlide89.xml" ContentType="application/vnd.openxmlformats-officedocument.presentationml.notesSlid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notesSlides/notesSlide90.xml" ContentType="application/vnd.openxmlformats-officedocument.presentationml.notesSlid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notesSlides/notesSlide91.xml" ContentType="application/vnd.openxmlformats-officedocument.presentationml.notesSlid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notesSlides/notesSlide92.xml" ContentType="application/vnd.openxmlformats-officedocument.presentationml.notesSlid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tags/tag8.xml" ContentType="application/vnd.openxmlformats-officedocument.presentationml.tags+xml"/>
  <Override PartName="/ppt/notesSlides/notesSlide95.xml" ContentType="application/vnd.openxmlformats-officedocument.presentationml.notesSlid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notesSlides/notesSlide96.xml" ContentType="application/vnd.openxmlformats-officedocument.presentationml.notesSlid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notesSlides/notesSlide99.xml" ContentType="application/vnd.openxmlformats-officedocument.presentationml.notesSlid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notesSlides/notesSlide102.xml" ContentType="application/vnd.openxmlformats-officedocument.presentationml.notesSlid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notesSlides/notesSlide103.xml" ContentType="application/vnd.openxmlformats-officedocument.presentationml.notesSlid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notesSlides/notesSlide104.xml" ContentType="application/vnd.openxmlformats-officedocument.presentationml.notesSlid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notesSlides/notesSlide105.xml" ContentType="application/vnd.openxmlformats-officedocument.presentationml.notesSlid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notesSlides/notesSlide106.xml" ContentType="application/vnd.openxmlformats-officedocument.presentationml.notesSlid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notesSlides/notesSlide107.xml" ContentType="application/vnd.openxmlformats-officedocument.presentationml.notesSlid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notesSlides/notesSlide108.xml" ContentType="application/vnd.openxmlformats-officedocument.presentationml.notesSlid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notesSlides/notesSlide109.xml" ContentType="application/vnd.openxmlformats-officedocument.presentationml.notesSlid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tags/tag9.xml" ContentType="application/vnd.openxmlformats-officedocument.presentationml.tags+xml"/>
  <Override PartName="/ppt/notesSlides/notesSlide1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1.xml" ContentType="application/vnd.openxmlformats-officedocument.presentationml.notesSlide+xml"/>
  <Override PartName="/ppt/tags/tag11.xml" ContentType="application/vnd.openxmlformats-officedocument.presentationml.tags+xml"/>
  <Override PartName="/ppt/notesSlides/notesSlide112.xml" ContentType="application/vnd.openxmlformats-officedocument.presentationml.notesSlide+xml"/>
  <Override PartName="/ppt/tags/tag12.xml" ContentType="application/vnd.openxmlformats-officedocument.presentationml.tags+xml"/>
  <Override PartName="/ppt/notesSlides/notesSlide113.xml" ContentType="application/vnd.openxmlformats-officedocument.presentationml.notesSlide+xml"/>
  <Override PartName="/ppt/tags/tag13.xml" ContentType="application/vnd.openxmlformats-officedocument.presentationml.tags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notesSlides/notesSlide116.xml" ContentType="application/vnd.openxmlformats-officedocument.presentationml.notesSlide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notesSlides/notesSlide1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handoutMasterIdLst>
    <p:handoutMasterId r:id="rId120"/>
  </p:handoutMasterIdLst>
  <p:sldIdLst>
    <p:sldId id="535" r:id="rId2"/>
    <p:sldId id="883" r:id="rId3"/>
    <p:sldId id="623" r:id="rId4"/>
    <p:sldId id="551" r:id="rId5"/>
    <p:sldId id="625" r:id="rId6"/>
    <p:sldId id="584" r:id="rId7"/>
    <p:sldId id="862" r:id="rId8"/>
    <p:sldId id="396" r:id="rId9"/>
    <p:sldId id="605" r:id="rId10"/>
    <p:sldId id="586" r:id="rId11"/>
    <p:sldId id="421" r:id="rId12"/>
    <p:sldId id="471" r:id="rId13"/>
    <p:sldId id="592" r:id="rId14"/>
    <p:sldId id="727" r:id="rId15"/>
    <p:sldId id="891" r:id="rId16"/>
    <p:sldId id="667" r:id="rId17"/>
    <p:sldId id="668" r:id="rId18"/>
    <p:sldId id="669" r:id="rId19"/>
    <p:sldId id="670" r:id="rId20"/>
    <p:sldId id="671" r:id="rId21"/>
    <p:sldId id="672" r:id="rId22"/>
    <p:sldId id="673" r:id="rId23"/>
    <p:sldId id="674" r:id="rId24"/>
    <p:sldId id="675" r:id="rId25"/>
    <p:sldId id="391" r:id="rId26"/>
    <p:sldId id="464" r:id="rId27"/>
    <p:sldId id="587" r:id="rId28"/>
    <p:sldId id="412" r:id="rId29"/>
    <p:sldId id="611" r:id="rId30"/>
    <p:sldId id="596" r:id="rId31"/>
    <p:sldId id="742" r:id="rId32"/>
    <p:sldId id="892" r:id="rId33"/>
    <p:sldId id="676" r:id="rId34"/>
    <p:sldId id="677" r:id="rId35"/>
    <p:sldId id="678" r:id="rId36"/>
    <p:sldId id="679" r:id="rId37"/>
    <p:sldId id="680" r:id="rId38"/>
    <p:sldId id="681" r:id="rId39"/>
    <p:sldId id="682" r:id="rId40"/>
    <p:sldId id="683" r:id="rId41"/>
    <p:sldId id="684" r:id="rId42"/>
    <p:sldId id="398" r:id="rId43"/>
    <p:sldId id="606" r:id="rId44"/>
    <p:sldId id="588" r:id="rId45"/>
    <p:sldId id="430" r:id="rId46"/>
    <p:sldId id="613" r:id="rId47"/>
    <p:sldId id="604" r:id="rId48"/>
    <p:sldId id="757" r:id="rId49"/>
    <p:sldId id="893" r:id="rId50"/>
    <p:sldId id="685" r:id="rId51"/>
    <p:sldId id="686" r:id="rId52"/>
    <p:sldId id="687" r:id="rId53"/>
    <p:sldId id="688" r:id="rId54"/>
    <p:sldId id="689" r:id="rId55"/>
    <p:sldId id="690" r:id="rId56"/>
    <p:sldId id="691" r:id="rId57"/>
    <p:sldId id="692" r:id="rId58"/>
    <p:sldId id="693" r:id="rId59"/>
    <p:sldId id="393" r:id="rId60"/>
    <p:sldId id="607" r:id="rId61"/>
    <p:sldId id="589" r:id="rId62"/>
    <p:sldId id="427" r:id="rId63"/>
    <p:sldId id="612" r:id="rId64"/>
    <p:sldId id="615" r:id="rId65"/>
    <p:sldId id="772" r:id="rId66"/>
    <p:sldId id="894" r:id="rId67"/>
    <p:sldId id="694" r:id="rId68"/>
    <p:sldId id="695" r:id="rId69"/>
    <p:sldId id="696" r:id="rId70"/>
    <p:sldId id="697" r:id="rId71"/>
    <p:sldId id="698" r:id="rId72"/>
    <p:sldId id="699" r:id="rId73"/>
    <p:sldId id="700" r:id="rId74"/>
    <p:sldId id="701" r:id="rId75"/>
    <p:sldId id="702" r:id="rId76"/>
    <p:sldId id="394" r:id="rId77"/>
    <p:sldId id="608" r:id="rId78"/>
    <p:sldId id="590" r:id="rId79"/>
    <p:sldId id="450" r:id="rId80"/>
    <p:sldId id="614" r:id="rId81"/>
    <p:sldId id="617" r:id="rId82"/>
    <p:sldId id="787" r:id="rId83"/>
    <p:sldId id="895" r:id="rId84"/>
    <p:sldId id="662" r:id="rId85"/>
    <p:sldId id="704" r:id="rId86"/>
    <p:sldId id="705" r:id="rId87"/>
    <p:sldId id="706" r:id="rId88"/>
    <p:sldId id="707" r:id="rId89"/>
    <p:sldId id="708" r:id="rId90"/>
    <p:sldId id="709" r:id="rId91"/>
    <p:sldId id="710" r:id="rId92"/>
    <p:sldId id="711" r:id="rId93"/>
    <p:sldId id="395" r:id="rId94"/>
    <p:sldId id="609" r:id="rId95"/>
    <p:sldId id="591" r:id="rId96"/>
    <p:sldId id="371" r:id="rId97"/>
    <p:sldId id="610" r:id="rId98"/>
    <p:sldId id="626" r:id="rId99"/>
    <p:sldId id="802" r:id="rId100"/>
    <p:sldId id="896" r:id="rId101"/>
    <p:sldId id="712" r:id="rId102"/>
    <p:sldId id="713" r:id="rId103"/>
    <p:sldId id="714" r:id="rId104"/>
    <p:sldId id="715" r:id="rId105"/>
    <p:sldId id="716" r:id="rId106"/>
    <p:sldId id="717" r:id="rId107"/>
    <p:sldId id="718" r:id="rId108"/>
    <p:sldId id="719" r:id="rId109"/>
    <p:sldId id="720" r:id="rId110"/>
    <p:sldId id="889" r:id="rId111"/>
    <p:sldId id="890" r:id="rId112"/>
    <p:sldId id="877" r:id="rId113"/>
    <p:sldId id="878" r:id="rId114"/>
    <p:sldId id="887" r:id="rId115"/>
    <p:sldId id="888" r:id="rId116"/>
    <p:sldId id="819" r:id="rId117"/>
    <p:sldId id="570" r:id="rId118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6C"/>
    <a:srgbClr val="FFFFFF"/>
    <a:srgbClr val="BDEAF5"/>
    <a:srgbClr val="88D9EC"/>
    <a:srgbClr val="0083A1"/>
    <a:srgbClr val="706A6A"/>
    <a:srgbClr val="001C22"/>
    <a:srgbClr val="F6B38E"/>
    <a:srgbClr val="FBE1D2"/>
    <a:srgbClr val="D9E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4434" autoAdjust="0"/>
  </p:normalViewPr>
  <p:slideViewPr>
    <p:cSldViewPr snapToGrid="0">
      <p:cViewPr varScale="1">
        <p:scale>
          <a:sx n="155" d="100"/>
          <a:sy n="155" d="100"/>
        </p:scale>
        <p:origin x="168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0412"/>
    </p:cViewPr>
  </p:sorterViewPr>
  <p:notesViewPr>
    <p:cSldViewPr snapToGrid="0">
      <p:cViewPr varScale="1">
        <p:scale>
          <a:sx n="113" d="100"/>
          <a:sy n="113" d="100"/>
        </p:scale>
        <p:origin x="37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00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01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3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4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2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4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5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6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7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8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9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0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1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2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3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4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5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6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7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8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9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0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1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2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3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4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5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6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7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8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9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0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1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2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3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4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5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6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7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8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9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0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1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2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3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4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5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6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7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8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9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498443920"/>
        <c:axId val="498444704"/>
      </c:barChart>
      <c:catAx>
        <c:axId val="4984439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98444704"/>
        <c:crosses val="autoZero"/>
        <c:auto val="1"/>
        <c:lblAlgn val="ctr"/>
        <c:lblOffset val="100"/>
        <c:noMultiLvlLbl val="0"/>
      </c:catAx>
      <c:valAx>
        <c:axId val="498444704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49844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Nya lösningar för infrastruktur</c:v>
                </c:pt>
                <c:pt idx="1">
                  <c:v>Bostadsbyggandet måste underlättas</c:v>
                </c:pt>
                <c:pt idx="2">
                  <c:v>Utöka och ta fram nytt utbud för äldre</c:v>
                </c:pt>
                <c:pt idx="3">
                  <c:v>Vi behöver jobba mer effektivt</c:v>
                </c:pt>
                <c:pt idx="4">
                  <c:v>Ökad långsiktig planering av verksamhetslokaler</c:v>
                </c:pt>
                <c:pt idx="5">
                  <c:v>Det behövs fler medarbetare</c:v>
                </c:pt>
                <c:pt idx="6">
                  <c:v>Bättre service för inflyttare behövs</c:v>
                </c:pt>
                <c:pt idx="7">
                  <c:v>Utöka och ta fram nytt utbud för yngre</c:v>
                </c:pt>
                <c:pt idx="8">
                  <c:v>Mer flexibel planering behövs</c:v>
                </c:pt>
              </c:strCache>
              <c:extLst xmlns:c15="http://schemas.microsoft.com/office/drawing/2012/chart"/>
            </c:strRef>
          </c:cat>
          <c:val>
            <c:numRef>
              <c:f>Blad1!$B$9:$J$9</c:f>
              <c:numCache>
                <c:formatCode>#\ ##0.0</c:formatCode>
                <c:ptCount val="9"/>
                <c:pt idx="0">
                  <c:v>59.354838709677416</c:v>
                </c:pt>
                <c:pt idx="1">
                  <c:v>28.387096774193548</c:v>
                </c:pt>
                <c:pt idx="2">
                  <c:v>23.870967741935484</c:v>
                </c:pt>
                <c:pt idx="3">
                  <c:v>52.258064516129032</c:v>
                </c:pt>
                <c:pt idx="4">
                  <c:v>31.612903225806448</c:v>
                </c:pt>
                <c:pt idx="5">
                  <c:v>70.967741935483872</c:v>
                </c:pt>
                <c:pt idx="6">
                  <c:v>11.612903225806452</c:v>
                </c:pt>
                <c:pt idx="7">
                  <c:v>23.225806451612904</c:v>
                </c:pt>
                <c:pt idx="8">
                  <c:v>71.612903225806463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9623312"/>
        <c:axId val="9596237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19.794651384909265</c:v>
                      </c:pt>
                      <c:pt idx="1">
                        <c:v>24.283667621776502</c:v>
                      </c:pt>
                      <c:pt idx="2">
                        <c:v>27.00573065902579</c:v>
                      </c:pt>
                      <c:pt idx="3">
                        <c:v>38.992359121298946</c:v>
                      </c:pt>
                      <c:pt idx="4">
                        <c:v>63.51480420248329</c:v>
                      </c:pt>
                      <c:pt idx="5">
                        <c:v>91.284622731614135</c:v>
                      </c:pt>
                      <c:pt idx="6">
                        <c:v>11.389684813753581</c:v>
                      </c:pt>
                      <c:pt idx="7">
                        <c:v>45.248328557784149</c:v>
                      </c:pt>
                      <c:pt idx="8">
                        <c:v>70.510983763132757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9.795918367346939</c:v>
                      </c:pt>
                      <c:pt idx="1">
                        <c:v>52.653061224489797</c:v>
                      </c:pt>
                      <c:pt idx="2">
                        <c:v>11.836734693877551</c:v>
                      </c:pt>
                      <c:pt idx="3">
                        <c:v>35.102040816326529</c:v>
                      </c:pt>
                      <c:pt idx="4">
                        <c:v>53.469387755102041</c:v>
                      </c:pt>
                      <c:pt idx="5">
                        <c:v>96.326530612244895</c:v>
                      </c:pt>
                      <c:pt idx="6">
                        <c:v>30.612244897959183</c:v>
                      </c:pt>
                      <c:pt idx="7">
                        <c:v>23.673469387755102</c:v>
                      </c:pt>
                      <c:pt idx="8">
                        <c:v>73.469387755102048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25.675675675675674</c:v>
                      </c:pt>
                      <c:pt idx="1">
                        <c:v>50</c:v>
                      </c:pt>
                      <c:pt idx="2">
                        <c:v>17.567567567567568</c:v>
                      </c:pt>
                      <c:pt idx="3">
                        <c:v>68.918918918918919</c:v>
                      </c:pt>
                      <c:pt idx="4">
                        <c:v>32.432432432432435</c:v>
                      </c:pt>
                      <c:pt idx="5">
                        <c:v>83.78378378378379</c:v>
                      </c:pt>
                      <c:pt idx="6">
                        <c:v>10.810810810810811</c:v>
                      </c:pt>
                      <c:pt idx="7">
                        <c:v>9.4594594594594597</c:v>
                      </c:pt>
                      <c:pt idx="8">
                        <c:v>75.675675675675677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29.591836734693878</c:v>
                      </c:pt>
                      <c:pt idx="1">
                        <c:v>13.26530612244898</c:v>
                      </c:pt>
                      <c:pt idx="2">
                        <c:v>29.591836734693878</c:v>
                      </c:pt>
                      <c:pt idx="3">
                        <c:v>61.734693877551017</c:v>
                      </c:pt>
                      <c:pt idx="4">
                        <c:v>51.020408163265309</c:v>
                      </c:pt>
                      <c:pt idx="5">
                        <c:v>84.948979591836732</c:v>
                      </c:pt>
                      <c:pt idx="6">
                        <c:v>15.306122448979592</c:v>
                      </c:pt>
                      <c:pt idx="7">
                        <c:v>30.867346938775508</c:v>
                      </c:pt>
                      <c:pt idx="8">
                        <c:v>73.469387755102048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11.971830985915492</c:v>
                      </c:pt>
                      <c:pt idx="1">
                        <c:v>4.929577464788732</c:v>
                      </c:pt>
                      <c:pt idx="2">
                        <c:v>49.295774647887328</c:v>
                      </c:pt>
                      <c:pt idx="3">
                        <c:v>5.6338028169014089</c:v>
                      </c:pt>
                      <c:pt idx="4">
                        <c:v>86.619718309859152</c:v>
                      </c:pt>
                      <c:pt idx="5">
                        <c:v>94.366197183098592</c:v>
                      </c:pt>
                      <c:pt idx="6">
                        <c:v>8.4507042253521121</c:v>
                      </c:pt>
                      <c:pt idx="7">
                        <c:v>87.323943661971825</c:v>
                      </c:pt>
                      <c:pt idx="8">
                        <c:v>48.591549295774648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64.835164835164832</c:v>
                      </c:pt>
                      <c:pt idx="2">
                        <c:v>6.593406593406594</c:v>
                      </c:pt>
                      <c:pt idx="3">
                        <c:v>54.212454212454212</c:v>
                      </c:pt>
                      <c:pt idx="4">
                        <c:v>30.402930402930401</c:v>
                      </c:pt>
                      <c:pt idx="5">
                        <c:v>90.842490842490847</c:v>
                      </c:pt>
                      <c:pt idx="6">
                        <c:v>19.047619047619047</c:v>
                      </c:pt>
                      <c:pt idx="7">
                        <c:v>68.131868131868131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52.439024390243901</c:v>
                      </c:pt>
                      <c:pt idx="1">
                        <c:v>71.951219512195124</c:v>
                      </c:pt>
                      <c:pt idx="2">
                        <c:v>8.536585365853659</c:v>
                      </c:pt>
                      <c:pt idx="3">
                        <c:v>70.731707317073173</c:v>
                      </c:pt>
                      <c:pt idx="4">
                        <c:v>37.804878048780488</c:v>
                      </c:pt>
                      <c:pt idx="5">
                        <c:v>79.268292682926827</c:v>
                      </c:pt>
                      <c:pt idx="6">
                        <c:v>4.8780487804878048</c:v>
                      </c:pt>
                      <c:pt idx="7">
                        <c:v>4.8780487804878048</c:v>
                      </c:pt>
                      <c:pt idx="8">
                        <c:v>69.512195121951208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17.171093267449042</c:v>
                      </c:pt>
                      <c:pt idx="1">
                        <c:v>10.685608400247066</c:v>
                      </c:pt>
                      <c:pt idx="2">
                        <c:v>4.2618900555898707</c:v>
                      </c:pt>
                      <c:pt idx="3">
                        <c:v>29.339098208770846</c:v>
                      </c:pt>
                      <c:pt idx="4">
                        <c:v>90.364422483014209</c:v>
                      </c:pt>
                      <c:pt idx="5">
                        <c:v>95.614576899320568</c:v>
                      </c:pt>
                      <c:pt idx="6">
                        <c:v>11.365040148239654</c:v>
                      </c:pt>
                      <c:pt idx="7">
                        <c:v>60.222359481161213</c:v>
                      </c:pt>
                      <c:pt idx="8">
                        <c:v>73.31686226065473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10.062240663900415</c:v>
                      </c:pt>
                      <c:pt idx="1">
                        <c:v>24.688796680497926</c:v>
                      </c:pt>
                      <c:pt idx="2">
                        <c:v>71.265560165975103</c:v>
                      </c:pt>
                      <c:pt idx="3">
                        <c:v>38.692946058091287</c:v>
                      </c:pt>
                      <c:pt idx="4">
                        <c:v>47.302904564315348</c:v>
                      </c:pt>
                      <c:pt idx="5">
                        <c:v>96.369294605809131</c:v>
                      </c:pt>
                      <c:pt idx="6">
                        <c:v>3.2157676348547715</c:v>
                      </c:pt>
                      <c:pt idx="7">
                        <c:v>31.224066390041493</c:v>
                      </c:pt>
                      <c:pt idx="8">
                        <c:v>72.717842323651453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22.58064516129032</c:v>
                      </c:pt>
                      <c:pt idx="1">
                        <c:v>100</c:v>
                      </c:pt>
                      <c:pt idx="2">
                        <c:v>93.548387096774192</c:v>
                      </c:pt>
                      <c:pt idx="3">
                        <c:v>27.419354838709676</c:v>
                      </c:pt>
                      <c:pt idx="4">
                        <c:v>0</c:v>
                      </c:pt>
                      <c:pt idx="5">
                        <c:v>37.096774193548384</c:v>
                      </c:pt>
                      <c:pt idx="6">
                        <c:v>19.35483870967742</c:v>
                      </c:pt>
                      <c:pt idx="7">
                        <c:v>72.58064516129032</c:v>
                      </c:pt>
                      <c:pt idx="8">
                        <c:v>27.419354838709676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58.064516129032263</c:v>
                      </c:pt>
                      <c:pt idx="2">
                        <c:v>25.806451612903224</c:v>
                      </c:pt>
                      <c:pt idx="3">
                        <c:v>41.935483870967744</c:v>
                      </c:pt>
                      <c:pt idx="4">
                        <c:v>87.096774193548384</c:v>
                      </c:pt>
                      <c:pt idx="5">
                        <c:v>83.870967741935488</c:v>
                      </c:pt>
                      <c:pt idx="6">
                        <c:v>0</c:v>
                      </c:pt>
                      <c:pt idx="7">
                        <c:v>12.903225806451612</c:v>
                      </c:pt>
                      <c:pt idx="8">
                        <c:v>61.29032258064516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0</c:v>
                      </c:pt>
                      <c:pt idx="2">
                        <c:v>16.666666666666664</c:v>
                      </c:pt>
                      <c:pt idx="3">
                        <c:v>83.333333333333343</c:v>
                      </c:pt>
                      <c:pt idx="4">
                        <c:v>83.333333333333343</c:v>
                      </c:pt>
                      <c:pt idx="5">
                        <c:v>16.666666666666664</c:v>
                      </c:pt>
                      <c:pt idx="6">
                        <c:v>83.333333333333343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93.518518518518519</c:v>
                      </c:pt>
                      <c:pt idx="1">
                        <c:v>17.592592592592592</c:v>
                      </c:pt>
                      <c:pt idx="2">
                        <c:v>3.7037037037037033</c:v>
                      </c:pt>
                      <c:pt idx="3">
                        <c:v>57.407407407407405</c:v>
                      </c:pt>
                      <c:pt idx="4">
                        <c:v>50.925925925925931</c:v>
                      </c:pt>
                      <c:pt idx="5">
                        <c:v>84.259259259259252</c:v>
                      </c:pt>
                      <c:pt idx="6">
                        <c:v>14.814814814814813</c:v>
                      </c:pt>
                      <c:pt idx="7">
                        <c:v>6.481481481481481</c:v>
                      </c:pt>
                      <c:pt idx="8">
                        <c:v>71.296296296296291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30.76923076923077</c:v>
                      </c:pt>
                      <c:pt idx="3">
                        <c:v>46.153846153846153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23.076923076923077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11.111111111111111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9596233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59623704"/>
        <c:crosses val="autoZero"/>
        <c:auto val="1"/>
        <c:lblAlgn val="ctr"/>
        <c:lblOffset val="100"/>
        <c:noMultiLvlLbl val="0"/>
      </c:catAx>
      <c:valAx>
        <c:axId val="959623704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95962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542349726775956"/>
          <c:y val="2.8216385135681022E-2"/>
          <c:w val="0.572807650273224"/>
          <c:h val="0.94356722972863794"/>
        </c:manualLayout>
      </c:layout>
      <c:barChart>
        <c:barDir val="bar"/>
        <c:grouping val="clustered"/>
        <c:varyColors val="0"/>
        <c:ser>
          <c:idx val="15"/>
          <c:order val="15"/>
          <c:tx>
            <c:strRef>
              <c:f>Blad1!$A$17</c:f>
              <c:strCache>
                <c:ptCount val="1"/>
                <c:pt idx="0">
                  <c:v>Totalsumma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Blad1!$B$1:$E$1</c:f>
              <c:strCache>
                <c:ptCount val="4"/>
                <c:pt idx="0">
                  <c:v>Jag har fått ny kunskap</c:v>
                </c:pt>
                <c:pt idx="1">
                  <c:v>Jag känner mig delaktig i kommunens framtidsfrågor</c:v>
                </c:pt>
                <c:pt idx="2">
                  <c:v>Det var en givande upplevelse</c:v>
                </c:pt>
                <c:pt idx="3">
                  <c:v>Aktiviteten väckte idéer för utveckling av mitt arbete</c:v>
                </c:pt>
              </c:strCache>
            </c:strRef>
          </c:cat>
          <c:val>
            <c:numRef>
              <c:f>Blad1!$B$17:$E$17</c:f>
              <c:numCache>
                <c:formatCode>0.0</c:formatCode>
                <c:ptCount val="4"/>
                <c:pt idx="0">
                  <c:v>6.3264604810996561</c:v>
                </c:pt>
                <c:pt idx="1">
                  <c:v>6.4065743944636679</c:v>
                </c:pt>
                <c:pt idx="2">
                  <c:v>7.1418685121107268</c:v>
                </c:pt>
                <c:pt idx="3">
                  <c:v>5.7702936096718478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6341264"/>
        <c:axId val="716341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vuxenutbildningskontoret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Blad1!$B$2:$E$2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5.4090909090909092</c:v>
                      </c:pt>
                      <c:pt idx="1">
                        <c:v>5.3095238095238093</c:v>
                      </c:pt>
                      <c:pt idx="2">
                        <c:v>5.6046511627906979</c:v>
                      </c:pt>
                      <c:pt idx="3">
                        <c:v>4.5681818181818183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Blad1!$B$3:$E$3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5.916666666666667</c:v>
                      </c:pt>
                      <c:pt idx="1">
                        <c:v>6.666666666666667</c:v>
                      </c:pt>
                      <c:pt idx="2">
                        <c:v>6.833333333333333</c:v>
                      </c:pt>
                      <c:pt idx="3">
                        <c:v>5.666666666666667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Blad1!$B$4:$E$4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6.4461538461538463</c:v>
                      </c:pt>
                      <c:pt idx="1">
                        <c:v>7.4</c:v>
                      </c:pt>
                      <c:pt idx="2">
                        <c:v>7.875</c:v>
                      </c:pt>
                      <c:pt idx="3">
                        <c:v>6.140625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Blad1!$B$5:$E$5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6.25</c:v>
                      </c:pt>
                      <c:pt idx="1">
                        <c:v>6.2537313432835822</c:v>
                      </c:pt>
                      <c:pt idx="2">
                        <c:v>6.7611940298507465</c:v>
                      </c:pt>
                      <c:pt idx="3">
                        <c:v>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Blad1!$B$6:$E$6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6.6279069767441863</c:v>
                      </c:pt>
                      <c:pt idx="1">
                        <c:v>6.4186046511627906</c:v>
                      </c:pt>
                      <c:pt idx="2">
                        <c:v>7.2093023255813957</c:v>
                      </c:pt>
                      <c:pt idx="3">
                        <c:v>6.2857142857142856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Blad1!$B$7:$E$7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6.4705882352941178</c:v>
                      </c:pt>
                      <c:pt idx="1">
                        <c:v>7.7647058823529411</c:v>
                      </c:pt>
                      <c:pt idx="2">
                        <c:v>8.1764705882352935</c:v>
                      </c:pt>
                      <c:pt idx="3">
                        <c:v>6.5882352941176467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Blad1!$B$8:$E$8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6.5</c:v>
                      </c:pt>
                      <c:pt idx="1">
                        <c:v>7.2857142857142856</c:v>
                      </c:pt>
                      <c:pt idx="2">
                        <c:v>7.8571428571428568</c:v>
                      </c:pt>
                      <c:pt idx="3">
                        <c:v>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Blad1!$B$9:$E$9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6.5454545454545459</c:v>
                      </c:pt>
                      <c:pt idx="1">
                        <c:v>6.3272727272727272</c:v>
                      </c:pt>
                      <c:pt idx="2">
                        <c:v>7.1515151515151514</c:v>
                      </c:pt>
                      <c:pt idx="3">
                        <c:v>5.3515151515151516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Blad1!$B$10:$E$10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6.125</c:v>
                      </c:pt>
                      <c:pt idx="1">
                        <c:v>5.9375</c:v>
                      </c:pt>
                      <c:pt idx="2">
                        <c:v>7.3578947368421055</c:v>
                      </c:pt>
                      <c:pt idx="3">
                        <c:v>5.8736842105263154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Blad1!$B$11:$E$11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6.0952380952380949</c:v>
                      </c:pt>
                      <c:pt idx="1">
                        <c:v>6.1428571428571432</c:v>
                      </c:pt>
                      <c:pt idx="2">
                        <c:v>6.8571428571428568</c:v>
                      </c:pt>
                      <c:pt idx="3">
                        <c:v>5.9523809523809526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Blad1!$B$12:$E$12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6.7272727272727275</c:v>
                      </c:pt>
                      <c:pt idx="1">
                        <c:v>6.5454545454545459</c:v>
                      </c:pt>
                      <c:pt idx="2">
                        <c:v>7.0909090909090908</c:v>
                      </c:pt>
                      <c:pt idx="3">
                        <c:v>5.9090909090909092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Blad1!$B$13:$E$13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7.1111111111111107</c:v>
                      </c:pt>
                      <c:pt idx="1">
                        <c:v>7.4444444444444446</c:v>
                      </c:pt>
                      <c:pt idx="2">
                        <c:v>7.5555555555555554</c:v>
                      </c:pt>
                      <c:pt idx="3">
                        <c:v>5.666666666666667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Blad1!$B$14:$E$14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6.5</c:v>
                      </c:pt>
                      <c:pt idx="1">
                        <c:v>7</c:v>
                      </c:pt>
                      <c:pt idx="2">
                        <c:v>7.5</c:v>
                      </c:pt>
                      <c:pt idx="3">
                        <c:v>6.833333333333333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Blad1!$B$15:$E$15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7</c:v>
                      </c:pt>
                      <c:pt idx="1">
                        <c:v>6.5</c:v>
                      </c:pt>
                      <c:pt idx="2">
                        <c:v>7.25</c:v>
                      </c:pt>
                      <c:pt idx="3">
                        <c:v>5.25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Ej angett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Blad1!$B$16:$E$16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</c:v>
                      </c:pt>
                      <c:pt idx="1">
                        <c:v>6.666666666666667</c:v>
                      </c:pt>
                      <c:pt idx="2">
                        <c:v>6.5714285714285712</c:v>
                      </c:pt>
                      <c:pt idx="3">
                        <c:v>7.5714285714285712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16341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16341656"/>
        <c:crosses val="autoZero"/>
        <c:auto val="1"/>
        <c:lblAlgn val="ctr"/>
        <c:lblOffset val="100"/>
        <c:noMultiLvlLbl val="0"/>
      </c:catAx>
      <c:valAx>
        <c:axId val="716341656"/>
        <c:scaling>
          <c:orientation val="minMax"/>
          <c:max val="10"/>
          <c:min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7163412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542349726775956"/>
          <c:y val="2.8216385135681022E-2"/>
          <c:w val="0.572807650273224"/>
          <c:h val="0.94356722972863794"/>
        </c:manualLayout>
      </c:layout>
      <c:barChart>
        <c:barDir val="bar"/>
        <c:grouping val="clustered"/>
        <c:varyColors val="0"/>
        <c:ser>
          <c:idx val="6"/>
          <c:order val="6"/>
          <c:tx>
            <c:strRef>
              <c:f>Blad1!$A$8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Blad1!$B$1:$E$1</c:f>
              <c:strCache>
                <c:ptCount val="4"/>
                <c:pt idx="0">
                  <c:v>Jag har fått ny kunskap</c:v>
                </c:pt>
                <c:pt idx="1">
                  <c:v>Jag känner mig delaktig i kommunens framtidsfrågor</c:v>
                </c:pt>
                <c:pt idx="2">
                  <c:v>Det var en givande upplevelse</c:v>
                </c:pt>
                <c:pt idx="3">
                  <c:v>Aktiviteten väckte idéer för utveckling av mitt arbete</c:v>
                </c:pt>
              </c:strCache>
            </c:strRef>
          </c:cat>
          <c:val>
            <c:numRef>
              <c:f>Blad1!$B$8:$E$8</c:f>
              <c:numCache>
                <c:formatCode>0.0</c:formatCode>
                <c:ptCount val="4"/>
                <c:pt idx="0">
                  <c:v>6.5</c:v>
                </c:pt>
                <c:pt idx="1">
                  <c:v>7.2857142857142856</c:v>
                </c:pt>
                <c:pt idx="2">
                  <c:v>7.8571428571428568</c:v>
                </c:pt>
                <c:pt idx="3">
                  <c:v>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Totalsumma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Blad1!$B$1:$E$1</c:f>
              <c:strCache>
                <c:ptCount val="4"/>
                <c:pt idx="0">
                  <c:v>Jag har fått ny kunskap</c:v>
                </c:pt>
                <c:pt idx="1">
                  <c:v>Jag känner mig delaktig i kommunens framtidsfrågor</c:v>
                </c:pt>
                <c:pt idx="2">
                  <c:v>Det var en givande upplevelse</c:v>
                </c:pt>
                <c:pt idx="3">
                  <c:v>Aktiviteten väckte idéer för utveckling av mitt arbete</c:v>
                </c:pt>
              </c:strCache>
            </c:strRef>
          </c:cat>
          <c:val>
            <c:numRef>
              <c:f>Blad1!$B$17:$E$17</c:f>
              <c:numCache>
                <c:formatCode>0.0</c:formatCode>
                <c:ptCount val="4"/>
                <c:pt idx="0">
                  <c:v>6.3264604810996561</c:v>
                </c:pt>
                <c:pt idx="1">
                  <c:v>6.4065743944636679</c:v>
                </c:pt>
                <c:pt idx="2">
                  <c:v>7.1418685121107268</c:v>
                </c:pt>
                <c:pt idx="3">
                  <c:v>5.7702936096718478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6342832"/>
        <c:axId val="7163432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vuxenutbildningskontoret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Blad1!$B$2:$E$2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5.4090909090909092</c:v>
                      </c:pt>
                      <c:pt idx="1">
                        <c:v>5.3095238095238093</c:v>
                      </c:pt>
                      <c:pt idx="2">
                        <c:v>5.6046511627906979</c:v>
                      </c:pt>
                      <c:pt idx="3">
                        <c:v>4.5681818181818183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Blad1!$B$3:$E$3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5.916666666666667</c:v>
                      </c:pt>
                      <c:pt idx="1">
                        <c:v>6.666666666666667</c:v>
                      </c:pt>
                      <c:pt idx="2">
                        <c:v>6.833333333333333</c:v>
                      </c:pt>
                      <c:pt idx="3">
                        <c:v>5.666666666666667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Blad1!$B$4:$E$4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6.4461538461538463</c:v>
                      </c:pt>
                      <c:pt idx="1">
                        <c:v>7.4</c:v>
                      </c:pt>
                      <c:pt idx="2">
                        <c:v>7.875</c:v>
                      </c:pt>
                      <c:pt idx="3">
                        <c:v>6.140625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Blad1!$B$5:$E$5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6.25</c:v>
                      </c:pt>
                      <c:pt idx="1">
                        <c:v>6.2537313432835822</c:v>
                      </c:pt>
                      <c:pt idx="2">
                        <c:v>6.7611940298507465</c:v>
                      </c:pt>
                      <c:pt idx="3">
                        <c:v>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Blad1!$B$6:$E$6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6.6279069767441863</c:v>
                      </c:pt>
                      <c:pt idx="1">
                        <c:v>6.4186046511627906</c:v>
                      </c:pt>
                      <c:pt idx="2">
                        <c:v>7.2093023255813957</c:v>
                      </c:pt>
                      <c:pt idx="3">
                        <c:v>6.2857142857142856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Blad1!$B$7:$E$7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6.4705882352941178</c:v>
                      </c:pt>
                      <c:pt idx="1">
                        <c:v>7.7647058823529411</c:v>
                      </c:pt>
                      <c:pt idx="2">
                        <c:v>8.1764705882352935</c:v>
                      </c:pt>
                      <c:pt idx="3">
                        <c:v>6.5882352941176467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Blad1!$B$9:$E$9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6.5454545454545459</c:v>
                      </c:pt>
                      <c:pt idx="1">
                        <c:v>6.3272727272727272</c:v>
                      </c:pt>
                      <c:pt idx="2">
                        <c:v>7.1515151515151514</c:v>
                      </c:pt>
                      <c:pt idx="3">
                        <c:v>5.3515151515151516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Blad1!$B$10:$E$10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6.125</c:v>
                      </c:pt>
                      <c:pt idx="1">
                        <c:v>5.9375</c:v>
                      </c:pt>
                      <c:pt idx="2">
                        <c:v>7.3578947368421055</c:v>
                      </c:pt>
                      <c:pt idx="3">
                        <c:v>5.8736842105263154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Blad1!$B$11:$E$11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6.0952380952380949</c:v>
                      </c:pt>
                      <c:pt idx="1">
                        <c:v>6.1428571428571432</c:v>
                      </c:pt>
                      <c:pt idx="2">
                        <c:v>6.8571428571428568</c:v>
                      </c:pt>
                      <c:pt idx="3">
                        <c:v>5.9523809523809526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Blad1!$B$12:$E$12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6.7272727272727275</c:v>
                      </c:pt>
                      <c:pt idx="1">
                        <c:v>6.5454545454545459</c:v>
                      </c:pt>
                      <c:pt idx="2">
                        <c:v>7.0909090909090908</c:v>
                      </c:pt>
                      <c:pt idx="3">
                        <c:v>5.9090909090909092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Blad1!$B$13:$E$13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7.1111111111111107</c:v>
                      </c:pt>
                      <c:pt idx="1">
                        <c:v>7.4444444444444446</c:v>
                      </c:pt>
                      <c:pt idx="2">
                        <c:v>7.5555555555555554</c:v>
                      </c:pt>
                      <c:pt idx="3">
                        <c:v>5.666666666666667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Blad1!$B$14:$E$14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6.5</c:v>
                      </c:pt>
                      <c:pt idx="1">
                        <c:v>7</c:v>
                      </c:pt>
                      <c:pt idx="2">
                        <c:v>7.5</c:v>
                      </c:pt>
                      <c:pt idx="3">
                        <c:v>6.833333333333333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Blad1!$B$15:$E$15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7</c:v>
                      </c:pt>
                      <c:pt idx="1">
                        <c:v>6.5</c:v>
                      </c:pt>
                      <c:pt idx="2">
                        <c:v>7.25</c:v>
                      </c:pt>
                      <c:pt idx="3">
                        <c:v>5.25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Ej angett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Blad1!$B$16:$E$16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</c:v>
                      </c:pt>
                      <c:pt idx="1">
                        <c:v>6.666666666666667</c:v>
                      </c:pt>
                      <c:pt idx="2">
                        <c:v>6.5714285714285712</c:v>
                      </c:pt>
                      <c:pt idx="3">
                        <c:v>7.5714285714285712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16342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16343224"/>
        <c:crosses val="autoZero"/>
        <c:auto val="1"/>
        <c:lblAlgn val="ctr"/>
        <c:lblOffset val="100"/>
        <c:noMultiLvlLbl val="0"/>
      </c:catAx>
      <c:valAx>
        <c:axId val="716343224"/>
        <c:scaling>
          <c:orientation val="minMax"/>
          <c:max val="10"/>
          <c:min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7163428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19.794651384909265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9.795918367346939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25.675675675675674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29.591836734693878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11.971830985915492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52.439024390243901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59.354838709677416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17.171093267449042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10.062240663900415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22.58064516129032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93.518518518518519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959624880"/>
        <c:axId val="959625272"/>
      </c:barChart>
      <c:catAx>
        <c:axId val="9596248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59625272"/>
        <c:crosses val="autoZero"/>
        <c:auto val="1"/>
        <c:lblAlgn val="ctr"/>
        <c:lblOffset val="100"/>
        <c:noMultiLvlLbl val="0"/>
      </c:catAx>
      <c:valAx>
        <c:axId val="95962527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959624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24.283667621776502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52.653061224489797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50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13.26530612244898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4.929577464788732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64.835164835164832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71.951219512195124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28.387096774193548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10.685608400247066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24.688796680497926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17.592592592592592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959626448"/>
        <c:axId val="959626840"/>
      </c:barChart>
      <c:catAx>
        <c:axId val="9596264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59626840"/>
        <c:crosses val="autoZero"/>
        <c:auto val="1"/>
        <c:lblAlgn val="ctr"/>
        <c:lblOffset val="100"/>
        <c:noMultiLvlLbl val="0"/>
      </c:catAx>
      <c:valAx>
        <c:axId val="95962684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9596264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27.00573065902579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11.836734693877551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17.567567567567568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29.591836734693878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49.295774647887328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6.593406593406594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8.536585365853659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23.870967741935484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4.2618900555898707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71.265560165975103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93.548387096774192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25.806451612903224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3.7037037037037033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30.76923076923077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959628016"/>
        <c:axId val="959628408"/>
      </c:barChart>
      <c:catAx>
        <c:axId val="9596280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59628408"/>
        <c:crosses val="autoZero"/>
        <c:auto val="1"/>
        <c:lblAlgn val="ctr"/>
        <c:lblOffset val="100"/>
        <c:noMultiLvlLbl val="0"/>
      </c:catAx>
      <c:valAx>
        <c:axId val="95962840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959628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38.992359121298946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35.102040816326529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68.918918918918919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61.734693877551017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5.6338028169014089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54.212454212454212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70.731707317073173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52.258064516129032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29.339098208770846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38.692946058091287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27.419354838709676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41.935483870967744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57.407407407407405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46.153846153846153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291520"/>
        <c:axId val="537291912"/>
      </c:barChart>
      <c:catAx>
        <c:axId val="5372915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291912"/>
        <c:crosses val="autoZero"/>
        <c:auto val="1"/>
        <c:lblAlgn val="ctr"/>
        <c:lblOffset val="100"/>
        <c:noMultiLvlLbl val="0"/>
      </c:catAx>
      <c:valAx>
        <c:axId val="53729191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2915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63.51480420248329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53.469387755102041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32.432432432432435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51.020408163265309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86.619718309859152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30.402930402930401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37.804878048780488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31.612903225806448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90.364422483014209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47.302904564315348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87.096774193548384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50.925925925925931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293088"/>
        <c:axId val="537293480"/>
      </c:barChart>
      <c:catAx>
        <c:axId val="5372930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293480"/>
        <c:crosses val="autoZero"/>
        <c:auto val="1"/>
        <c:lblAlgn val="ctr"/>
        <c:lblOffset val="100"/>
        <c:noMultiLvlLbl val="0"/>
      </c:catAx>
      <c:valAx>
        <c:axId val="53729348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2930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91.284622731614135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96.326530612244895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83.78378378378379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84.948979591836732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94.366197183098592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90.842490842490847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79.268292682926827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95.614576899320568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96.369294605809131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37.096774193548384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83.870967741935488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84.259259259259252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11.111111111111111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294656"/>
        <c:axId val="537295048"/>
      </c:barChart>
      <c:catAx>
        <c:axId val="5372946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295048"/>
        <c:crosses val="autoZero"/>
        <c:auto val="1"/>
        <c:lblAlgn val="ctr"/>
        <c:lblOffset val="100"/>
        <c:noMultiLvlLbl val="0"/>
      </c:catAx>
      <c:valAx>
        <c:axId val="53729504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2946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11.389684813753581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30.612244897959183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10.810810810810811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15.306122448979592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8.4507042253521121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19.047619047619047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4.8780487804878048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11.612903225806452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11.365040148239654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3.2157676348547715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19.35483870967742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14.814814814814813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296224"/>
        <c:axId val="537296616"/>
      </c:barChart>
      <c:catAx>
        <c:axId val="5372962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296616"/>
        <c:crosses val="autoZero"/>
        <c:auto val="1"/>
        <c:lblAlgn val="ctr"/>
        <c:lblOffset val="100"/>
        <c:noMultiLvlLbl val="0"/>
      </c:catAx>
      <c:valAx>
        <c:axId val="53729661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2962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45.248328557784149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23.673469387755102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9.4594594594594597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30.867346938775508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87.323943661971825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68.131868131868131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4.8780487804878048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23.225806451612904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60.222359481161213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31.224066390041493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72.58064516129032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12.903225806451612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6.481481481481481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297792"/>
        <c:axId val="537298184"/>
      </c:barChart>
      <c:catAx>
        <c:axId val="5372977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298184"/>
        <c:crosses val="autoZero"/>
        <c:auto val="1"/>
        <c:lblAlgn val="ctr"/>
        <c:lblOffset val="100"/>
        <c:noMultiLvlLbl val="0"/>
      </c:catAx>
      <c:valAx>
        <c:axId val="53729818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2977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70.510983763132757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73.469387755102048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75.675675675675677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73.469387755102048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48.591549295774648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61.53846153846154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69.512195121951208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71.612903225806463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73.31686226065473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72.717842323651453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27.419354838709676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61.29032258064516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71.296296296296291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23.076923076923077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88.888888888888886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299360"/>
        <c:axId val="537299752"/>
      </c:barChart>
      <c:catAx>
        <c:axId val="537299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299752"/>
        <c:crosses val="autoZero"/>
        <c:auto val="1"/>
        <c:lblAlgn val="ctr"/>
        <c:lblOffset val="100"/>
        <c:noMultiLvlLbl val="0"/>
      </c:catAx>
      <c:valAx>
        <c:axId val="53729975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2993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rgbClr val="D9EED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959613512"/>
        <c:axId val="959613904"/>
      </c:barChart>
      <c:catAx>
        <c:axId val="9596135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59613904"/>
        <c:crosses val="autoZero"/>
        <c:auto val="1"/>
        <c:lblAlgn val="ctr"/>
        <c:lblOffset val="100"/>
        <c:noMultiLvlLbl val="0"/>
      </c:catAx>
      <c:valAx>
        <c:axId val="959613904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95961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rgbClr val="D9EED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537300928"/>
        <c:axId val="537301320"/>
      </c:barChart>
      <c:catAx>
        <c:axId val="5373009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301320"/>
        <c:crosses val="autoZero"/>
        <c:auto val="1"/>
        <c:lblAlgn val="ctr"/>
        <c:lblOffset val="100"/>
        <c:noMultiLvlLbl val="0"/>
      </c:catAx>
      <c:valAx>
        <c:axId val="537301320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3730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7.1161290322580646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7.9161290322580644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5.7870967741935484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7.3806451612903228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7.7290322580645165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7.4709677419354836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537302104"/>
        <c:axId val="537302496"/>
      </c:barChart>
      <c:catAx>
        <c:axId val="5373021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302496"/>
        <c:crosses val="autoZero"/>
        <c:auto val="1"/>
        <c:lblAlgn val="ctr"/>
        <c:lblOffset val="100"/>
        <c:noMultiLvlLbl val="0"/>
      </c:catAx>
      <c:valAx>
        <c:axId val="537302496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37302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52680893904797E-2"/>
          <c:y val="2.4646006949926972E-2"/>
          <c:w val="0.95869463821219036"/>
          <c:h val="0.950707986100146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cat>
            <c:strRef>
              <c:f>Blad1!$A$2:$A$16</c:f>
              <c:strCache>
                <c:ptCount val="15"/>
                <c:pt idx="0">
                  <c:v>Stadsbyggnadskontoret</c:v>
                </c:pt>
                <c:pt idx="1">
                  <c:v>Norrköping Vatten och Avfall</c:v>
                </c:pt>
                <c:pt idx="2">
                  <c:v>Hyresbostäder</c:v>
                </c:pt>
                <c:pt idx="3">
                  <c:v>Upplev Norrköping</c:v>
                </c:pt>
                <c:pt idx="4">
                  <c:v>Norrevo Fastigheter</c:v>
                </c:pt>
                <c:pt idx="5">
                  <c:v>Bygg- och miljökontoret</c:v>
                </c:pt>
                <c:pt idx="6">
                  <c:v>Tekniska kontoret</c:v>
                </c:pt>
                <c:pt idx="7">
                  <c:v>Norrköping Sciencepark</c:v>
                </c:pt>
                <c:pt idx="8">
                  <c:v>Norrköping Visualisering</c:v>
                </c:pt>
                <c:pt idx="9">
                  <c:v>Kultur- och fritidskontoret</c:v>
                </c:pt>
                <c:pt idx="10">
                  <c:v>Utbildningskontoret</c:v>
                </c:pt>
                <c:pt idx="11">
                  <c:v>Kommunstyrelsens kontor</c:v>
                </c:pt>
                <c:pt idx="12">
                  <c:v>Vård- och omsorgskontoret</c:v>
                </c:pt>
                <c:pt idx="13">
                  <c:v>Socialkontoret</c:v>
                </c:pt>
                <c:pt idx="14">
                  <c:v>Arbetsmarknads- och vuxenutb</c:v>
                </c:pt>
              </c:strCache>
            </c:strRef>
          </c:cat>
          <c:val>
            <c:numRef>
              <c:f>Blad1!$B$2:$B$16</c:f>
              <c:numCache>
                <c:formatCode>0.0</c:formatCode>
                <c:ptCount val="15"/>
                <c:pt idx="0">
                  <c:v>9.6097560975609753</c:v>
                </c:pt>
                <c:pt idx="1">
                  <c:v>9.1759259259259256</c:v>
                </c:pt>
                <c:pt idx="2">
                  <c:v>8.9677419354838701</c:v>
                </c:pt>
                <c:pt idx="3">
                  <c:v>8.8888888888888893</c:v>
                </c:pt>
                <c:pt idx="4">
                  <c:v>8.6451612903225801</c:v>
                </c:pt>
                <c:pt idx="5">
                  <c:v>8.5405405405405403</c:v>
                </c:pt>
                <c:pt idx="6">
                  <c:v>7.9161290322580644</c:v>
                </c:pt>
                <c:pt idx="7">
                  <c:v>7.833333333333333</c:v>
                </c:pt>
                <c:pt idx="8">
                  <c:v>7.0769230769230766</c:v>
                </c:pt>
                <c:pt idx="9">
                  <c:v>6.154929577464789</c:v>
                </c:pt>
                <c:pt idx="10">
                  <c:v>5.7708462013588635</c:v>
                </c:pt>
                <c:pt idx="11">
                  <c:v>5.6454081632653059</c:v>
                </c:pt>
                <c:pt idx="12">
                  <c:v>4.7562240663900415</c:v>
                </c:pt>
                <c:pt idx="13">
                  <c:v>4.6080586080586077</c:v>
                </c:pt>
                <c:pt idx="14">
                  <c:v>4.4653061224489798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37303280"/>
        <c:axId val="537303672"/>
      </c:barChart>
      <c:catAx>
        <c:axId val="5373032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303672"/>
        <c:crosses val="autoZero"/>
        <c:auto val="1"/>
        <c:lblAlgn val="ctr"/>
        <c:lblOffset val="100"/>
        <c:noMultiLvlLbl val="0"/>
      </c:catAx>
      <c:valAx>
        <c:axId val="537303672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3730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5.7664756446991401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537304456"/>
        <c:axId val="5373048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Befolkning</c:v>
                      </c:pt>
                    </c:strCache>
                  </c:strRef>
                </c:tx>
                <c:spPr>
                  <a:solidFill>
                    <a:srgbClr val="BDEAF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Blad1!$B$2:$B$17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8.601480420248329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Blad1!$D$1</c15:sqref>
                        </c15:formulaRef>
                      </c:ext>
                    </c:extLst>
                    <c:strCache>
                      <c:ptCount val="1"/>
                      <c:pt idx="0">
                        <c:v>Jobb</c:v>
                      </c:pt>
                    </c:strCache>
                  </c:strRef>
                </c:tx>
                <c:spPr>
                  <a:solidFill>
                    <a:srgbClr val="FFDDA7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Blad1!$D$2:$D$17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8.0747373447946522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Blad1!$E$1</c15:sqref>
                        </c15:formulaRef>
                      </c:ext>
                    </c:extLst>
                    <c:strCache>
                      <c:ptCount val="1"/>
                      <c:pt idx="0">
                        <c:v>Kompetens</c:v>
                      </c:pt>
                    </c:strCache>
                  </c:strRef>
                </c:tx>
                <c:spPr>
                  <a:solidFill>
                    <a:srgbClr val="F9D7E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Blad1!$E$2:$E$17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9.0957497612225406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Blad1!$F$1</c15:sqref>
                        </c15:formulaRef>
                      </c:ext>
                    </c:extLst>
                    <c:strCache>
                      <c:ptCount val="1"/>
                      <c:pt idx="0">
                        <c:v>Teknik</c:v>
                      </c:pt>
                    </c:strCache>
                  </c:strRef>
                </c:tx>
                <c:spPr>
                  <a:solidFill>
                    <a:srgbClr val="D9EED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Blad1!$F$2:$F$17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8.5384431709646602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Blad1!$G$1</c15:sqref>
                        </c15:formulaRef>
                      </c:ext>
                    </c:extLst>
                    <c:strCache>
                      <c:ptCount val="1"/>
                      <c:pt idx="0">
                        <c:v>Värderingar</c:v>
                      </c:pt>
                    </c:strCache>
                  </c:strRef>
                </c:tx>
                <c:spPr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Blad1!$G$2:$G$17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8.442454632282713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5373044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304848"/>
        <c:crosses val="autoZero"/>
        <c:auto val="1"/>
        <c:lblAlgn val="ctr"/>
        <c:lblOffset val="100"/>
        <c:noMultiLvlLbl val="0"/>
      </c:catAx>
      <c:valAx>
        <c:axId val="537304848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37304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måste locka till oss specialistkompetens</c:v>
                </c:pt>
                <c:pt idx="1">
                  <c:v>Arbetsmarknadsregionen växer på sikt</c:v>
                </c:pt>
                <c:pt idx="2">
                  <c:v>Omvandlingen marknadsför Norrköping</c:v>
                </c:pt>
                <c:pt idx="3">
                  <c:v>Besvärlig trafik under byggandet</c:v>
                </c:pt>
                <c:pt idx="4">
                  <c:v>Verksamhet i helt nya stadsdelar</c:v>
                </c:pt>
                <c:pt idx="5">
                  <c:v>Nysatsning skapar kreativa miljöer</c:v>
                </c:pt>
                <c:pt idx="6">
                  <c:v>Mindre attraktiv stad under byggandet</c:v>
                </c:pt>
                <c:pt idx="7">
                  <c:v>Stort behov av informationsinsatser</c:v>
                </c:pt>
                <c:pt idx="8">
                  <c:v>Mer attraktiv boendeort på sikt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59.50334288443171</c:v>
                </c:pt>
                <c:pt idx="1">
                  <c:v>51.480420248328564</c:v>
                </c:pt>
                <c:pt idx="2">
                  <c:v>34.431709646609363</c:v>
                </c:pt>
                <c:pt idx="3">
                  <c:v>36.031518624641834</c:v>
                </c:pt>
                <c:pt idx="4">
                  <c:v>63.777459407831905</c:v>
                </c:pt>
                <c:pt idx="5">
                  <c:v>32.808022922636106</c:v>
                </c:pt>
                <c:pt idx="6">
                  <c:v>9.50334288443171</c:v>
                </c:pt>
                <c:pt idx="7">
                  <c:v>35.768863419293218</c:v>
                </c:pt>
                <c:pt idx="8">
                  <c:v>58.381088825214903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305632"/>
        <c:axId val="537306024"/>
        <c:extLst/>
      </c:barChart>
      <c:catAx>
        <c:axId val="5373056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306024"/>
        <c:crosses val="autoZero"/>
        <c:auto val="1"/>
        <c:lblAlgn val="ctr"/>
        <c:lblOffset val="100"/>
        <c:noMultiLvlLbl val="0"/>
      </c:catAx>
      <c:valAx>
        <c:axId val="537306024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53730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måste locka till oss specialistkompetens</c:v>
                </c:pt>
                <c:pt idx="1">
                  <c:v>Arbetsmarknadsregionen växer på sikt</c:v>
                </c:pt>
                <c:pt idx="2">
                  <c:v>Omvandlingen marknadsför Norrköping</c:v>
                </c:pt>
                <c:pt idx="3">
                  <c:v>Besvärlig trafik under byggandet</c:v>
                </c:pt>
                <c:pt idx="4">
                  <c:v>Verksamhet i helt nya stadsdelar</c:v>
                </c:pt>
                <c:pt idx="5">
                  <c:v>Nysatsning skapar kreativa miljöer</c:v>
                </c:pt>
                <c:pt idx="6">
                  <c:v>Mindre attraktiv stad under byggandet</c:v>
                </c:pt>
                <c:pt idx="7">
                  <c:v>Stort behov av informationsinsatser</c:v>
                </c:pt>
                <c:pt idx="8">
                  <c:v>Mer attraktiv boendeort på sikt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59.50334288443171</c:v>
                </c:pt>
                <c:pt idx="1">
                  <c:v>51.480420248328564</c:v>
                </c:pt>
                <c:pt idx="2">
                  <c:v>34.431709646609363</c:v>
                </c:pt>
                <c:pt idx="3">
                  <c:v>36.031518624641834</c:v>
                </c:pt>
                <c:pt idx="4">
                  <c:v>63.777459407831905</c:v>
                </c:pt>
                <c:pt idx="5">
                  <c:v>32.808022922636106</c:v>
                </c:pt>
                <c:pt idx="6">
                  <c:v>9.50334288443171</c:v>
                </c:pt>
                <c:pt idx="7">
                  <c:v>35.768863419293218</c:v>
                </c:pt>
                <c:pt idx="8">
                  <c:v>58.381088825214903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307200"/>
        <c:axId val="833682728"/>
        <c:extLst/>
      </c:barChart>
      <c:catAx>
        <c:axId val="5373072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682728"/>
        <c:crosses val="autoZero"/>
        <c:auto val="1"/>
        <c:lblAlgn val="ctr"/>
        <c:lblOffset val="100"/>
        <c:noMultiLvlLbl val="0"/>
      </c:catAx>
      <c:valAx>
        <c:axId val="83368272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53730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måste locka till oss specialistkompetens</c:v>
                </c:pt>
                <c:pt idx="1">
                  <c:v>Arbetsmarknadsregionen växer på sikt</c:v>
                </c:pt>
                <c:pt idx="2">
                  <c:v>Omvandlingen marknadsför Norrköping</c:v>
                </c:pt>
                <c:pt idx="3">
                  <c:v>Besvärlig trafik under byggandet</c:v>
                </c:pt>
                <c:pt idx="4">
                  <c:v>Verksamhet i helt nya stadsdelar</c:v>
                </c:pt>
                <c:pt idx="5">
                  <c:v>Nysatsning skapar kreativa miljöer</c:v>
                </c:pt>
                <c:pt idx="6">
                  <c:v>Mindre attraktiv stad under byggandet</c:v>
                </c:pt>
                <c:pt idx="7">
                  <c:v>Stort behov av informationsinsatser</c:v>
                </c:pt>
                <c:pt idx="8">
                  <c:v>Mer attraktiv boendeort på sikt</c:v>
                </c:pt>
              </c:strCache>
              <c:extLst xmlns:c15="http://schemas.microsoft.com/office/drawing/2012/chart"/>
            </c:strRef>
          </c:cat>
          <c:val>
            <c:numRef>
              <c:f>Blad1!$B$9:$J$9</c:f>
              <c:numCache>
                <c:formatCode>#\ ##0.0</c:formatCode>
                <c:ptCount val="9"/>
                <c:pt idx="0">
                  <c:v>57.41935483870968</c:v>
                </c:pt>
                <c:pt idx="1">
                  <c:v>14.193548387096774</c:v>
                </c:pt>
                <c:pt idx="2">
                  <c:v>14.193548387096774</c:v>
                </c:pt>
                <c:pt idx="3">
                  <c:v>82.58064516129032</c:v>
                </c:pt>
                <c:pt idx="4">
                  <c:v>59.354838709677416</c:v>
                </c:pt>
                <c:pt idx="5">
                  <c:v>20</c:v>
                </c:pt>
                <c:pt idx="6">
                  <c:v>19.35483870967742</c:v>
                </c:pt>
                <c:pt idx="7">
                  <c:v>65.806451612903231</c:v>
                </c:pt>
                <c:pt idx="8">
                  <c:v>40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683512"/>
        <c:axId val="8336839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59.50334288443171</c:v>
                      </c:pt>
                      <c:pt idx="1">
                        <c:v>51.480420248328564</c:v>
                      </c:pt>
                      <c:pt idx="2">
                        <c:v>34.431709646609363</c:v>
                      </c:pt>
                      <c:pt idx="3">
                        <c:v>36.031518624641834</c:v>
                      </c:pt>
                      <c:pt idx="4">
                        <c:v>63.777459407831905</c:v>
                      </c:pt>
                      <c:pt idx="5">
                        <c:v>32.808022922636106</c:v>
                      </c:pt>
                      <c:pt idx="6">
                        <c:v>9.50334288443171</c:v>
                      </c:pt>
                      <c:pt idx="7">
                        <c:v>35.768863419293218</c:v>
                      </c:pt>
                      <c:pt idx="8">
                        <c:v>58.381088825214903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55.510204081632651</c:v>
                      </c:pt>
                      <c:pt idx="1">
                        <c:v>84.897959183673464</c:v>
                      </c:pt>
                      <c:pt idx="2">
                        <c:v>45.306122448979593</c:v>
                      </c:pt>
                      <c:pt idx="3">
                        <c:v>9.795918367346939</c:v>
                      </c:pt>
                      <c:pt idx="4">
                        <c:v>53.877551020408163</c:v>
                      </c:pt>
                      <c:pt idx="5">
                        <c:v>9.795918367346939</c:v>
                      </c:pt>
                      <c:pt idx="6">
                        <c:v>1.6326530612244898</c:v>
                      </c:pt>
                      <c:pt idx="7">
                        <c:v>41.224489795918366</c:v>
                      </c:pt>
                      <c:pt idx="8">
                        <c:v>60.408163265306122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59.45945945945946</c:v>
                      </c:pt>
                      <c:pt idx="1">
                        <c:v>17.567567567567568</c:v>
                      </c:pt>
                      <c:pt idx="2">
                        <c:v>10.810810810810811</c:v>
                      </c:pt>
                      <c:pt idx="3">
                        <c:v>35.135135135135137</c:v>
                      </c:pt>
                      <c:pt idx="4">
                        <c:v>52.702702702702695</c:v>
                      </c:pt>
                      <c:pt idx="5">
                        <c:v>4.0540540540540544</c:v>
                      </c:pt>
                      <c:pt idx="6">
                        <c:v>20.27027027027027</c:v>
                      </c:pt>
                      <c:pt idx="7">
                        <c:v>60.810810810810814</c:v>
                      </c:pt>
                      <c:pt idx="8">
                        <c:v>56.756756756756758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60.714285714285708</c:v>
                      </c:pt>
                      <c:pt idx="1">
                        <c:v>50</c:v>
                      </c:pt>
                      <c:pt idx="2">
                        <c:v>49.234693877551024</c:v>
                      </c:pt>
                      <c:pt idx="3">
                        <c:v>33.163265306122447</c:v>
                      </c:pt>
                      <c:pt idx="4">
                        <c:v>52.806122448979586</c:v>
                      </c:pt>
                      <c:pt idx="5">
                        <c:v>25.765306122448976</c:v>
                      </c:pt>
                      <c:pt idx="6">
                        <c:v>13.26530612244898</c:v>
                      </c:pt>
                      <c:pt idx="7">
                        <c:v>50.765306122448983</c:v>
                      </c:pt>
                      <c:pt idx="8">
                        <c:v>44.387755102040813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38.028169014084504</c:v>
                      </c:pt>
                      <c:pt idx="1">
                        <c:v>16.901408450704224</c:v>
                      </c:pt>
                      <c:pt idx="2">
                        <c:v>41.549295774647888</c:v>
                      </c:pt>
                      <c:pt idx="3">
                        <c:v>28.87323943661972</c:v>
                      </c:pt>
                      <c:pt idx="4">
                        <c:v>88.732394366197184</c:v>
                      </c:pt>
                      <c:pt idx="5">
                        <c:v>62.676056338028175</c:v>
                      </c:pt>
                      <c:pt idx="6">
                        <c:v>11.267605633802818</c:v>
                      </c:pt>
                      <c:pt idx="7">
                        <c:v>57.04225352112676</c:v>
                      </c:pt>
                      <c:pt idx="8">
                        <c:v>38.732394366197184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55.677655677655679</c:v>
                      </c:pt>
                      <c:pt idx="1">
                        <c:v>63.73626373626373</c:v>
                      </c:pt>
                      <c:pt idx="2">
                        <c:v>28.571428571428569</c:v>
                      </c:pt>
                      <c:pt idx="3">
                        <c:v>39.560439560439562</c:v>
                      </c:pt>
                      <c:pt idx="4">
                        <c:v>62.637362637362635</c:v>
                      </c:pt>
                      <c:pt idx="5">
                        <c:v>24.908424908424909</c:v>
                      </c:pt>
                      <c:pt idx="6">
                        <c:v>2.197802197802198</c:v>
                      </c:pt>
                      <c:pt idx="7">
                        <c:v>31.5018315018315</c:v>
                      </c:pt>
                      <c:pt idx="8">
                        <c:v>64.835164835164832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76.829268292682926</c:v>
                      </c:pt>
                      <c:pt idx="1">
                        <c:v>50</c:v>
                      </c:pt>
                      <c:pt idx="2">
                        <c:v>47.560975609756099</c:v>
                      </c:pt>
                      <c:pt idx="3">
                        <c:v>20.73170731707317</c:v>
                      </c:pt>
                      <c:pt idx="4">
                        <c:v>28.04878048780488</c:v>
                      </c:pt>
                      <c:pt idx="5">
                        <c:v>28.04878048780488</c:v>
                      </c:pt>
                      <c:pt idx="6">
                        <c:v>7.3170731707317067</c:v>
                      </c:pt>
                      <c:pt idx="7">
                        <c:v>51.219512195121951</c:v>
                      </c:pt>
                      <c:pt idx="8">
                        <c:v>80.487804878048792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61.334156886967264</c:v>
                      </c:pt>
                      <c:pt idx="1">
                        <c:v>57.381099444101302</c:v>
                      </c:pt>
                      <c:pt idx="2">
                        <c:v>32.798023471278562</c:v>
                      </c:pt>
                      <c:pt idx="3">
                        <c:v>28.350833848054354</c:v>
                      </c:pt>
                      <c:pt idx="4">
                        <c:v>69.672637430512665</c:v>
                      </c:pt>
                      <c:pt idx="5">
                        <c:v>41.507103150092647</c:v>
                      </c:pt>
                      <c:pt idx="6">
                        <c:v>7.288449660284126</c:v>
                      </c:pt>
                      <c:pt idx="7">
                        <c:v>28.227300802964795</c:v>
                      </c:pt>
                      <c:pt idx="8">
                        <c:v>61.148857319332919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59.543568464730292</c:v>
                      </c:pt>
                      <c:pt idx="1">
                        <c:v>48.651452282157678</c:v>
                      </c:pt>
                      <c:pt idx="2">
                        <c:v>35.995850622406635</c:v>
                      </c:pt>
                      <c:pt idx="3">
                        <c:v>47.614107883817425</c:v>
                      </c:pt>
                      <c:pt idx="4">
                        <c:v>57.780082987551864</c:v>
                      </c:pt>
                      <c:pt idx="5">
                        <c:v>30.497925311203321</c:v>
                      </c:pt>
                      <c:pt idx="6">
                        <c:v>14.730290456431536</c:v>
                      </c:pt>
                      <c:pt idx="7">
                        <c:v>25.414937759336098</c:v>
                      </c:pt>
                      <c:pt idx="8">
                        <c:v>64.419087136929463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54.838709677419352</c:v>
                      </c:pt>
                      <c:pt idx="2">
                        <c:v>14.516129032258066</c:v>
                      </c:pt>
                      <c:pt idx="3">
                        <c:v>22.58064516129032</c:v>
                      </c:pt>
                      <c:pt idx="4">
                        <c:v>96.774193548387103</c:v>
                      </c:pt>
                      <c:pt idx="5">
                        <c:v>37.096774193548384</c:v>
                      </c:pt>
                      <c:pt idx="6">
                        <c:v>8.064516129032258</c:v>
                      </c:pt>
                      <c:pt idx="7">
                        <c:v>37.096774193548384</c:v>
                      </c:pt>
                      <c:pt idx="8">
                        <c:v>83.870967741935488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74.193548387096769</c:v>
                      </c:pt>
                      <c:pt idx="1">
                        <c:v>29.032258064516132</c:v>
                      </c:pt>
                      <c:pt idx="2">
                        <c:v>38.70967741935484</c:v>
                      </c:pt>
                      <c:pt idx="3">
                        <c:v>70.967741935483872</c:v>
                      </c:pt>
                      <c:pt idx="4">
                        <c:v>70.967741935483872</c:v>
                      </c:pt>
                      <c:pt idx="5">
                        <c:v>3.225806451612903</c:v>
                      </c:pt>
                      <c:pt idx="6">
                        <c:v>0</c:v>
                      </c:pt>
                      <c:pt idx="7">
                        <c:v>41.935483870967744</c:v>
                      </c:pt>
                      <c:pt idx="8">
                        <c:v>70.967741935483872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83.333333333333343</c:v>
                      </c:pt>
                      <c:pt idx="5">
                        <c:v>100</c:v>
                      </c:pt>
                      <c:pt idx="6">
                        <c:v>0</c:v>
                      </c:pt>
                      <c:pt idx="7">
                        <c:v>16.666666666666664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86.111111111111114</c:v>
                      </c:pt>
                      <c:pt idx="1">
                        <c:v>21.296296296296298</c:v>
                      </c:pt>
                      <c:pt idx="2">
                        <c:v>0</c:v>
                      </c:pt>
                      <c:pt idx="3">
                        <c:v>57.407407407407405</c:v>
                      </c:pt>
                      <c:pt idx="4">
                        <c:v>87.037037037037038</c:v>
                      </c:pt>
                      <c:pt idx="5">
                        <c:v>27.777777777777779</c:v>
                      </c:pt>
                      <c:pt idx="6">
                        <c:v>3.7037037037037033</c:v>
                      </c:pt>
                      <c:pt idx="7">
                        <c:v>78.703703703703709</c:v>
                      </c:pt>
                      <c:pt idx="8">
                        <c:v>13.888888888888889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53.846153846153847</c:v>
                      </c:pt>
                      <c:pt idx="1">
                        <c:v>61.53846153846154</c:v>
                      </c:pt>
                      <c:pt idx="2">
                        <c:v>46.153846153846153</c:v>
                      </c:pt>
                      <c:pt idx="3">
                        <c:v>92.307692307692307</c:v>
                      </c:pt>
                      <c:pt idx="4">
                        <c:v>38.461538461538467</c:v>
                      </c:pt>
                      <c:pt idx="5">
                        <c:v>23.076923076923077</c:v>
                      </c:pt>
                      <c:pt idx="6">
                        <c:v>0</c:v>
                      </c:pt>
                      <c:pt idx="7">
                        <c:v>76.923076923076934</c:v>
                      </c:pt>
                      <c:pt idx="8">
                        <c:v>7.6923076923076925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55.555555555555557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55.555555555555557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336835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683904"/>
        <c:crosses val="autoZero"/>
        <c:auto val="1"/>
        <c:lblAlgn val="ctr"/>
        <c:lblOffset val="100"/>
        <c:noMultiLvlLbl val="0"/>
      </c:catAx>
      <c:valAx>
        <c:axId val="833683904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83368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59.50334288443171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55.510204081632651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59.45945945945946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60.714285714285708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38.028169014084504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55.677655677655679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76.829268292682926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57.41935483870968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61.334156886967264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59.543568464730292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74.193548387096769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86.111111111111114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53.846153846153847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33685080"/>
        <c:axId val="833685472"/>
      </c:barChart>
      <c:catAx>
        <c:axId val="8336850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685472"/>
        <c:crosses val="autoZero"/>
        <c:auto val="1"/>
        <c:lblAlgn val="ctr"/>
        <c:lblOffset val="100"/>
        <c:noMultiLvlLbl val="0"/>
      </c:catAx>
      <c:valAx>
        <c:axId val="83368547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336850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51.480420248328564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84.897959183673464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17.567567567567568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50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16.901408450704224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63.73626373626373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50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14.193548387096774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57.381099444101302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48.651452282157678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54.838709677419352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21.296296296296298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61.53846153846154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33686648"/>
        <c:axId val="833687040"/>
      </c:barChart>
      <c:catAx>
        <c:axId val="8336866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687040"/>
        <c:crosses val="autoZero"/>
        <c:auto val="1"/>
        <c:lblAlgn val="ctr"/>
        <c:lblOffset val="100"/>
        <c:noMultiLvlLbl val="0"/>
      </c:catAx>
      <c:valAx>
        <c:axId val="83368704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336866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34.431709646609363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45.306122448979593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10.810810810810811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49.234693877551024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41.549295774647888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28.571428571428569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47.560975609756099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14.193548387096774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32.798023471278562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35.995850622406635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14.516129032258066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38.70967741935484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46.153846153846153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33688216"/>
        <c:axId val="833688608"/>
      </c:barChart>
      <c:catAx>
        <c:axId val="8336882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688608"/>
        <c:crosses val="autoZero"/>
        <c:auto val="1"/>
        <c:lblAlgn val="ctr"/>
        <c:lblOffset val="100"/>
        <c:noMultiLvlLbl val="0"/>
      </c:catAx>
      <c:valAx>
        <c:axId val="83368860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336882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7.1161290322580646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7.9161290322580644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5.7870967741935484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7.3806451612903228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7.7290322580645165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7.4709677419354836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959614688"/>
        <c:axId val="959615080"/>
      </c:barChart>
      <c:catAx>
        <c:axId val="9596146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59615080"/>
        <c:crosses val="autoZero"/>
        <c:auto val="1"/>
        <c:lblAlgn val="ctr"/>
        <c:lblOffset val="100"/>
        <c:noMultiLvlLbl val="0"/>
      </c:catAx>
      <c:valAx>
        <c:axId val="959615080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95961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36.031518624641834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9.795918367346939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35.135135135135137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33.163265306122447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28.87323943661972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39.560439560439562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20.73170731707317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82.58064516129032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28.350833848054354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47.614107883817425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22.58064516129032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57.407407407407405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92.307692307692307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33689784"/>
        <c:axId val="833690176"/>
      </c:barChart>
      <c:catAx>
        <c:axId val="8336897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690176"/>
        <c:crosses val="autoZero"/>
        <c:auto val="1"/>
        <c:lblAlgn val="ctr"/>
        <c:lblOffset val="100"/>
        <c:noMultiLvlLbl val="0"/>
      </c:catAx>
      <c:valAx>
        <c:axId val="83369017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336897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63.777459407831905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53.877551020408163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52.702702702702695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52.806122448979586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88.732394366197184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62.637362637362635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28.04878048780488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59.354838709677416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69.672637430512665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57.780082987551864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96.774193548387103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87.037037037037038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33691352"/>
        <c:axId val="833691744"/>
      </c:barChart>
      <c:catAx>
        <c:axId val="8336913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691744"/>
        <c:crosses val="autoZero"/>
        <c:auto val="1"/>
        <c:lblAlgn val="ctr"/>
        <c:lblOffset val="100"/>
        <c:noMultiLvlLbl val="0"/>
      </c:catAx>
      <c:valAx>
        <c:axId val="83369174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336913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32.808022922636106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9.795918367346939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4.0540540540540544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25.765306122448976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62.676056338028175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24.908424908424909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28.04878048780488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20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41.507103150092647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30.497925311203321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37.096774193548384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3.225806451612903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27.777777777777779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23.076923076923077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33692920"/>
        <c:axId val="833693312"/>
      </c:barChart>
      <c:catAx>
        <c:axId val="8336929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693312"/>
        <c:crosses val="autoZero"/>
        <c:auto val="1"/>
        <c:lblAlgn val="ctr"/>
        <c:lblOffset val="100"/>
        <c:noMultiLvlLbl val="0"/>
      </c:catAx>
      <c:valAx>
        <c:axId val="83369331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336929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9.50334288443171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1.6326530612244898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20.27027027027027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13.26530612244898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11.267605633802818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2.197802197802198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7.3170731707317067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19.35483870967742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7.288449660284126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14.730290456431536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8.064516129032258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3.7037037037037033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33694488"/>
        <c:axId val="833694880"/>
      </c:barChart>
      <c:catAx>
        <c:axId val="8336944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694880"/>
        <c:crosses val="autoZero"/>
        <c:auto val="1"/>
        <c:lblAlgn val="ctr"/>
        <c:lblOffset val="100"/>
        <c:noMultiLvlLbl val="0"/>
      </c:catAx>
      <c:valAx>
        <c:axId val="83369488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336944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35.768863419293218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41.224489795918366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60.810810810810814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50.765306122448983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57.04225352112676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31.5018315018315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51.219512195121951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65.806451612903231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28.227300802964795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25.414937759336098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37.096774193548384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41.935483870967744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78.703703703703709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76.923076923076934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33696056"/>
        <c:axId val="833696448"/>
      </c:barChart>
      <c:catAx>
        <c:axId val="8336960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696448"/>
        <c:crosses val="autoZero"/>
        <c:auto val="1"/>
        <c:lblAlgn val="ctr"/>
        <c:lblOffset val="100"/>
        <c:noMultiLvlLbl val="0"/>
      </c:catAx>
      <c:valAx>
        <c:axId val="83369644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336960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58.381088825214903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60.408163265306122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56.756756756756758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44.387755102040813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38.732394366197184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64.835164835164832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80.487804878048792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40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61.148857319332919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64.419087136929463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83.870967741935488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13.888888888888889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7.6923076923076925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88.888888888888886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33697624"/>
        <c:axId val="833698016"/>
      </c:barChart>
      <c:catAx>
        <c:axId val="8336976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698016"/>
        <c:crosses val="autoZero"/>
        <c:auto val="1"/>
        <c:lblAlgn val="ctr"/>
        <c:lblOffset val="100"/>
        <c:noMultiLvlLbl val="0"/>
      </c:catAx>
      <c:valAx>
        <c:axId val="83369801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336976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rgbClr val="D9EED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748203832"/>
        <c:axId val="748204224"/>
      </c:barChart>
      <c:catAx>
        <c:axId val="7482038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8204224"/>
        <c:crosses val="autoZero"/>
        <c:auto val="1"/>
        <c:lblAlgn val="ctr"/>
        <c:lblOffset val="100"/>
        <c:noMultiLvlLbl val="0"/>
      </c:catAx>
      <c:valAx>
        <c:axId val="748204224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748203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7.1161290322580646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7.9161290322580644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5.7870967741935484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7.3806451612903228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7.7290322580645165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7.4709677419354836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748205008"/>
        <c:axId val="748205400"/>
      </c:barChart>
      <c:catAx>
        <c:axId val="7482050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8205400"/>
        <c:crosses val="autoZero"/>
        <c:auto val="1"/>
        <c:lblAlgn val="ctr"/>
        <c:lblOffset val="100"/>
        <c:noMultiLvlLbl val="0"/>
      </c:catAx>
      <c:valAx>
        <c:axId val="748205400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74820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cat>
            <c:strRef>
              <c:f>Blad1!$A$2:$A$16</c:f>
              <c:strCache>
                <c:ptCount val="15"/>
                <c:pt idx="0">
                  <c:v>Norrköping Sciencepark</c:v>
                </c:pt>
                <c:pt idx="1">
                  <c:v>Arbetsmarknads- och vuxenutb</c:v>
                </c:pt>
                <c:pt idx="2">
                  <c:v>Utbildningskontoret</c:v>
                </c:pt>
                <c:pt idx="3">
                  <c:v>Socialkontoret</c:v>
                </c:pt>
                <c:pt idx="4">
                  <c:v>Vård- och omsorgskontoret</c:v>
                </c:pt>
                <c:pt idx="5">
                  <c:v>Kultur- och fritidskontoret</c:v>
                </c:pt>
                <c:pt idx="6">
                  <c:v>Kommunstyrelsens kontor</c:v>
                </c:pt>
                <c:pt idx="7">
                  <c:v>Norrevo Fastigheter</c:v>
                </c:pt>
                <c:pt idx="8">
                  <c:v>Hyresbostäder</c:v>
                </c:pt>
                <c:pt idx="9">
                  <c:v>Norrköping Visualisering</c:v>
                </c:pt>
                <c:pt idx="10">
                  <c:v>Stadsbyggnadskontoret</c:v>
                </c:pt>
                <c:pt idx="11">
                  <c:v>Tekniska kontoret</c:v>
                </c:pt>
                <c:pt idx="12">
                  <c:v>Bygg- och miljökontoret</c:v>
                </c:pt>
                <c:pt idx="13">
                  <c:v>Norrköping Vatten och Avfall</c:v>
                </c:pt>
                <c:pt idx="14">
                  <c:v>Upplev Norrköping</c:v>
                </c:pt>
              </c:strCache>
            </c:strRef>
          </c:cat>
          <c:val>
            <c:numRef>
              <c:f>Blad1!$B$2:$B$16</c:f>
              <c:numCache>
                <c:formatCode>0.0</c:formatCode>
                <c:ptCount val="15"/>
                <c:pt idx="0">
                  <c:v>9.6666666666666661</c:v>
                </c:pt>
                <c:pt idx="1">
                  <c:v>9.6489795918367349</c:v>
                </c:pt>
                <c:pt idx="2">
                  <c:v>8.7677578752316236</c:v>
                </c:pt>
                <c:pt idx="3">
                  <c:v>8.6007326007326004</c:v>
                </c:pt>
                <c:pt idx="4">
                  <c:v>8.2769709543568464</c:v>
                </c:pt>
                <c:pt idx="5">
                  <c:v>7.140845070422535</c:v>
                </c:pt>
                <c:pt idx="6">
                  <c:v>7.0637755102040813</c:v>
                </c:pt>
                <c:pt idx="7">
                  <c:v>6.741935483870968</c:v>
                </c:pt>
                <c:pt idx="8">
                  <c:v>6.645161290322581</c:v>
                </c:pt>
                <c:pt idx="9">
                  <c:v>6.5384615384615383</c:v>
                </c:pt>
                <c:pt idx="10">
                  <c:v>6.024390243902439</c:v>
                </c:pt>
                <c:pt idx="11">
                  <c:v>5.7870967741935484</c:v>
                </c:pt>
                <c:pt idx="12">
                  <c:v>4.9459459459459456</c:v>
                </c:pt>
                <c:pt idx="13">
                  <c:v>4.7685185185185182</c:v>
                </c:pt>
                <c:pt idx="14">
                  <c:v>3.8888888888888888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48206184"/>
        <c:axId val="748206576"/>
      </c:barChart>
      <c:catAx>
        <c:axId val="7482061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8206576"/>
        <c:crosses val="autoZero"/>
        <c:auto val="1"/>
        <c:lblAlgn val="ctr"/>
        <c:lblOffset val="100"/>
        <c:noMultiLvlLbl val="0"/>
      </c:catAx>
      <c:valAx>
        <c:axId val="748206576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74820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8.0747373447946522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748207360"/>
        <c:axId val="7482077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Befolkning</c:v>
                      </c:pt>
                    </c:strCache>
                  </c:strRef>
                </c:tx>
                <c:spPr>
                  <a:solidFill>
                    <a:srgbClr val="BDEAF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Blad1!$B$2:$B$17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8.601480420248329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Next</c:v>
                      </c:pt>
                    </c:strCache>
                  </c:strRef>
                </c:tx>
                <c:spPr>
                  <a:solidFill>
                    <a:srgbClr val="F0DAF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Blad1!$C$2:$C$17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5.7664756446991401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Blad1!$E$1</c15:sqref>
                        </c15:formulaRef>
                      </c:ext>
                    </c:extLst>
                    <c:strCache>
                      <c:ptCount val="1"/>
                      <c:pt idx="0">
                        <c:v>Kompetens</c:v>
                      </c:pt>
                    </c:strCache>
                  </c:strRef>
                </c:tx>
                <c:spPr>
                  <a:solidFill>
                    <a:srgbClr val="F9D7E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Blad1!$E$2:$E$17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9.0957497612225406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Blad1!$F$1</c15:sqref>
                        </c15:formulaRef>
                      </c:ext>
                    </c:extLst>
                    <c:strCache>
                      <c:ptCount val="1"/>
                      <c:pt idx="0">
                        <c:v>Teknik</c:v>
                      </c:pt>
                    </c:strCache>
                  </c:strRef>
                </c:tx>
                <c:spPr>
                  <a:solidFill>
                    <a:srgbClr val="D9EED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Blad1!$F$2:$F$17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8.5384431709646602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Blad1!$G$1</c15:sqref>
                        </c15:formulaRef>
                      </c:ext>
                    </c:extLst>
                    <c:strCache>
                      <c:ptCount val="1"/>
                      <c:pt idx="0">
                        <c:v>Värderingar</c:v>
                      </c:pt>
                    </c:strCache>
                  </c:strRef>
                </c:tx>
                <c:spPr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Blad1!$G$2:$G$17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8.442454632282713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48207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8207752"/>
        <c:crosses val="autoZero"/>
        <c:auto val="1"/>
        <c:lblAlgn val="ctr"/>
        <c:lblOffset val="100"/>
        <c:noMultiLvlLbl val="0"/>
      </c:catAx>
      <c:valAx>
        <c:axId val="748207752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74820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rgbClr val="D9EED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959616256"/>
        <c:axId val="959616648"/>
      </c:barChart>
      <c:catAx>
        <c:axId val="9596162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59616648"/>
        <c:crosses val="autoZero"/>
        <c:auto val="1"/>
        <c:lblAlgn val="ctr"/>
        <c:lblOffset val="100"/>
        <c:noMultiLvlLbl val="0"/>
      </c:catAx>
      <c:valAx>
        <c:axId val="959616648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95961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8208536"/>
        <c:axId val="748208928"/>
        <c:extLst/>
      </c:barChart>
      <c:catAx>
        <c:axId val="748208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8208928"/>
        <c:crosses val="autoZero"/>
        <c:auto val="1"/>
        <c:lblAlgn val="ctr"/>
        <c:lblOffset val="100"/>
        <c:noMultiLvlLbl val="0"/>
      </c:catAx>
      <c:valAx>
        <c:axId val="74820892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748208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8210104"/>
        <c:axId val="748210496"/>
        <c:extLst/>
      </c:barChart>
      <c:catAx>
        <c:axId val="7482101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8210496"/>
        <c:crosses val="autoZero"/>
        <c:auto val="1"/>
        <c:lblAlgn val="ctr"/>
        <c:lblOffset val="100"/>
        <c:noMultiLvlLbl val="0"/>
      </c:catAx>
      <c:valAx>
        <c:axId val="748210496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748210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  <c:extLst xmlns:c15="http://schemas.microsoft.com/office/drawing/2012/chart"/>
            </c:strRef>
          </c:cat>
          <c:val>
            <c:numRef>
              <c:f>Blad1!$B$9:$J$9</c:f>
              <c:numCache>
                <c:formatCode>#\ ##0.0</c:formatCode>
                <c:ptCount val="9"/>
                <c:pt idx="0">
                  <c:v>55.483870967741936</c:v>
                </c:pt>
                <c:pt idx="1">
                  <c:v>52.258064516129032</c:v>
                </c:pt>
                <c:pt idx="2">
                  <c:v>21.29032258064516</c:v>
                </c:pt>
                <c:pt idx="3">
                  <c:v>33.548387096774199</c:v>
                </c:pt>
                <c:pt idx="4">
                  <c:v>38.064516129032256</c:v>
                </c:pt>
                <c:pt idx="5">
                  <c:v>33.548387096774199</c:v>
                </c:pt>
                <c:pt idx="6">
                  <c:v>50.322580645161288</c:v>
                </c:pt>
                <c:pt idx="7">
                  <c:v>38.064516129032256</c:v>
                </c:pt>
                <c:pt idx="8">
                  <c:v>25.806451612903224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8211280"/>
        <c:axId val="7482116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67.755102040816325</c:v>
                      </c:pt>
                      <c:pt idx="1">
                        <c:v>7.7551020408163263</c:v>
                      </c:pt>
                      <c:pt idx="2">
                        <c:v>8.9795918367346932</c:v>
                      </c:pt>
                      <c:pt idx="3">
                        <c:v>81.632653061224488</c:v>
                      </c:pt>
                      <c:pt idx="4">
                        <c:v>93.877551020408163</c:v>
                      </c:pt>
                      <c:pt idx="5">
                        <c:v>9.795918367346939</c:v>
                      </c:pt>
                      <c:pt idx="6">
                        <c:v>1.2244897959183674</c:v>
                      </c:pt>
                      <c:pt idx="7">
                        <c:v>92.244897959183675</c:v>
                      </c:pt>
                      <c:pt idx="8">
                        <c:v>29.387755102040821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40.54054054054054</c:v>
                      </c:pt>
                      <c:pt idx="1">
                        <c:v>63.513513513513509</c:v>
                      </c:pt>
                      <c:pt idx="2">
                        <c:v>27.027027027027028</c:v>
                      </c:pt>
                      <c:pt idx="3">
                        <c:v>4.0540540540540544</c:v>
                      </c:pt>
                      <c:pt idx="4">
                        <c:v>31.081081081081081</c:v>
                      </c:pt>
                      <c:pt idx="5">
                        <c:v>31.081081081081081</c:v>
                      </c:pt>
                      <c:pt idx="6">
                        <c:v>68.918918918918919</c:v>
                      </c:pt>
                      <c:pt idx="7">
                        <c:v>43.243243243243242</c:v>
                      </c:pt>
                      <c:pt idx="8">
                        <c:v>13.513513513513514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69.132653061224488</c:v>
                      </c:pt>
                      <c:pt idx="1">
                        <c:v>25.765306122448976</c:v>
                      </c:pt>
                      <c:pt idx="2">
                        <c:v>16.836734693877549</c:v>
                      </c:pt>
                      <c:pt idx="3">
                        <c:v>63.775510204081634</c:v>
                      </c:pt>
                      <c:pt idx="4">
                        <c:v>45.91836734693878</c:v>
                      </c:pt>
                      <c:pt idx="5">
                        <c:v>32.397959183673471</c:v>
                      </c:pt>
                      <c:pt idx="6">
                        <c:v>26.27551020408163</c:v>
                      </c:pt>
                      <c:pt idx="7">
                        <c:v>40.306122448979593</c:v>
                      </c:pt>
                      <c:pt idx="8">
                        <c:v>46.683673469387756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88.732394366197184</c:v>
                      </c:pt>
                      <c:pt idx="1">
                        <c:v>8.4507042253521121</c:v>
                      </c:pt>
                      <c:pt idx="2">
                        <c:v>14.084507042253522</c:v>
                      </c:pt>
                      <c:pt idx="3">
                        <c:v>64.08450704225352</c:v>
                      </c:pt>
                      <c:pt idx="4">
                        <c:v>30.281690140845068</c:v>
                      </c:pt>
                      <c:pt idx="5">
                        <c:v>47.887323943661968</c:v>
                      </c:pt>
                      <c:pt idx="6">
                        <c:v>4.929577464788732</c:v>
                      </c:pt>
                      <c:pt idx="7">
                        <c:v>28.169014084507044</c:v>
                      </c:pt>
                      <c:pt idx="8">
                        <c:v>83.098591549295776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56.043956043956044</c:v>
                      </c:pt>
                      <c:pt idx="1">
                        <c:v>10.256410256410255</c:v>
                      </c:pt>
                      <c:pt idx="2">
                        <c:v>2.197802197802198</c:v>
                      </c:pt>
                      <c:pt idx="3">
                        <c:v>89.377289377289387</c:v>
                      </c:pt>
                      <c:pt idx="4">
                        <c:v>82.417582417582409</c:v>
                      </c:pt>
                      <c:pt idx="5">
                        <c:v>7.3260073260073266</c:v>
                      </c:pt>
                      <c:pt idx="6">
                        <c:v>1.4652014652014651</c:v>
                      </c:pt>
                      <c:pt idx="7">
                        <c:v>52.014652014652022</c:v>
                      </c:pt>
                      <c:pt idx="8">
                        <c:v>93.772893772893767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68.292682926829272</c:v>
                      </c:pt>
                      <c:pt idx="1">
                        <c:v>81.707317073170728</c:v>
                      </c:pt>
                      <c:pt idx="2">
                        <c:v>26.829268292682929</c:v>
                      </c:pt>
                      <c:pt idx="3">
                        <c:v>18.292682926829269</c:v>
                      </c:pt>
                      <c:pt idx="4">
                        <c:v>9.7560975609756095</c:v>
                      </c:pt>
                      <c:pt idx="5">
                        <c:v>68.292682926829272</c:v>
                      </c:pt>
                      <c:pt idx="6">
                        <c:v>68.292682926829272</c:v>
                      </c:pt>
                      <c:pt idx="7">
                        <c:v>26.829268292682929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89.623224212476842</c:v>
                      </c:pt>
                      <c:pt idx="1">
                        <c:v>6.5472513897467568</c:v>
                      </c:pt>
                      <c:pt idx="2">
                        <c:v>9.8826436071649155</c:v>
                      </c:pt>
                      <c:pt idx="3">
                        <c:v>86.843730697961703</c:v>
                      </c:pt>
                      <c:pt idx="4">
                        <c:v>36.442248301420634</c:v>
                      </c:pt>
                      <c:pt idx="5">
                        <c:v>39.345274861025324</c:v>
                      </c:pt>
                      <c:pt idx="6">
                        <c:v>2.1000617665225447</c:v>
                      </c:pt>
                      <c:pt idx="7">
                        <c:v>34.836318715256333</c:v>
                      </c:pt>
                      <c:pt idx="8">
                        <c:v>90.7350216182829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67.116182572614107</c:v>
                      </c:pt>
                      <c:pt idx="1">
                        <c:v>8.8174273858921168</c:v>
                      </c:pt>
                      <c:pt idx="2">
                        <c:v>5.6016597510373449</c:v>
                      </c:pt>
                      <c:pt idx="3">
                        <c:v>82.987551867219921</c:v>
                      </c:pt>
                      <c:pt idx="4">
                        <c:v>76.970954356846477</c:v>
                      </c:pt>
                      <c:pt idx="5">
                        <c:v>17.323651452282157</c:v>
                      </c:pt>
                      <c:pt idx="6">
                        <c:v>3.9419087136929458</c:v>
                      </c:pt>
                      <c:pt idx="7">
                        <c:v>70.331950207468878</c:v>
                      </c:pt>
                      <c:pt idx="8">
                        <c:v>55.497925311203325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64.516129032258064</c:v>
                      </c:pt>
                      <c:pt idx="1">
                        <c:v>43.548387096774192</c:v>
                      </c:pt>
                      <c:pt idx="2">
                        <c:v>9.67741935483871</c:v>
                      </c:pt>
                      <c:pt idx="3">
                        <c:v>58.064516129032263</c:v>
                      </c:pt>
                      <c:pt idx="4">
                        <c:v>62.903225806451616</c:v>
                      </c:pt>
                      <c:pt idx="5">
                        <c:v>25.806451612903224</c:v>
                      </c:pt>
                      <c:pt idx="6">
                        <c:v>17.741935483870968</c:v>
                      </c:pt>
                      <c:pt idx="7">
                        <c:v>58.064516129032263</c:v>
                      </c:pt>
                      <c:pt idx="8">
                        <c:v>24.193548387096776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35.483870967741936</c:v>
                      </c:pt>
                      <c:pt idx="2">
                        <c:v>12.903225806451612</c:v>
                      </c:pt>
                      <c:pt idx="3">
                        <c:v>38.70967741935484</c:v>
                      </c:pt>
                      <c:pt idx="4">
                        <c:v>58.064516129032263</c:v>
                      </c:pt>
                      <c:pt idx="5">
                        <c:v>19.35483870967742</c:v>
                      </c:pt>
                      <c:pt idx="6">
                        <c:v>32.258064516129032</c:v>
                      </c:pt>
                      <c:pt idx="7">
                        <c:v>70.967741935483872</c:v>
                      </c:pt>
                      <c:pt idx="8">
                        <c:v>38.70967741935484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63.888888888888886</c:v>
                      </c:pt>
                      <c:pt idx="1">
                        <c:v>33.333333333333329</c:v>
                      </c:pt>
                      <c:pt idx="2">
                        <c:v>17.592592592592592</c:v>
                      </c:pt>
                      <c:pt idx="3">
                        <c:v>37.037037037037038</c:v>
                      </c:pt>
                      <c:pt idx="4">
                        <c:v>53.703703703703709</c:v>
                      </c:pt>
                      <c:pt idx="5">
                        <c:v>77.777777777777786</c:v>
                      </c:pt>
                      <c:pt idx="6">
                        <c:v>39.814814814814817</c:v>
                      </c:pt>
                      <c:pt idx="7">
                        <c:v>39.814814814814817</c:v>
                      </c:pt>
                      <c:pt idx="8">
                        <c:v>17.592592592592592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61.53846153846154</c:v>
                      </c:pt>
                      <c:pt idx="3">
                        <c:v>7.6923076923076925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38.461538461538467</c:v>
                      </c:pt>
                      <c:pt idx="7">
                        <c:v>30.76923076923077</c:v>
                      </c:pt>
                      <c:pt idx="8">
                        <c:v>38.461538461538467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11.111111111111111</c:v>
                      </c:pt>
                      <c:pt idx="1">
                        <c:v>55.555555555555557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482112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8211672"/>
        <c:crosses val="autoZero"/>
        <c:auto val="1"/>
        <c:lblAlgn val="ctr"/>
        <c:lblOffset val="100"/>
        <c:noMultiLvlLbl val="0"/>
      </c:catAx>
      <c:valAx>
        <c:axId val="748211672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74821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74.570200573065904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67.755102040816325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40.54054054054054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69.132653061224488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88.732394366197184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56.043956043956044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68.292682926829272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55.483870967741936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89.623224212476842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67.116182572614107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64.516129032258064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63.888888888888886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11.111111111111111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48212848"/>
        <c:axId val="748213240"/>
      </c:barChart>
      <c:catAx>
        <c:axId val="7482128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8213240"/>
        <c:crosses val="autoZero"/>
        <c:auto val="1"/>
        <c:lblAlgn val="ctr"/>
        <c:lblOffset val="100"/>
        <c:noMultiLvlLbl val="0"/>
      </c:catAx>
      <c:valAx>
        <c:axId val="74821324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482128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15.353390639923592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7.7551020408163263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63.513513513513509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25.765306122448976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8.4507042253521121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10.256410256410255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81.707317073170728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52.258064516129032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6.5472513897467568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8.8174273858921168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43.548387096774192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35.483870967741936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33.333333333333329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48214416"/>
        <c:axId val="748214808"/>
      </c:barChart>
      <c:catAx>
        <c:axId val="7482144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8214808"/>
        <c:crosses val="autoZero"/>
        <c:auto val="1"/>
        <c:lblAlgn val="ctr"/>
        <c:lblOffset val="100"/>
        <c:noMultiLvlLbl val="0"/>
      </c:catAx>
      <c:valAx>
        <c:axId val="74821480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482144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10.983763132760267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8.9795918367346932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27.027027027027028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16.836734693877549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14.084507042253522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2.197802197802198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26.829268292682929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21.29032258064516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9.8826436071649155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5.6016597510373449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9.67741935483871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12.903225806451612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17.592592592592592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61.53846153846154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48215984"/>
        <c:axId val="748216376"/>
      </c:barChart>
      <c:catAx>
        <c:axId val="7482159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8216376"/>
        <c:crosses val="autoZero"/>
        <c:auto val="1"/>
        <c:lblAlgn val="ctr"/>
        <c:lblOffset val="100"/>
        <c:noMultiLvlLbl val="0"/>
      </c:catAx>
      <c:valAx>
        <c:axId val="74821637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482159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75.286532951289402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81.632653061224488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4.0540540540540544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63.775510204081634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64.08450704225352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89.377289377289387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18.292682926829269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33.548387096774199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86.843730697961703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82.987551867219921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38.70967741935484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37.037037037037038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7.6923076923076925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48217552"/>
        <c:axId val="748217944"/>
      </c:barChart>
      <c:catAx>
        <c:axId val="7482175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8217944"/>
        <c:crosses val="autoZero"/>
        <c:auto val="1"/>
        <c:lblAlgn val="ctr"/>
        <c:lblOffset val="100"/>
        <c:noMultiLvlLbl val="0"/>
      </c:catAx>
      <c:valAx>
        <c:axId val="74821794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482175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52.960840496657113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93.877551020408163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31.081081081081081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45.91836734693878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30.281690140845068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82.417582417582409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9.7560975609756095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38.064516129032256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36.442248301420634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76.970954356846477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62.903225806451616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53.703703703703709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48219120"/>
        <c:axId val="86621712"/>
      </c:barChart>
      <c:catAx>
        <c:axId val="7482191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6621712"/>
        <c:crosses val="autoZero"/>
        <c:auto val="1"/>
        <c:lblAlgn val="ctr"/>
        <c:lblOffset val="100"/>
        <c:noMultiLvlLbl val="0"/>
      </c:catAx>
      <c:valAx>
        <c:axId val="8662171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482191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31.42311365807068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9.795918367346939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31.081081081081081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32.397959183673471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47.887323943661968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7.3260073260073266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68.292682926829272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33.548387096774199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39.345274861025324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17.323651452282157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25.806451612903224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19.35483870967742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77.777777777777786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6622888"/>
        <c:axId val="86623280"/>
      </c:barChart>
      <c:catAx>
        <c:axId val="866228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6623280"/>
        <c:crosses val="autoZero"/>
        <c:auto val="1"/>
        <c:lblAlgn val="ctr"/>
        <c:lblOffset val="100"/>
        <c:noMultiLvlLbl val="0"/>
      </c:catAx>
      <c:valAx>
        <c:axId val="8662328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66228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10.983763132760267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1.2244897959183674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68.918918918918919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26.27551020408163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4.929577464788732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1.4652014652014651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68.292682926829272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50.322580645161288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2.1000617665225447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3.9419087136929458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17.741935483870968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32.258064516129032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39.814814814814817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44.444444444444443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6624456"/>
        <c:axId val="86624848"/>
      </c:barChart>
      <c:catAx>
        <c:axId val="866244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6624848"/>
        <c:crosses val="autoZero"/>
        <c:auto val="1"/>
        <c:lblAlgn val="ctr"/>
        <c:lblOffset val="100"/>
        <c:noMultiLvlLbl val="0"/>
      </c:catAx>
      <c:valAx>
        <c:axId val="8662484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66244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7.1161290322580646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7.9161290322580644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5.7870967741935484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7.3806451612903228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7.7290322580645165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7.4709677419354836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959617432"/>
        <c:axId val="959617824"/>
      </c:barChart>
      <c:catAx>
        <c:axId val="9596174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59617824"/>
        <c:crosses val="autoZero"/>
        <c:auto val="1"/>
        <c:lblAlgn val="ctr"/>
        <c:lblOffset val="100"/>
        <c:noMultiLvlLbl val="0"/>
      </c:catAx>
      <c:valAx>
        <c:axId val="959617824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959617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48.495702005730656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92.244897959183675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43.243243243243242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40.306122448979593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28.169014084507044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52.014652014652022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26.829268292682929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38.064516129032256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34.836318715256333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70.331950207468878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39.814814814814817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30.76923076923077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44.444444444444443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6626024"/>
        <c:axId val="86626416"/>
      </c:barChart>
      <c:catAx>
        <c:axId val="866260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6626416"/>
        <c:crosses val="autoZero"/>
        <c:auto val="1"/>
        <c:lblAlgn val="ctr"/>
        <c:lblOffset val="100"/>
        <c:noMultiLvlLbl val="0"/>
      </c:catAx>
      <c:valAx>
        <c:axId val="8662641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66260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65.281757402101235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29.387755102040821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13.513513513513514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46.683673469387756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83.098591549295776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93.772893772893767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25.806451612903224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90.7350216182829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55.497925311203325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24.193548387096776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38.70967741935484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17.592592592592592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6627592"/>
        <c:axId val="86627984"/>
      </c:barChart>
      <c:catAx>
        <c:axId val="866275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6627984"/>
        <c:crosses val="autoZero"/>
        <c:auto val="1"/>
        <c:lblAlgn val="ctr"/>
        <c:lblOffset val="100"/>
        <c:noMultiLvlLbl val="0"/>
      </c:catAx>
      <c:valAx>
        <c:axId val="8662798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66275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rgbClr val="D9EED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86628768"/>
        <c:axId val="86629160"/>
      </c:barChart>
      <c:catAx>
        <c:axId val="866287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6629160"/>
        <c:crosses val="autoZero"/>
        <c:auto val="1"/>
        <c:lblAlgn val="ctr"/>
        <c:lblOffset val="100"/>
        <c:noMultiLvlLbl val="0"/>
      </c:catAx>
      <c:valAx>
        <c:axId val="86629160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8662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7.1161290322580646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7.9161290322580644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5.7870967741935484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7.3806451612903228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7.7290322580645165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7.4709677419354836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763579384"/>
        <c:axId val="763579776"/>
      </c:barChart>
      <c:catAx>
        <c:axId val="7635793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63579776"/>
        <c:crosses val="autoZero"/>
        <c:auto val="1"/>
        <c:lblAlgn val="ctr"/>
        <c:lblOffset val="100"/>
        <c:noMultiLvlLbl val="0"/>
      </c:catAx>
      <c:valAx>
        <c:axId val="763579776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763579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EF95CD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cat>
            <c:strRef>
              <c:f>Blad1!$A$2:$A$16</c:f>
              <c:strCache>
                <c:ptCount val="15"/>
                <c:pt idx="0">
                  <c:v>Norrevo Fastigheter</c:v>
                </c:pt>
                <c:pt idx="1">
                  <c:v>Arbetsmarknads- och vuxenutb</c:v>
                </c:pt>
                <c:pt idx="2">
                  <c:v>Utbildningskontoret</c:v>
                </c:pt>
                <c:pt idx="3">
                  <c:v>Socialkontoret</c:v>
                </c:pt>
                <c:pt idx="4">
                  <c:v>Vård- och omsorgskontoret</c:v>
                </c:pt>
                <c:pt idx="5">
                  <c:v>Stadsbyggnadskontoret</c:v>
                </c:pt>
                <c:pt idx="6">
                  <c:v>Norrköping Sciencepark</c:v>
                </c:pt>
                <c:pt idx="7">
                  <c:v>Bygg- och miljökontoret</c:v>
                </c:pt>
                <c:pt idx="8">
                  <c:v>Hyresbostäder</c:v>
                </c:pt>
                <c:pt idx="9">
                  <c:v>Kultur- och fritidskontoret</c:v>
                </c:pt>
                <c:pt idx="10">
                  <c:v>Kommunstyrelsens kontor</c:v>
                </c:pt>
                <c:pt idx="11">
                  <c:v>Norrköping Vatten och Avfall</c:v>
                </c:pt>
                <c:pt idx="12">
                  <c:v>Tekniska kontoret</c:v>
                </c:pt>
                <c:pt idx="13">
                  <c:v>Norrköping Visualisering</c:v>
                </c:pt>
                <c:pt idx="14">
                  <c:v>Upplev Norrköping</c:v>
                </c:pt>
              </c:strCache>
            </c:strRef>
          </c:cat>
          <c:val>
            <c:numRef>
              <c:f>Blad1!$B$2:$B$16</c:f>
              <c:numCache>
                <c:formatCode>0.0</c:formatCode>
                <c:ptCount val="15"/>
                <c:pt idx="0">
                  <c:v>10</c:v>
                </c:pt>
                <c:pt idx="1">
                  <c:v>9.7142857142857135</c:v>
                </c:pt>
                <c:pt idx="2">
                  <c:v>9.5200741198270542</c:v>
                </c:pt>
                <c:pt idx="3">
                  <c:v>9.4652014652014653</c:v>
                </c:pt>
                <c:pt idx="4">
                  <c:v>9.2614107883817436</c:v>
                </c:pt>
                <c:pt idx="5">
                  <c:v>9.036585365853659</c:v>
                </c:pt>
                <c:pt idx="6">
                  <c:v>9</c:v>
                </c:pt>
                <c:pt idx="7">
                  <c:v>8.6621621621621614</c:v>
                </c:pt>
                <c:pt idx="8">
                  <c:v>8.2903225806451619</c:v>
                </c:pt>
                <c:pt idx="9">
                  <c:v>8.183098591549296</c:v>
                </c:pt>
                <c:pt idx="10">
                  <c:v>8.0892857142857135</c:v>
                </c:pt>
                <c:pt idx="11">
                  <c:v>7.8055555555555554</c:v>
                </c:pt>
                <c:pt idx="12">
                  <c:v>7.3806451612903228</c:v>
                </c:pt>
                <c:pt idx="13">
                  <c:v>7.1538461538461542</c:v>
                </c:pt>
                <c:pt idx="14">
                  <c:v>4.333333333333333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63580560"/>
        <c:axId val="763580952"/>
      </c:barChart>
      <c:catAx>
        <c:axId val="7635805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63580952"/>
        <c:crosses val="autoZero"/>
        <c:auto val="1"/>
        <c:lblAlgn val="ctr"/>
        <c:lblOffset val="100"/>
        <c:noMultiLvlLbl val="0"/>
      </c:catAx>
      <c:valAx>
        <c:axId val="763580952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76358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9.0957497612225406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763581736"/>
        <c:axId val="7635821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Befolkning</c:v>
                      </c:pt>
                    </c:strCache>
                  </c:strRef>
                </c:tx>
                <c:spPr>
                  <a:solidFill>
                    <a:srgbClr val="BDEAF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Blad1!$B$2:$B$17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8.601480420248329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Next</c:v>
                      </c:pt>
                    </c:strCache>
                  </c:strRef>
                </c:tx>
                <c:spPr>
                  <a:solidFill>
                    <a:srgbClr val="F0DAF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Blad1!$C$2:$C$17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5.7664756446991401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Blad1!$D$1</c15:sqref>
                        </c15:formulaRef>
                      </c:ext>
                    </c:extLst>
                    <c:strCache>
                      <c:ptCount val="1"/>
                      <c:pt idx="0">
                        <c:v>Jobb</c:v>
                      </c:pt>
                    </c:strCache>
                  </c:strRef>
                </c:tx>
                <c:spPr>
                  <a:solidFill>
                    <a:srgbClr val="FFDDA7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Blad1!$D$2:$D$17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8.0747373447946522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Blad1!$F$1</c15:sqref>
                        </c15:formulaRef>
                      </c:ext>
                    </c:extLst>
                    <c:strCache>
                      <c:ptCount val="1"/>
                      <c:pt idx="0">
                        <c:v>Teknik</c:v>
                      </c:pt>
                    </c:strCache>
                  </c:strRef>
                </c:tx>
                <c:spPr>
                  <a:solidFill>
                    <a:srgbClr val="D9EED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Blad1!$F$2:$F$17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8.5384431709646602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Blad1!$G$1</c15:sqref>
                        </c15:formulaRef>
                      </c:ext>
                    </c:extLst>
                    <c:strCache>
                      <c:ptCount val="1"/>
                      <c:pt idx="0">
                        <c:v>Värderingar</c:v>
                      </c:pt>
                    </c:strCache>
                  </c:strRef>
                </c:tx>
                <c:spPr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Blad1!$G$2:$G$17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8.442454632282713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635817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63582128"/>
        <c:crosses val="autoZero"/>
        <c:auto val="1"/>
        <c:lblAlgn val="ctr"/>
        <c:lblOffset val="100"/>
        <c:noMultiLvlLbl val="0"/>
      </c:catAx>
      <c:valAx>
        <c:axId val="763582128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763581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Flexiblare arbetsvillkor</c:v>
                </c:pt>
                <c:pt idx="1">
                  <c:v>Mer kompetensutveckling</c:v>
                </c:pt>
                <c:pt idx="2">
                  <c:v>Mer hanterbara chefsuppdrag</c:v>
                </c:pt>
                <c:pt idx="3">
                  <c:v>Låta specialister utöva sin specialitet</c:v>
                </c:pt>
                <c:pt idx="4">
                  <c:v>Mer samverkan med olika utbildningar</c:v>
                </c:pt>
                <c:pt idx="5">
                  <c:v>Vara goda ambassadörer för våra kommunala jobb</c:v>
                </c:pt>
                <c:pt idx="6">
                  <c:v>Attraktiv kommun att bo i</c:v>
                </c:pt>
                <c:pt idx="7">
                  <c:v>Högre löner</c:v>
                </c:pt>
                <c:pt idx="8">
                  <c:v>Förståelse för hur arbetet bidrar till samhällsutvecklingen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52.817574021012412</c:v>
                </c:pt>
                <c:pt idx="1">
                  <c:v>71.251193887297035</c:v>
                </c:pt>
                <c:pt idx="2">
                  <c:v>28.677172874880615</c:v>
                </c:pt>
                <c:pt idx="3">
                  <c:v>45.558739255014324</c:v>
                </c:pt>
                <c:pt idx="4">
                  <c:v>23.710601719197708</c:v>
                </c:pt>
                <c:pt idx="5">
                  <c:v>23.829990448901622</c:v>
                </c:pt>
                <c:pt idx="6">
                  <c:v>24.068767908309454</c:v>
                </c:pt>
                <c:pt idx="7">
                  <c:v>90.353390639923589</c:v>
                </c:pt>
                <c:pt idx="8">
                  <c:v>31.566380133715377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582912"/>
        <c:axId val="763583304"/>
        <c:extLst/>
      </c:barChart>
      <c:catAx>
        <c:axId val="7635829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63583304"/>
        <c:crosses val="autoZero"/>
        <c:auto val="1"/>
        <c:lblAlgn val="ctr"/>
        <c:lblOffset val="100"/>
        <c:noMultiLvlLbl val="0"/>
      </c:catAx>
      <c:valAx>
        <c:axId val="763583304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76358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Flexiblare arbetsvillkor</c:v>
                </c:pt>
                <c:pt idx="1">
                  <c:v>Mer kompetensutveckling</c:v>
                </c:pt>
                <c:pt idx="2">
                  <c:v>Mer hanterbara chefsuppdrag</c:v>
                </c:pt>
                <c:pt idx="3">
                  <c:v>Låta specialister utöva sin specialitet</c:v>
                </c:pt>
                <c:pt idx="4">
                  <c:v>Mer samverkan med olika utbildningar</c:v>
                </c:pt>
                <c:pt idx="5">
                  <c:v>Vara goda ambassadörer för våra kommunala jobb</c:v>
                </c:pt>
                <c:pt idx="6">
                  <c:v>Attraktiv kommun att bo i</c:v>
                </c:pt>
                <c:pt idx="7">
                  <c:v>Högre löner</c:v>
                </c:pt>
                <c:pt idx="8">
                  <c:v>Förståelse för hur arbetet bidrar till samhällsutvecklingen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52.817574021012412</c:v>
                </c:pt>
                <c:pt idx="1">
                  <c:v>71.251193887297035</c:v>
                </c:pt>
                <c:pt idx="2">
                  <c:v>28.677172874880615</c:v>
                </c:pt>
                <c:pt idx="3">
                  <c:v>45.558739255014324</c:v>
                </c:pt>
                <c:pt idx="4">
                  <c:v>23.710601719197708</c:v>
                </c:pt>
                <c:pt idx="5">
                  <c:v>23.829990448901622</c:v>
                </c:pt>
                <c:pt idx="6">
                  <c:v>24.068767908309454</c:v>
                </c:pt>
                <c:pt idx="7">
                  <c:v>90.353390639923589</c:v>
                </c:pt>
                <c:pt idx="8">
                  <c:v>31.566380133715377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584480"/>
        <c:axId val="763584872"/>
        <c:extLst/>
      </c:barChart>
      <c:catAx>
        <c:axId val="7635844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63584872"/>
        <c:crosses val="autoZero"/>
        <c:auto val="1"/>
        <c:lblAlgn val="ctr"/>
        <c:lblOffset val="100"/>
        <c:noMultiLvlLbl val="0"/>
      </c:catAx>
      <c:valAx>
        <c:axId val="763584872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7635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Flexiblare arbetsvillkor</c:v>
                </c:pt>
                <c:pt idx="1">
                  <c:v>Mer kompetensutveckling</c:v>
                </c:pt>
                <c:pt idx="2">
                  <c:v>Mer hanterbara chefsuppdrag</c:v>
                </c:pt>
                <c:pt idx="3">
                  <c:v>Låta specialister utöva sin specialitet</c:v>
                </c:pt>
                <c:pt idx="4">
                  <c:v>Mer samverkan med olika utbildningar</c:v>
                </c:pt>
                <c:pt idx="5">
                  <c:v>Vara goda ambassadörer för våra kommunala jobb</c:v>
                </c:pt>
                <c:pt idx="6">
                  <c:v>Attraktiv kommun att bo i</c:v>
                </c:pt>
                <c:pt idx="7">
                  <c:v>Högre löner</c:v>
                </c:pt>
                <c:pt idx="8">
                  <c:v>Förståelse för hur arbetet bidrar till samhällsutvecklingen</c:v>
                </c:pt>
              </c:strCache>
              <c:extLst xmlns:c15="http://schemas.microsoft.com/office/drawing/2012/chart"/>
            </c:strRef>
          </c:cat>
          <c:val>
            <c:numRef>
              <c:f>Blad1!$B$9:$J$9</c:f>
              <c:numCache>
                <c:formatCode>#\ ##0.0</c:formatCode>
                <c:ptCount val="9"/>
                <c:pt idx="0">
                  <c:v>60</c:v>
                </c:pt>
                <c:pt idx="1">
                  <c:v>57.41935483870968</c:v>
                </c:pt>
                <c:pt idx="2">
                  <c:v>5.806451612903226</c:v>
                </c:pt>
                <c:pt idx="3">
                  <c:v>47.096774193548384</c:v>
                </c:pt>
                <c:pt idx="4">
                  <c:v>16.129032258064516</c:v>
                </c:pt>
                <c:pt idx="5">
                  <c:v>33.548387096774199</c:v>
                </c:pt>
                <c:pt idx="6">
                  <c:v>38.064516129032256</c:v>
                </c:pt>
                <c:pt idx="7">
                  <c:v>64.516129032258064</c:v>
                </c:pt>
                <c:pt idx="8">
                  <c:v>43.870967741935488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585656"/>
        <c:axId val="7635860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52.817574021012412</c:v>
                      </c:pt>
                      <c:pt idx="1">
                        <c:v>71.251193887297035</c:v>
                      </c:pt>
                      <c:pt idx="2">
                        <c:v>28.677172874880615</c:v>
                      </c:pt>
                      <c:pt idx="3">
                        <c:v>45.558739255014324</c:v>
                      </c:pt>
                      <c:pt idx="4">
                        <c:v>23.710601719197708</c:v>
                      </c:pt>
                      <c:pt idx="5">
                        <c:v>23.829990448901622</c:v>
                      </c:pt>
                      <c:pt idx="6">
                        <c:v>24.068767908309454</c:v>
                      </c:pt>
                      <c:pt idx="7">
                        <c:v>90.353390639923589</c:v>
                      </c:pt>
                      <c:pt idx="8">
                        <c:v>31.566380133715377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72.244897959183675</c:v>
                      </c:pt>
                      <c:pt idx="1">
                        <c:v>60.408163265306122</c:v>
                      </c:pt>
                      <c:pt idx="2">
                        <c:v>22.857142857142858</c:v>
                      </c:pt>
                      <c:pt idx="3">
                        <c:v>52.244897959183675</c:v>
                      </c:pt>
                      <c:pt idx="4">
                        <c:v>33.877551020408163</c:v>
                      </c:pt>
                      <c:pt idx="5">
                        <c:v>14.285714285714285</c:v>
                      </c:pt>
                      <c:pt idx="6">
                        <c:v>11.020408163265307</c:v>
                      </c:pt>
                      <c:pt idx="7">
                        <c:v>93.877551020408163</c:v>
                      </c:pt>
                      <c:pt idx="8">
                        <c:v>31.428571428571427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85.13513513513513</c:v>
                      </c:pt>
                      <c:pt idx="1">
                        <c:v>59.45945945945946</c:v>
                      </c:pt>
                      <c:pt idx="2">
                        <c:v>10.810810810810811</c:v>
                      </c:pt>
                      <c:pt idx="3">
                        <c:v>55.405405405405403</c:v>
                      </c:pt>
                      <c:pt idx="4">
                        <c:v>1.3513513513513513</c:v>
                      </c:pt>
                      <c:pt idx="5">
                        <c:v>12.162162162162163</c:v>
                      </c:pt>
                      <c:pt idx="6">
                        <c:v>25.675675675675674</c:v>
                      </c:pt>
                      <c:pt idx="7">
                        <c:v>89.189189189189193</c:v>
                      </c:pt>
                      <c:pt idx="8">
                        <c:v>35.135135135135137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58.418367346938773</c:v>
                      </c:pt>
                      <c:pt idx="1">
                        <c:v>68.367346938775512</c:v>
                      </c:pt>
                      <c:pt idx="2">
                        <c:v>20.918367346938776</c:v>
                      </c:pt>
                      <c:pt idx="3">
                        <c:v>33.163265306122447</c:v>
                      </c:pt>
                      <c:pt idx="4">
                        <c:v>21.428571428571427</c:v>
                      </c:pt>
                      <c:pt idx="5">
                        <c:v>37.755102040816325</c:v>
                      </c:pt>
                      <c:pt idx="6">
                        <c:v>23.72448979591837</c:v>
                      </c:pt>
                      <c:pt idx="7">
                        <c:v>82.653061224489804</c:v>
                      </c:pt>
                      <c:pt idx="8">
                        <c:v>41.326530612244902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41.549295774647888</c:v>
                      </c:pt>
                      <c:pt idx="1">
                        <c:v>78.16901408450704</c:v>
                      </c:pt>
                      <c:pt idx="2">
                        <c:v>11.971830985915492</c:v>
                      </c:pt>
                      <c:pt idx="3">
                        <c:v>54.225352112676063</c:v>
                      </c:pt>
                      <c:pt idx="4">
                        <c:v>23.239436619718308</c:v>
                      </c:pt>
                      <c:pt idx="5">
                        <c:v>14.084507042253522</c:v>
                      </c:pt>
                      <c:pt idx="6">
                        <c:v>31.690140845070424</c:v>
                      </c:pt>
                      <c:pt idx="7">
                        <c:v>97.183098591549296</c:v>
                      </c:pt>
                      <c:pt idx="8">
                        <c:v>38.732394366197184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65.201465201465197</c:v>
                      </c:pt>
                      <c:pt idx="1">
                        <c:v>76.923076923076934</c:v>
                      </c:pt>
                      <c:pt idx="2">
                        <c:v>38.461538461538467</c:v>
                      </c:pt>
                      <c:pt idx="3">
                        <c:v>46.520146520146518</c:v>
                      </c:pt>
                      <c:pt idx="4">
                        <c:v>13.186813186813188</c:v>
                      </c:pt>
                      <c:pt idx="5">
                        <c:v>15.018315018315018</c:v>
                      </c:pt>
                      <c:pt idx="6">
                        <c:v>11.355311355311356</c:v>
                      </c:pt>
                      <c:pt idx="7">
                        <c:v>94.871794871794862</c:v>
                      </c:pt>
                      <c:pt idx="8">
                        <c:v>34.798534798534796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95.121951219512198</c:v>
                      </c:pt>
                      <c:pt idx="1">
                        <c:v>54.878048780487809</c:v>
                      </c:pt>
                      <c:pt idx="2">
                        <c:v>25.609756097560975</c:v>
                      </c:pt>
                      <c:pt idx="3">
                        <c:v>62.195121951219512</c:v>
                      </c:pt>
                      <c:pt idx="4">
                        <c:v>13.414634146341465</c:v>
                      </c:pt>
                      <c:pt idx="5">
                        <c:v>10.975609756097562</c:v>
                      </c:pt>
                      <c:pt idx="6">
                        <c:v>43.902439024390247</c:v>
                      </c:pt>
                      <c:pt idx="7">
                        <c:v>58.536585365853654</c:v>
                      </c:pt>
                      <c:pt idx="8">
                        <c:v>35.365853658536587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41.260037059913529</c:v>
                      </c:pt>
                      <c:pt idx="1">
                        <c:v>73.008029647930812</c:v>
                      </c:pt>
                      <c:pt idx="2">
                        <c:v>36.504014823965406</c:v>
                      </c:pt>
                      <c:pt idx="3">
                        <c:v>50.216182828906732</c:v>
                      </c:pt>
                      <c:pt idx="4">
                        <c:v>24.459542927733168</c:v>
                      </c:pt>
                      <c:pt idx="5">
                        <c:v>16.12106238418777</c:v>
                      </c:pt>
                      <c:pt idx="6">
                        <c:v>24.274243360098826</c:v>
                      </c:pt>
                      <c:pt idx="7">
                        <c:v>95.552810376775781</c:v>
                      </c:pt>
                      <c:pt idx="8">
                        <c:v>32.18035824583076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52.489626556016603</c:v>
                      </c:pt>
                      <c:pt idx="1">
                        <c:v>75.414937759336098</c:v>
                      </c:pt>
                      <c:pt idx="2">
                        <c:v>30.497925311203321</c:v>
                      </c:pt>
                      <c:pt idx="3">
                        <c:v>37.344398340248965</c:v>
                      </c:pt>
                      <c:pt idx="4">
                        <c:v>28.42323651452282</c:v>
                      </c:pt>
                      <c:pt idx="5">
                        <c:v>34.128630705394194</c:v>
                      </c:pt>
                      <c:pt idx="6">
                        <c:v>18.672199170124482</c:v>
                      </c:pt>
                      <c:pt idx="7">
                        <c:v>95.331950207468878</c:v>
                      </c:pt>
                      <c:pt idx="8">
                        <c:v>20.954356846473029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67.741935483870961</c:v>
                      </c:pt>
                      <c:pt idx="1">
                        <c:v>54.838709677419352</c:v>
                      </c:pt>
                      <c:pt idx="2">
                        <c:v>0</c:v>
                      </c:pt>
                      <c:pt idx="3">
                        <c:v>32.258064516129032</c:v>
                      </c:pt>
                      <c:pt idx="4">
                        <c:v>25.806451612903224</c:v>
                      </c:pt>
                      <c:pt idx="5">
                        <c:v>32.258064516129032</c:v>
                      </c:pt>
                      <c:pt idx="6">
                        <c:v>75.806451612903231</c:v>
                      </c:pt>
                      <c:pt idx="7">
                        <c:v>66.129032258064512</c:v>
                      </c:pt>
                      <c:pt idx="8">
                        <c:v>45.161290322580641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45.161290322580641</c:v>
                      </c:pt>
                      <c:pt idx="1">
                        <c:v>83.870967741935488</c:v>
                      </c:pt>
                      <c:pt idx="2">
                        <c:v>12.903225806451612</c:v>
                      </c:pt>
                      <c:pt idx="3">
                        <c:v>58.064516129032263</c:v>
                      </c:pt>
                      <c:pt idx="4">
                        <c:v>16.129032258064516</c:v>
                      </c:pt>
                      <c:pt idx="5">
                        <c:v>54.838709677419352</c:v>
                      </c:pt>
                      <c:pt idx="6">
                        <c:v>54.838709677419352</c:v>
                      </c:pt>
                      <c:pt idx="7">
                        <c:v>41.935483870967744</c:v>
                      </c:pt>
                      <c:pt idx="8">
                        <c:v>32.258064516129032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16.666666666666664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83.333333333333343</c:v>
                      </c:pt>
                      <c:pt idx="6">
                        <c:v>16.666666666666664</c:v>
                      </c:pt>
                      <c:pt idx="7">
                        <c:v>83.333333333333343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75</c:v>
                      </c:pt>
                      <c:pt idx="1">
                        <c:v>64.81481481481481</c:v>
                      </c:pt>
                      <c:pt idx="2">
                        <c:v>10.185185185185185</c:v>
                      </c:pt>
                      <c:pt idx="3">
                        <c:v>45.370370370370374</c:v>
                      </c:pt>
                      <c:pt idx="4">
                        <c:v>25</c:v>
                      </c:pt>
                      <c:pt idx="5">
                        <c:v>35.185185185185183</c:v>
                      </c:pt>
                      <c:pt idx="6">
                        <c:v>42.592592592592595</c:v>
                      </c:pt>
                      <c:pt idx="7">
                        <c:v>74.074074074074076</c:v>
                      </c:pt>
                      <c:pt idx="8">
                        <c:v>27.777777777777779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92.307692307692307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30.76923076923077</c:v>
                      </c:pt>
                      <c:pt idx="7">
                        <c:v>61.53846153846154</c:v>
                      </c:pt>
                      <c:pt idx="8">
                        <c:v>76.923076923076934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55.555555555555557</c:v>
                      </c:pt>
                      <c:pt idx="1">
                        <c:v>88.888888888888886</c:v>
                      </c:pt>
                      <c:pt idx="2">
                        <c:v>11.111111111111111</c:v>
                      </c:pt>
                      <c:pt idx="3">
                        <c:v>88.888888888888886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11.111111111111111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635856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63586048"/>
        <c:crosses val="autoZero"/>
        <c:auto val="1"/>
        <c:lblAlgn val="ctr"/>
        <c:lblOffset val="100"/>
        <c:noMultiLvlLbl val="0"/>
      </c:catAx>
      <c:valAx>
        <c:axId val="763586048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763585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52.817574021012412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72.244897959183675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85.13513513513513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58.418367346938773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41.549295774647888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65.201465201465197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95.121951219512198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60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41.260037059913529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52.489626556016603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67.741935483870961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45.161290322580641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75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63586832"/>
        <c:axId val="763587224"/>
      </c:barChart>
      <c:catAx>
        <c:axId val="7635868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63587224"/>
        <c:crosses val="autoZero"/>
        <c:auto val="1"/>
        <c:lblAlgn val="ctr"/>
        <c:lblOffset val="100"/>
        <c:noMultiLvlLbl val="0"/>
      </c:catAx>
      <c:valAx>
        <c:axId val="76358722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635868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88D9EC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88D9EC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Blad1!$A$2:$A$16</c:f>
              <c:strCache>
                <c:ptCount val="15"/>
                <c:pt idx="0">
                  <c:v>Norrevo Fastigheter</c:v>
                </c:pt>
                <c:pt idx="1">
                  <c:v>Hyresbostäder</c:v>
                </c:pt>
                <c:pt idx="2">
                  <c:v>Utbildningskontoret</c:v>
                </c:pt>
                <c:pt idx="3">
                  <c:v>Kultur- och fritidskontoret</c:v>
                </c:pt>
                <c:pt idx="4">
                  <c:v>Vård- och omsorgskontoret</c:v>
                </c:pt>
                <c:pt idx="5">
                  <c:v>Stadsbyggnadskontoret</c:v>
                </c:pt>
                <c:pt idx="6">
                  <c:v>Socialkontoret</c:v>
                </c:pt>
                <c:pt idx="7">
                  <c:v>Norrköping Visualisering</c:v>
                </c:pt>
                <c:pt idx="8">
                  <c:v>Norrköping Sciencepark</c:v>
                </c:pt>
                <c:pt idx="9">
                  <c:v>Kommunstyrelsens kontor</c:v>
                </c:pt>
                <c:pt idx="10">
                  <c:v>Bygg- och miljökontoret</c:v>
                </c:pt>
                <c:pt idx="11">
                  <c:v>Norrköping Vatten och Avfall</c:v>
                </c:pt>
                <c:pt idx="12">
                  <c:v>Arbetsmarknads- och vuxenutb</c:v>
                </c:pt>
                <c:pt idx="13">
                  <c:v>Tekniska kontoret</c:v>
                </c:pt>
                <c:pt idx="14">
                  <c:v>Upplev Norrköping</c:v>
                </c:pt>
              </c:strCache>
            </c:strRef>
          </c:cat>
          <c:val>
            <c:numRef>
              <c:f>Blad1!$B$2:$B$16</c:f>
              <c:numCache>
                <c:formatCode>0.0</c:formatCode>
                <c:ptCount val="15"/>
                <c:pt idx="0">
                  <c:v>10</c:v>
                </c:pt>
                <c:pt idx="1">
                  <c:v>9.3548387096774199</c:v>
                </c:pt>
                <c:pt idx="2">
                  <c:v>9.3539221741815943</c:v>
                </c:pt>
                <c:pt idx="3">
                  <c:v>8.6338028169014081</c:v>
                </c:pt>
                <c:pt idx="4">
                  <c:v>8.5881742738589217</c:v>
                </c:pt>
                <c:pt idx="5">
                  <c:v>8.5731707317073162</c:v>
                </c:pt>
                <c:pt idx="6">
                  <c:v>8.2637362637362646</c:v>
                </c:pt>
                <c:pt idx="7">
                  <c:v>8.1538461538461533</c:v>
                </c:pt>
                <c:pt idx="8">
                  <c:v>7.833333333333333</c:v>
                </c:pt>
                <c:pt idx="9">
                  <c:v>7.7933673469387754</c:v>
                </c:pt>
                <c:pt idx="10">
                  <c:v>7.5405405405405403</c:v>
                </c:pt>
                <c:pt idx="11">
                  <c:v>7.4259259259259256</c:v>
                </c:pt>
                <c:pt idx="12">
                  <c:v>7.1224489795918364</c:v>
                </c:pt>
                <c:pt idx="13">
                  <c:v>7.1161290322580646</c:v>
                </c:pt>
                <c:pt idx="14">
                  <c:v>6.8888888888888893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59618608"/>
        <c:axId val="959619000"/>
      </c:barChart>
      <c:catAx>
        <c:axId val="9596186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59619000"/>
        <c:crosses val="autoZero"/>
        <c:auto val="1"/>
        <c:lblAlgn val="ctr"/>
        <c:lblOffset val="100"/>
        <c:noMultiLvlLbl val="0"/>
      </c:catAx>
      <c:valAx>
        <c:axId val="959619000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95961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71.251193887297035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60.408163265306122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59.45945945945946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68.367346938775512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78.16901408450704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76.923076923076934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54.878048780487809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57.41935483870968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73.008029647930812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75.414937759336098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54.838709677419352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83.870967741935488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64.81481481481481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88.888888888888886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63588400"/>
        <c:axId val="763588792"/>
      </c:barChart>
      <c:catAx>
        <c:axId val="7635884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63588792"/>
        <c:crosses val="autoZero"/>
        <c:auto val="1"/>
        <c:lblAlgn val="ctr"/>
        <c:lblOffset val="100"/>
        <c:noMultiLvlLbl val="0"/>
      </c:catAx>
      <c:valAx>
        <c:axId val="76358879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635884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28.677172874880615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22.857142857142858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10.810810810810811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20.918367346938776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11.971830985915492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25.609756097560975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5.806451612903226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36.504014823965406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30.497925311203321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12.903225806451612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10.185185185185185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11.111111111111111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63589968"/>
        <c:axId val="763590360"/>
      </c:barChart>
      <c:catAx>
        <c:axId val="7635899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63590360"/>
        <c:crosses val="autoZero"/>
        <c:auto val="1"/>
        <c:lblAlgn val="ctr"/>
        <c:lblOffset val="100"/>
        <c:noMultiLvlLbl val="0"/>
      </c:catAx>
      <c:valAx>
        <c:axId val="76359036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635899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45.558739255014324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52.244897959183675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55.405405405405403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33.163265306122447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54.225352112676063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46.520146520146518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62.195121951219512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47.096774193548384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50.216182828906732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37.344398340248965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32.258064516129032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45.370370370370374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92.307692307692307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88.888888888888886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63591536"/>
        <c:axId val="763591928"/>
      </c:barChart>
      <c:catAx>
        <c:axId val="763591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63591928"/>
        <c:crosses val="autoZero"/>
        <c:auto val="1"/>
        <c:lblAlgn val="ctr"/>
        <c:lblOffset val="100"/>
        <c:noMultiLvlLbl val="0"/>
      </c:catAx>
      <c:valAx>
        <c:axId val="76359192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635915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23.710601719197708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33.877551020408163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1.3513513513513513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21.428571428571427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23.239436619718308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13.186813186813188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13.414634146341465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16.129032258064516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24.459542927733168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28.42323651452282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25.806451612903224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16.129032258064516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63593104"/>
        <c:axId val="763593496"/>
      </c:barChart>
      <c:catAx>
        <c:axId val="7635931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63593496"/>
        <c:crosses val="autoZero"/>
        <c:auto val="1"/>
        <c:lblAlgn val="ctr"/>
        <c:lblOffset val="100"/>
        <c:noMultiLvlLbl val="0"/>
      </c:catAx>
      <c:valAx>
        <c:axId val="76359349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635931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23.829990448901622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14.285714285714285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12.162162162162163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37.755102040816325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14.084507042253522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15.018315018315018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10.975609756097562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33.548387096774199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16.12106238418777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34.128630705394194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32.258064516129032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54.838709677419352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35.185185185185183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63594672"/>
        <c:axId val="844378152"/>
      </c:barChart>
      <c:catAx>
        <c:axId val="7635946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44378152"/>
        <c:crosses val="autoZero"/>
        <c:auto val="1"/>
        <c:lblAlgn val="ctr"/>
        <c:lblOffset val="100"/>
        <c:noMultiLvlLbl val="0"/>
      </c:catAx>
      <c:valAx>
        <c:axId val="84437815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635946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24.068767908309454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11.020408163265307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25.675675675675674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23.72448979591837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31.690140845070424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11.355311355311356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43.902439024390247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38.064516129032256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24.274243360098826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18.672199170124482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75.806451612903231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54.838709677419352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42.592592592592595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30.76923076923077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44.444444444444443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44379328"/>
        <c:axId val="844379720"/>
      </c:barChart>
      <c:catAx>
        <c:axId val="8443793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44379720"/>
        <c:crosses val="autoZero"/>
        <c:auto val="1"/>
        <c:lblAlgn val="ctr"/>
        <c:lblOffset val="100"/>
        <c:noMultiLvlLbl val="0"/>
      </c:catAx>
      <c:valAx>
        <c:axId val="84437972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443793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90.353390639923589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93.877551020408163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89.189189189189193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82.653061224489804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97.183098591549296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94.871794871794862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58.536585365853654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64.516129032258064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95.552810376775781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95.331950207468878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66.129032258064512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41.935483870967744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74.074074074074076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61.53846153846154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44.444444444444443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44380896"/>
        <c:axId val="844381288"/>
      </c:barChart>
      <c:catAx>
        <c:axId val="8443808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44381288"/>
        <c:crosses val="autoZero"/>
        <c:auto val="1"/>
        <c:lblAlgn val="ctr"/>
        <c:lblOffset val="100"/>
        <c:noMultiLvlLbl val="0"/>
      </c:catAx>
      <c:valAx>
        <c:axId val="84438128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443808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31.566380133715377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31.428571428571427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35.135135135135137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41.326530612244902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38.732394366197184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34.798534798534796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35.365853658536587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43.870967741935488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32.18035824583076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20.954356846473029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45.161290322580641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32.258064516129032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27.777777777777779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76.923076923076934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11.111111111111111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44382464"/>
        <c:axId val="844382856"/>
      </c:barChart>
      <c:catAx>
        <c:axId val="8443824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44382856"/>
        <c:crosses val="autoZero"/>
        <c:auto val="1"/>
        <c:lblAlgn val="ctr"/>
        <c:lblOffset val="100"/>
        <c:noMultiLvlLbl val="0"/>
      </c:catAx>
      <c:valAx>
        <c:axId val="84438285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443824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rgbClr val="D9EED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844384032"/>
        <c:axId val="844384424"/>
      </c:barChart>
      <c:catAx>
        <c:axId val="8443840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44384424"/>
        <c:crosses val="autoZero"/>
        <c:auto val="1"/>
        <c:lblAlgn val="ctr"/>
        <c:lblOffset val="100"/>
        <c:noMultiLvlLbl val="0"/>
      </c:catAx>
      <c:valAx>
        <c:axId val="844384424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84438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7.1161290322580646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7.9161290322580644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5.7870967741935484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7.3806451612903228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7.7290322580645165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7.4709677419354836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844385208"/>
        <c:axId val="844385600"/>
      </c:barChart>
      <c:catAx>
        <c:axId val="8443852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44385600"/>
        <c:crosses val="autoZero"/>
        <c:auto val="1"/>
        <c:lblAlgn val="ctr"/>
        <c:lblOffset val="100"/>
        <c:noMultiLvlLbl val="0"/>
      </c:catAx>
      <c:valAx>
        <c:axId val="844385600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844385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8.601480420248329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959619784"/>
        <c:axId val="95962017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Next</c:v>
                      </c:pt>
                    </c:strCache>
                  </c:strRef>
                </c:tx>
                <c:spPr>
                  <a:solidFill>
                    <a:srgbClr val="F0DAF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Blad1!$C$2:$C$17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5.7664756446991401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Blad1!$D$1</c15:sqref>
                        </c15:formulaRef>
                      </c:ext>
                    </c:extLst>
                    <c:strCache>
                      <c:ptCount val="1"/>
                      <c:pt idx="0">
                        <c:v>Jobb</c:v>
                      </c:pt>
                    </c:strCache>
                  </c:strRef>
                </c:tx>
                <c:spPr>
                  <a:solidFill>
                    <a:srgbClr val="FFDDA7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Blad1!$D$2:$D$17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8.0747373447946522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Blad1!$E$1</c15:sqref>
                        </c15:formulaRef>
                      </c:ext>
                    </c:extLst>
                    <c:strCache>
                      <c:ptCount val="1"/>
                      <c:pt idx="0">
                        <c:v>Kompetens</c:v>
                      </c:pt>
                    </c:strCache>
                  </c:strRef>
                </c:tx>
                <c:spPr>
                  <a:solidFill>
                    <a:srgbClr val="F9D7E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Blad1!$E$2:$E$17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9.0957497612225406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Blad1!$F$1</c15:sqref>
                        </c15:formulaRef>
                      </c:ext>
                    </c:extLst>
                    <c:strCache>
                      <c:ptCount val="1"/>
                      <c:pt idx="0">
                        <c:v>Teknik</c:v>
                      </c:pt>
                    </c:strCache>
                  </c:strRef>
                </c:tx>
                <c:spPr>
                  <a:solidFill>
                    <a:srgbClr val="D9EED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Blad1!$F$2:$F$17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8.5384431709646602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Blad1!$G$1</c15:sqref>
                        </c15:formulaRef>
                      </c:ext>
                    </c:extLst>
                    <c:strCache>
                      <c:ptCount val="1"/>
                      <c:pt idx="0">
                        <c:v>Värderingar</c:v>
                      </c:pt>
                    </c:strCache>
                  </c:strRef>
                </c:tx>
                <c:spPr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Blad1!$G$2:$G$17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8.442454632282713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9596197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59620176"/>
        <c:crosses val="autoZero"/>
        <c:auto val="1"/>
        <c:lblAlgn val="ctr"/>
        <c:lblOffset val="100"/>
        <c:noMultiLvlLbl val="0"/>
      </c:catAx>
      <c:valAx>
        <c:axId val="959620176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95961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cat>
            <c:strRef>
              <c:f>Blad1!$A$2:$A$16</c:f>
              <c:strCache>
                <c:ptCount val="15"/>
                <c:pt idx="0">
                  <c:v>Norrköping Sciencepark</c:v>
                </c:pt>
                <c:pt idx="1">
                  <c:v>Upplev Norrköping</c:v>
                </c:pt>
                <c:pt idx="2">
                  <c:v>Norrköping Visualisering</c:v>
                </c:pt>
                <c:pt idx="3">
                  <c:v>Norrevo Fastigheter</c:v>
                </c:pt>
                <c:pt idx="4">
                  <c:v>Norrköping Vatten och Avfall</c:v>
                </c:pt>
                <c:pt idx="5">
                  <c:v>Hyresbostäder</c:v>
                </c:pt>
                <c:pt idx="6">
                  <c:v>Utbildningskontoret</c:v>
                </c:pt>
                <c:pt idx="7">
                  <c:v>Kultur- och fritidskontoret</c:v>
                </c:pt>
                <c:pt idx="8">
                  <c:v>Stadsbyggnadskontoret</c:v>
                </c:pt>
                <c:pt idx="9">
                  <c:v>Vård- och omsorgskontoret</c:v>
                </c:pt>
                <c:pt idx="10">
                  <c:v>Arbetsmarknads- och vuxenutb</c:v>
                </c:pt>
                <c:pt idx="11">
                  <c:v>Kommunstyrelsens kontor</c:v>
                </c:pt>
                <c:pt idx="12">
                  <c:v>Bygg- och miljökontoret</c:v>
                </c:pt>
                <c:pt idx="13">
                  <c:v>Tekniska kontoret</c:v>
                </c:pt>
                <c:pt idx="14">
                  <c:v>Socialkontoret</c:v>
                </c:pt>
              </c:strCache>
            </c:strRef>
          </c:cat>
          <c:val>
            <c:numRef>
              <c:f>Blad1!$B$2:$B$16</c:f>
              <c:numCache>
                <c:formatCode>0.0</c:formatCode>
                <c:ptCount val="15"/>
                <c:pt idx="0">
                  <c:v>10</c:v>
                </c:pt>
                <c:pt idx="1">
                  <c:v>9.3333333333333339</c:v>
                </c:pt>
                <c:pt idx="2">
                  <c:v>9.3076923076923084</c:v>
                </c:pt>
                <c:pt idx="3">
                  <c:v>9.258064516129032</c:v>
                </c:pt>
                <c:pt idx="4">
                  <c:v>9.0925925925925934</c:v>
                </c:pt>
                <c:pt idx="5">
                  <c:v>9.0483870967741939</c:v>
                </c:pt>
                <c:pt idx="6">
                  <c:v>8.9246448424953684</c:v>
                </c:pt>
                <c:pt idx="7">
                  <c:v>8.8591549295774641</c:v>
                </c:pt>
                <c:pt idx="8">
                  <c:v>8.5609756097560972</c:v>
                </c:pt>
                <c:pt idx="9">
                  <c:v>8.4512448132780076</c:v>
                </c:pt>
                <c:pt idx="10">
                  <c:v>8.2244897959183678</c:v>
                </c:pt>
                <c:pt idx="11">
                  <c:v>8.0510204081632661</c:v>
                </c:pt>
                <c:pt idx="12">
                  <c:v>7.9864864864864868</c:v>
                </c:pt>
                <c:pt idx="13">
                  <c:v>7.7290322580645165</c:v>
                </c:pt>
                <c:pt idx="14">
                  <c:v>7.4652014652014653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44386384"/>
        <c:axId val="844386776"/>
      </c:barChart>
      <c:catAx>
        <c:axId val="8443863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44386776"/>
        <c:crosses val="autoZero"/>
        <c:auto val="1"/>
        <c:lblAlgn val="ctr"/>
        <c:lblOffset val="100"/>
        <c:noMultiLvlLbl val="0"/>
      </c:catAx>
      <c:valAx>
        <c:axId val="844386776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84438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rgbClr val="D9EED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8.5384431709646602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844387560"/>
        <c:axId val="8443879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Befolkning</c:v>
                      </c:pt>
                    </c:strCache>
                  </c:strRef>
                </c:tx>
                <c:spPr>
                  <a:solidFill>
                    <a:srgbClr val="BDEAF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Blad1!$B$2:$B$17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8.601480420248329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Next</c:v>
                      </c:pt>
                    </c:strCache>
                  </c:strRef>
                </c:tx>
                <c:spPr>
                  <a:solidFill>
                    <a:srgbClr val="F0DAF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Blad1!$C$2:$C$17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5.7664756446991401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Blad1!$D$1</c15:sqref>
                        </c15:formulaRef>
                      </c:ext>
                    </c:extLst>
                    <c:strCache>
                      <c:ptCount val="1"/>
                      <c:pt idx="0">
                        <c:v>Jobb</c:v>
                      </c:pt>
                    </c:strCache>
                  </c:strRef>
                </c:tx>
                <c:spPr>
                  <a:solidFill>
                    <a:srgbClr val="FFDDA7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Blad1!$D$2:$D$17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8.0747373447946522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Blad1!$E$1</c15:sqref>
                        </c15:formulaRef>
                      </c:ext>
                    </c:extLst>
                    <c:strCache>
                      <c:ptCount val="1"/>
                      <c:pt idx="0">
                        <c:v>Kompetens</c:v>
                      </c:pt>
                    </c:strCache>
                  </c:strRef>
                </c:tx>
                <c:spPr>
                  <a:solidFill>
                    <a:srgbClr val="F9D7E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Blad1!$E$2:$E$17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9.0957497612225406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Blad1!$G$1</c15:sqref>
                        </c15:formulaRef>
                      </c:ext>
                    </c:extLst>
                    <c:strCache>
                      <c:ptCount val="1"/>
                      <c:pt idx="0">
                        <c:v>Värderingar</c:v>
                      </c:pt>
                    </c:strCache>
                  </c:strRef>
                </c:tx>
                <c:spPr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Blad1!$G$2:$G$17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8.442454632282713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443875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44387952"/>
        <c:crosses val="autoZero"/>
        <c:auto val="1"/>
        <c:lblAlgn val="ctr"/>
        <c:lblOffset val="100"/>
        <c:noMultiLvlLbl val="0"/>
      </c:catAx>
      <c:valAx>
        <c:axId val="844387952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844387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4388736"/>
        <c:axId val="844389128"/>
        <c:extLst/>
      </c:barChart>
      <c:catAx>
        <c:axId val="8443887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44389128"/>
        <c:crosses val="autoZero"/>
        <c:auto val="1"/>
        <c:lblAlgn val="ctr"/>
        <c:lblOffset val="100"/>
        <c:noMultiLvlLbl val="0"/>
      </c:catAx>
      <c:valAx>
        <c:axId val="84438912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84438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4390304"/>
        <c:axId val="844390696"/>
        <c:extLst/>
      </c:barChart>
      <c:catAx>
        <c:axId val="8443903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44390696"/>
        <c:crosses val="autoZero"/>
        <c:auto val="1"/>
        <c:lblAlgn val="ctr"/>
        <c:lblOffset val="100"/>
        <c:noMultiLvlLbl val="0"/>
      </c:catAx>
      <c:valAx>
        <c:axId val="844390696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84439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  <c:extLst xmlns:c15="http://schemas.microsoft.com/office/drawing/2012/chart"/>
            </c:strRef>
          </c:cat>
          <c:val>
            <c:numRef>
              <c:f>Blad1!$B$9:$J$9</c:f>
              <c:numCache>
                <c:formatCode>#\ ##0.0</c:formatCode>
                <c:ptCount val="9"/>
                <c:pt idx="0">
                  <c:v>33.548387096774199</c:v>
                </c:pt>
                <c:pt idx="1">
                  <c:v>34.193548387096776</c:v>
                </c:pt>
                <c:pt idx="2">
                  <c:v>54.193548387096783</c:v>
                </c:pt>
                <c:pt idx="3">
                  <c:v>37.41935483870968</c:v>
                </c:pt>
                <c:pt idx="4">
                  <c:v>53.548387096774199</c:v>
                </c:pt>
                <c:pt idx="5">
                  <c:v>36.774193548387096</c:v>
                </c:pt>
                <c:pt idx="6">
                  <c:v>36.774193548387096</c:v>
                </c:pt>
                <c:pt idx="7">
                  <c:v>20</c:v>
                </c:pt>
                <c:pt idx="8">
                  <c:v>65.806451612903231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4391480"/>
        <c:axId val="8443918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51.836734693877553</c:v>
                      </c:pt>
                      <c:pt idx="1">
                        <c:v>38.367346938775512</c:v>
                      </c:pt>
                      <c:pt idx="2">
                        <c:v>59.183673469387756</c:v>
                      </c:pt>
                      <c:pt idx="3">
                        <c:v>45.714285714285715</c:v>
                      </c:pt>
                      <c:pt idx="4">
                        <c:v>50.204081632653065</c:v>
                      </c:pt>
                      <c:pt idx="5">
                        <c:v>24.897959183673468</c:v>
                      </c:pt>
                      <c:pt idx="6">
                        <c:v>18.775510204081634</c:v>
                      </c:pt>
                      <c:pt idx="7">
                        <c:v>23.673469387755102</c:v>
                      </c:pt>
                      <c:pt idx="8">
                        <c:v>84.897959183673464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74.324324324324323</c:v>
                      </c:pt>
                      <c:pt idx="1">
                        <c:v>52.702702702702695</c:v>
                      </c:pt>
                      <c:pt idx="2">
                        <c:v>10.810810810810811</c:v>
                      </c:pt>
                      <c:pt idx="3">
                        <c:v>20.27027027027027</c:v>
                      </c:pt>
                      <c:pt idx="4">
                        <c:v>62.162162162162161</c:v>
                      </c:pt>
                      <c:pt idx="5">
                        <c:v>35.135135135135137</c:v>
                      </c:pt>
                      <c:pt idx="6">
                        <c:v>35.135135135135137</c:v>
                      </c:pt>
                      <c:pt idx="7">
                        <c:v>21.621621621621621</c:v>
                      </c:pt>
                      <c:pt idx="8">
                        <c:v>62.162162162162161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44.897959183673471</c:v>
                      </c:pt>
                      <c:pt idx="1">
                        <c:v>30.357142857142854</c:v>
                      </c:pt>
                      <c:pt idx="2">
                        <c:v>55.102040816326522</c:v>
                      </c:pt>
                      <c:pt idx="3">
                        <c:v>36.224489795918366</c:v>
                      </c:pt>
                      <c:pt idx="4">
                        <c:v>53.571428571428569</c:v>
                      </c:pt>
                      <c:pt idx="5">
                        <c:v>29.081632653061224</c:v>
                      </c:pt>
                      <c:pt idx="6">
                        <c:v>35.714285714285715</c:v>
                      </c:pt>
                      <c:pt idx="7">
                        <c:v>28.061224489795915</c:v>
                      </c:pt>
                      <c:pt idx="8">
                        <c:v>72.704081632653057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61.267605633802816</c:v>
                      </c:pt>
                      <c:pt idx="1">
                        <c:v>5.6338028169014089</c:v>
                      </c:pt>
                      <c:pt idx="2">
                        <c:v>80.281690140845072</c:v>
                      </c:pt>
                      <c:pt idx="3">
                        <c:v>62.676056338028175</c:v>
                      </c:pt>
                      <c:pt idx="4">
                        <c:v>24.647887323943664</c:v>
                      </c:pt>
                      <c:pt idx="5">
                        <c:v>17.6056338028169</c:v>
                      </c:pt>
                      <c:pt idx="6">
                        <c:v>20.422535211267608</c:v>
                      </c:pt>
                      <c:pt idx="7">
                        <c:v>39.436619718309856</c:v>
                      </c:pt>
                      <c:pt idx="8">
                        <c:v>77.464788732394368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49.450549450549453</c:v>
                      </c:pt>
                      <c:pt idx="2">
                        <c:v>43.223443223443226</c:v>
                      </c:pt>
                      <c:pt idx="3">
                        <c:v>51.282051282051277</c:v>
                      </c:pt>
                      <c:pt idx="4">
                        <c:v>27.472527472527474</c:v>
                      </c:pt>
                      <c:pt idx="5">
                        <c:v>43.956043956043956</c:v>
                      </c:pt>
                      <c:pt idx="6">
                        <c:v>28.937728937728942</c:v>
                      </c:pt>
                      <c:pt idx="7">
                        <c:v>23.076923076923077</c:v>
                      </c:pt>
                      <c:pt idx="8">
                        <c:v>76.19047619047619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43.902439024390247</c:v>
                      </c:pt>
                      <c:pt idx="1">
                        <c:v>47.560975609756099</c:v>
                      </c:pt>
                      <c:pt idx="2">
                        <c:v>25.609756097560975</c:v>
                      </c:pt>
                      <c:pt idx="3">
                        <c:v>40.243902439024396</c:v>
                      </c:pt>
                      <c:pt idx="4">
                        <c:v>71.951219512195124</c:v>
                      </c:pt>
                      <c:pt idx="5">
                        <c:v>13.414634146341465</c:v>
                      </c:pt>
                      <c:pt idx="6">
                        <c:v>36.585365853658537</c:v>
                      </c:pt>
                      <c:pt idx="7">
                        <c:v>32.926829268292686</c:v>
                      </c:pt>
                      <c:pt idx="8">
                        <c:v>79.268292682926827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21.247683755404569</c:v>
                      </c:pt>
                      <c:pt idx="1">
                        <c:v>32.24212476837554</c:v>
                      </c:pt>
                      <c:pt idx="2">
                        <c:v>80.234712785670169</c:v>
                      </c:pt>
                      <c:pt idx="3">
                        <c:v>69.425571340333533</c:v>
                      </c:pt>
                      <c:pt idx="4">
                        <c:v>43.545398394070411</c:v>
                      </c:pt>
                      <c:pt idx="5">
                        <c:v>20.259419394688081</c:v>
                      </c:pt>
                      <c:pt idx="6">
                        <c:v>25.44780728844966</c:v>
                      </c:pt>
                      <c:pt idx="7">
                        <c:v>26.189005558987027</c:v>
                      </c:pt>
                      <c:pt idx="8">
                        <c:v>77.084620135886354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32.883817427385893</c:v>
                      </c:pt>
                      <c:pt idx="1">
                        <c:v>22.614107883817429</c:v>
                      </c:pt>
                      <c:pt idx="2">
                        <c:v>64.522821576763491</c:v>
                      </c:pt>
                      <c:pt idx="3">
                        <c:v>63.485477178423231</c:v>
                      </c:pt>
                      <c:pt idx="4">
                        <c:v>37.966804979253112</c:v>
                      </c:pt>
                      <c:pt idx="5">
                        <c:v>21.369294605809127</c:v>
                      </c:pt>
                      <c:pt idx="6">
                        <c:v>46.57676348547718</c:v>
                      </c:pt>
                      <c:pt idx="7">
                        <c:v>14.937759336099585</c:v>
                      </c:pt>
                      <c:pt idx="8">
                        <c:v>84.647302904564313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66.129032258064512</c:v>
                      </c:pt>
                      <c:pt idx="1">
                        <c:v>35.483870967741936</c:v>
                      </c:pt>
                      <c:pt idx="2">
                        <c:v>29.032258064516132</c:v>
                      </c:pt>
                      <c:pt idx="3">
                        <c:v>40.322580645161288</c:v>
                      </c:pt>
                      <c:pt idx="4">
                        <c:v>59.677419354838712</c:v>
                      </c:pt>
                      <c:pt idx="5">
                        <c:v>35.483870967741936</c:v>
                      </c:pt>
                      <c:pt idx="6">
                        <c:v>29.032258064516132</c:v>
                      </c:pt>
                      <c:pt idx="7">
                        <c:v>29.032258064516132</c:v>
                      </c:pt>
                      <c:pt idx="8">
                        <c:v>75.806451612903231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16.129032258064516</c:v>
                      </c:pt>
                      <c:pt idx="1">
                        <c:v>58.064516129032263</c:v>
                      </c:pt>
                      <c:pt idx="2">
                        <c:v>54.838709677419352</c:v>
                      </c:pt>
                      <c:pt idx="3">
                        <c:v>58.064516129032263</c:v>
                      </c:pt>
                      <c:pt idx="4">
                        <c:v>70.967741935483872</c:v>
                      </c:pt>
                      <c:pt idx="5">
                        <c:v>12.903225806451612</c:v>
                      </c:pt>
                      <c:pt idx="6">
                        <c:v>12.903225806451612</c:v>
                      </c:pt>
                      <c:pt idx="7">
                        <c:v>48.387096774193552</c:v>
                      </c:pt>
                      <c:pt idx="8">
                        <c:v>67.741935483870961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100</c:v>
                      </c:pt>
                      <c:pt idx="2">
                        <c:v>83.333333333333343</c:v>
                      </c:pt>
                      <c:pt idx="3">
                        <c:v>83.333333333333343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16.666666666666664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67.592592592592595</c:v>
                      </c:pt>
                      <c:pt idx="1">
                        <c:v>44.444444444444443</c:v>
                      </c:pt>
                      <c:pt idx="2">
                        <c:v>28.703703703703702</c:v>
                      </c:pt>
                      <c:pt idx="3">
                        <c:v>27.777777777777779</c:v>
                      </c:pt>
                      <c:pt idx="4">
                        <c:v>60.185185185185183</c:v>
                      </c:pt>
                      <c:pt idx="5">
                        <c:v>29.629629629629626</c:v>
                      </c:pt>
                      <c:pt idx="6">
                        <c:v>12.962962962962962</c:v>
                      </c:pt>
                      <c:pt idx="7">
                        <c:v>31.481481481481481</c:v>
                      </c:pt>
                      <c:pt idx="8">
                        <c:v>97.222222222222214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69.230769230769226</c:v>
                      </c:pt>
                      <c:pt idx="3">
                        <c:v>0</c:v>
                      </c:pt>
                      <c:pt idx="4">
                        <c:v>30.76923076923077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11.111111111111111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443914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44391872"/>
        <c:crosses val="autoZero"/>
        <c:auto val="1"/>
        <c:lblAlgn val="ctr"/>
        <c:lblOffset val="100"/>
        <c:noMultiLvlLbl val="0"/>
      </c:catAx>
      <c:valAx>
        <c:axId val="844391872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844391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35.482330468003823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51.836734693877553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74.324324324324323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44.897959183673471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61.267605633802816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55.311355311355314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43.902439024390247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33.548387096774199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21.247683755404569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32.883817427385893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66.129032258064512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16.129032258064516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67.592592592592595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844392656"/>
        <c:axId val="844393048"/>
      </c:barChart>
      <c:catAx>
        <c:axId val="8443926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44393048"/>
        <c:crosses val="autoZero"/>
        <c:auto val="1"/>
        <c:lblAlgn val="ctr"/>
        <c:lblOffset val="100"/>
        <c:noMultiLvlLbl val="0"/>
      </c:catAx>
      <c:valAx>
        <c:axId val="84439304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8443926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32.04393505253104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38.367346938775512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52.702702702702695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30.357142857142854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5.6338028169014089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49.450549450549453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47.560975609756099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34.193548387096776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32.24212476837554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22.614107883817429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35.483870967741936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44.444444444444443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11.111111111111111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8438960"/>
        <c:axId val="1088439352"/>
      </c:barChart>
      <c:catAx>
        <c:axId val="10884389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39352"/>
        <c:crosses val="autoZero"/>
        <c:auto val="1"/>
        <c:lblAlgn val="ctr"/>
        <c:lblOffset val="100"/>
        <c:noMultiLvlLbl val="0"/>
      </c:catAx>
      <c:valAx>
        <c:axId val="108843935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84389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64.804202483285579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59.183673469387756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10.810810810810811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55.102040816326522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80.281690140845072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43.223443223443226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25.609756097560975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54.193548387096783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80.234712785670169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64.522821576763491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54.838709677419352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28.703703703703702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69.230769230769226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8440528"/>
        <c:axId val="1088440920"/>
      </c:barChart>
      <c:catAx>
        <c:axId val="1088440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40920"/>
        <c:crosses val="autoZero"/>
        <c:auto val="1"/>
        <c:lblAlgn val="ctr"/>
        <c:lblOffset val="100"/>
        <c:noMultiLvlLbl val="0"/>
      </c:catAx>
      <c:valAx>
        <c:axId val="108844092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84405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57.402101241642789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45.714285714285715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20.27027027027027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36.224489795918366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62.676056338028175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51.282051282051277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40.243902439024396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37.41935483870968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69.425571340333533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63.485477178423231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40.322580645161288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27.777777777777779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8442096"/>
        <c:axId val="1088442488"/>
      </c:barChart>
      <c:catAx>
        <c:axId val="10884420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42488"/>
        <c:crosses val="autoZero"/>
        <c:auto val="1"/>
        <c:lblAlgn val="ctr"/>
        <c:lblOffset val="100"/>
        <c:noMultiLvlLbl val="0"/>
      </c:catAx>
      <c:valAx>
        <c:axId val="108844248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84420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44.030563514804207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50.204081632653065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62.162162162162161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53.571428571428569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24.647887323943664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27.472527472527474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71.951219512195124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53.548387096774199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43.545398394070411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37.966804979253112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59.677419354838712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60.185185185185183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30.76923076923077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8443664"/>
        <c:axId val="1088444056"/>
      </c:barChart>
      <c:catAx>
        <c:axId val="10884436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44056"/>
        <c:crosses val="autoZero"/>
        <c:auto val="1"/>
        <c:lblAlgn val="ctr"/>
        <c:lblOffset val="100"/>
        <c:noMultiLvlLbl val="0"/>
      </c:catAx>
      <c:valAx>
        <c:axId val="108844405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84436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Nya lösningar för infrastruktur</c:v>
                </c:pt>
                <c:pt idx="1">
                  <c:v>Bostadsbyggandet måste underlättas</c:v>
                </c:pt>
                <c:pt idx="2">
                  <c:v>Utöka och ta fram nytt utbud för äldre</c:v>
                </c:pt>
                <c:pt idx="3">
                  <c:v>Vi behöver jobba mer effektivt</c:v>
                </c:pt>
                <c:pt idx="4">
                  <c:v>Ökad långsiktig planering av verksamhetslokaler</c:v>
                </c:pt>
                <c:pt idx="5">
                  <c:v>Det behövs fler medarbetare</c:v>
                </c:pt>
                <c:pt idx="6">
                  <c:v>Bättre service för inflyttare behövs</c:v>
                </c:pt>
                <c:pt idx="7">
                  <c:v>Utöka och ta fram nytt utbud för yngre</c:v>
                </c:pt>
                <c:pt idx="8">
                  <c:v>Mer flexibel planering behövs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19.794651384909265</c:v>
                </c:pt>
                <c:pt idx="1">
                  <c:v>24.283667621776502</c:v>
                </c:pt>
                <c:pt idx="2">
                  <c:v>27.00573065902579</c:v>
                </c:pt>
                <c:pt idx="3">
                  <c:v>38.992359121298946</c:v>
                </c:pt>
                <c:pt idx="4">
                  <c:v>63.51480420248329</c:v>
                </c:pt>
                <c:pt idx="5">
                  <c:v>91.284622731614135</c:v>
                </c:pt>
                <c:pt idx="6">
                  <c:v>11.389684813753581</c:v>
                </c:pt>
                <c:pt idx="7">
                  <c:v>45.248328557784149</c:v>
                </c:pt>
                <c:pt idx="8">
                  <c:v>70.510983763132757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9620568"/>
        <c:axId val="959620960"/>
        <c:extLst/>
      </c:barChart>
      <c:catAx>
        <c:axId val="9596205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59620960"/>
        <c:crosses val="autoZero"/>
        <c:auto val="1"/>
        <c:lblAlgn val="ctr"/>
        <c:lblOffset val="100"/>
        <c:noMultiLvlLbl val="0"/>
      </c:catAx>
      <c:valAx>
        <c:axId val="959620960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959620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24.092645654250237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24.897959183673468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35.135135135135137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29.081632653061224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17.6056338028169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43.956043956043956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13.414634146341465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36.774193548387096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20.259419394688081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21.369294605809127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35.483870967741936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12.903225806451612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29.629629629629626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8445232"/>
        <c:axId val="1088445624"/>
      </c:barChart>
      <c:catAx>
        <c:axId val="1088445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45624"/>
        <c:crosses val="autoZero"/>
        <c:auto val="1"/>
        <c:lblAlgn val="ctr"/>
        <c:lblOffset val="100"/>
        <c:noMultiLvlLbl val="0"/>
      </c:catAx>
      <c:valAx>
        <c:axId val="108844562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84452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31.208213944603632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18.775510204081634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35.135135135135137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35.714285714285715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20.422535211267608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28.937728937728942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36.585365853658537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36.774193548387096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25.44780728844966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46.57676348547718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12.903225806451612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12.962962962962962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8446800"/>
        <c:axId val="1088447192"/>
      </c:barChart>
      <c:catAx>
        <c:axId val="10884468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47192"/>
        <c:crosses val="autoZero"/>
        <c:auto val="1"/>
        <c:lblAlgn val="ctr"/>
        <c:lblOffset val="100"/>
        <c:noMultiLvlLbl val="0"/>
      </c:catAx>
      <c:valAx>
        <c:axId val="108844719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84468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24.689589302769818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23.673469387755102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21.621621621621621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28.061224489795915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39.436619718309856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23.076923076923077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32.926829268292686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20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26.189005558987027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14.937759336099585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48.387096774193552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31.481481481481481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8448368"/>
        <c:axId val="1088448760"/>
      </c:barChart>
      <c:catAx>
        <c:axId val="10884483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48760"/>
        <c:crosses val="autoZero"/>
        <c:auto val="1"/>
        <c:lblAlgn val="ctr"/>
        <c:lblOffset val="100"/>
        <c:noMultiLvlLbl val="0"/>
      </c:catAx>
      <c:valAx>
        <c:axId val="108844876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84483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78.486150907354343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84.897959183673464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62.162162162162161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72.704081632653057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77.464788732394368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76.19047619047619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79.268292682926827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65.806451612903231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77.084620135886354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84.647302904564313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75.806451612903231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67.741935483870961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97.222222222222214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61.53846153846154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88.888888888888886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8449936"/>
        <c:axId val="1088450328"/>
      </c:barChart>
      <c:catAx>
        <c:axId val="10884499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50328"/>
        <c:crosses val="autoZero"/>
        <c:auto val="1"/>
        <c:lblAlgn val="ctr"/>
        <c:lblOffset val="100"/>
        <c:noMultiLvlLbl val="0"/>
      </c:catAx>
      <c:valAx>
        <c:axId val="108845032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84499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rgbClr val="D9EED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1088451504"/>
        <c:axId val="1088451896"/>
      </c:barChart>
      <c:catAx>
        <c:axId val="10884515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51896"/>
        <c:crosses val="autoZero"/>
        <c:auto val="1"/>
        <c:lblAlgn val="ctr"/>
        <c:lblOffset val="100"/>
        <c:noMultiLvlLbl val="0"/>
      </c:catAx>
      <c:valAx>
        <c:axId val="1088451896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108845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7.1161290322580646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7.9161290322580644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5.7870967741935484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7.3806451612903228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7.7290322580645165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Tekniska kontoret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7.4709677419354836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1088452680"/>
        <c:axId val="1088453072"/>
      </c:barChart>
      <c:catAx>
        <c:axId val="10884526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53072"/>
        <c:crosses val="autoZero"/>
        <c:auto val="1"/>
        <c:lblAlgn val="ctr"/>
        <c:lblOffset val="100"/>
        <c:noMultiLvlLbl val="0"/>
      </c:catAx>
      <c:valAx>
        <c:axId val="1088453072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1088452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rgbClr val="F6B38E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cat>
            <c:strRef>
              <c:f>Blad1!$A$2:$A$16</c:f>
              <c:strCache>
                <c:ptCount val="15"/>
                <c:pt idx="0">
                  <c:v>Utbildningskontoret</c:v>
                </c:pt>
                <c:pt idx="1">
                  <c:v>Vård- och omsorgskontoret</c:v>
                </c:pt>
                <c:pt idx="2">
                  <c:v>Arbetsmarknads- och vuxenutb</c:v>
                </c:pt>
                <c:pt idx="3">
                  <c:v>Socialkontoret</c:v>
                </c:pt>
                <c:pt idx="4">
                  <c:v>Hyresbostäder</c:v>
                </c:pt>
                <c:pt idx="5">
                  <c:v>Kultur- och fritidskontoret</c:v>
                </c:pt>
                <c:pt idx="6">
                  <c:v>Kommunstyrelsens kontor</c:v>
                </c:pt>
                <c:pt idx="7">
                  <c:v>Upplev Norrköping</c:v>
                </c:pt>
                <c:pt idx="8">
                  <c:v>Tekniska kontoret</c:v>
                </c:pt>
                <c:pt idx="9">
                  <c:v>Norrköping Sciencepark</c:v>
                </c:pt>
                <c:pt idx="10">
                  <c:v>Bygg- och miljökontoret</c:v>
                </c:pt>
                <c:pt idx="11">
                  <c:v>Stadsbyggnadskontoret</c:v>
                </c:pt>
                <c:pt idx="12">
                  <c:v>Norrevo Fastigheter</c:v>
                </c:pt>
                <c:pt idx="13">
                  <c:v>Norrköping Vatten och Avfall</c:v>
                </c:pt>
                <c:pt idx="14">
                  <c:v>Norrköping Visualisering</c:v>
                </c:pt>
              </c:strCache>
            </c:strRef>
          </c:cat>
          <c:val>
            <c:numRef>
              <c:f>Blad1!$B$2:$B$16</c:f>
              <c:numCache>
                <c:formatCode>0.0</c:formatCode>
                <c:ptCount val="15"/>
                <c:pt idx="0">
                  <c:v>9.0123533045089559</c:v>
                </c:pt>
                <c:pt idx="1">
                  <c:v>8.6607883817427389</c:v>
                </c:pt>
                <c:pt idx="2">
                  <c:v>8.6489795918367349</c:v>
                </c:pt>
                <c:pt idx="3">
                  <c:v>8.6263736263736259</c:v>
                </c:pt>
                <c:pt idx="4">
                  <c:v>8.32258064516129</c:v>
                </c:pt>
                <c:pt idx="5">
                  <c:v>7.950704225352113</c:v>
                </c:pt>
                <c:pt idx="6">
                  <c:v>7.6045918367346941</c:v>
                </c:pt>
                <c:pt idx="7">
                  <c:v>7.5555555555555554</c:v>
                </c:pt>
                <c:pt idx="8">
                  <c:v>7.4709677419354836</c:v>
                </c:pt>
                <c:pt idx="9">
                  <c:v>7.166666666666667</c:v>
                </c:pt>
                <c:pt idx="10">
                  <c:v>7.0405405405405403</c:v>
                </c:pt>
                <c:pt idx="11">
                  <c:v>6.5</c:v>
                </c:pt>
                <c:pt idx="12">
                  <c:v>6.32258064516129</c:v>
                </c:pt>
                <c:pt idx="13">
                  <c:v>6.0925925925925926</c:v>
                </c:pt>
                <c:pt idx="14">
                  <c:v>5.4615384615384617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8453856"/>
        <c:axId val="1088454248"/>
      </c:barChart>
      <c:catAx>
        <c:axId val="1088453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54248"/>
        <c:crosses val="autoZero"/>
        <c:auto val="1"/>
        <c:lblAlgn val="ctr"/>
        <c:lblOffset val="100"/>
        <c:noMultiLvlLbl val="0"/>
      </c:catAx>
      <c:valAx>
        <c:axId val="1088454248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108845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1088455032"/>
        <c:axId val="10884554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Befolkning</c:v>
                      </c:pt>
                    </c:strCache>
                  </c:strRef>
                </c:tx>
                <c:spPr>
                  <a:solidFill>
                    <a:srgbClr val="BDEAF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Blad1!$B$2:$B$17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8.601480420248329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Next</c:v>
                      </c:pt>
                    </c:strCache>
                  </c:strRef>
                </c:tx>
                <c:spPr>
                  <a:solidFill>
                    <a:srgbClr val="F0DAF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Blad1!$C$2:$C$17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5.7664756446991401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Blad1!$D$1</c15:sqref>
                        </c15:formulaRef>
                      </c:ext>
                    </c:extLst>
                    <c:strCache>
                      <c:ptCount val="1"/>
                      <c:pt idx="0">
                        <c:v>Jobb</c:v>
                      </c:pt>
                    </c:strCache>
                  </c:strRef>
                </c:tx>
                <c:spPr>
                  <a:solidFill>
                    <a:srgbClr val="FFDDA7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Blad1!$D$2:$D$17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8.0747373447946522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Blad1!$E$1</c15:sqref>
                        </c15:formulaRef>
                      </c:ext>
                    </c:extLst>
                    <c:strCache>
                      <c:ptCount val="1"/>
                      <c:pt idx="0">
                        <c:v>Kompetens</c:v>
                      </c:pt>
                    </c:strCache>
                  </c:strRef>
                </c:tx>
                <c:spPr>
                  <a:solidFill>
                    <a:srgbClr val="F9D7E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Blad1!$E$2:$E$17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9.0957497612225406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Blad1!$F$1</c15:sqref>
                        </c15:formulaRef>
                      </c:ext>
                    </c:extLst>
                    <c:strCache>
                      <c:ptCount val="1"/>
                      <c:pt idx="0">
                        <c:v>Teknik</c:v>
                      </c:pt>
                    </c:strCache>
                  </c:strRef>
                </c:tx>
                <c:spPr>
                  <a:solidFill>
                    <a:srgbClr val="D9EED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Blad1!$F$2:$F$17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8.5384431709646602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0884550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55424"/>
        <c:crosses val="autoZero"/>
        <c:auto val="1"/>
        <c:lblAlgn val="ctr"/>
        <c:lblOffset val="100"/>
        <c:noMultiLvlLbl val="0"/>
      </c:catAx>
      <c:valAx>
        <c:axId val="1088455424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1088455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8456208"/>
        <c:axId val="1088456600"/>
        <c:extLst/>
      </c:barChart>
      <c:catAx>
        <c:axId val="10884562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56600"/>
        <c:crosses val="autoZero"/>
        <c:auto val="1"/>
        <c:lblAlgn val="ctr"/>
        <c:lblOffset val="100"/>
        <c:noMultiLvlLbl val="0"/>
      </c:catAx>
      <c:valAx>
        <c:axId val="1088456600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08845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8457776"/>
        <c:axId val="1088458168"/>
        <c:extLst/>
      </c:barChart>
      <c:catAx>
        <c:axId val="10884577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58168"/>
        <c:crosses val="autoZero"/>
        <c:auto val="1"/>
        <c:lblAlgn val="ctr"/>
        <c:lblOffset val="100"/>
        <c:noMultiLvlLbl val="0"/>
      </c:catAx>
      <c:valAx>
        <c:axId val="108845816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08845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C4F4FF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Nya lösningar för infrastruktur</c:v>
                </c:pt>
                <c:pt idx="1">
                  <c:v>Bostadsbyggandet måste underlättas</c:v>
                </c:pt>
                <c:pt idx="2">
                  <c:v>Utöka och ta fram nytt utbud för äldre</c:v>
                </c:pt>
                <c:pt idx="3">
                  <c:v>Vi behöver jobba mer effektivt</c:v>
                </c:pt>
                <c:pt idx="4">
                  <c:v>Ökad långsiktig planering av verksamhetslokaler</c:v>
                </c:pt>
                <c:pt idx="5">
                  <c:v>Det behövs fler medarbetare</c:v>
                </c:pt>
                <c:pt idx="6">
                  <c:v>Bättre service för inflyttare behövs</c:v>
                </c:pt>
                <c:pt idx="7">
                  <c:v>Utöka och ta fram nytt utbud för yngre</c:v>
                </c:pt>
                <c:pt idx="8">
                  <c:v>Mer flexibel planering behövs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19.794651384909265</c:v>
                </c:pt>
                <c:pt idx="1">
                  <c:v>24.283667621776502</c:v>
                </c:pt>
                <c:pt idx="2">
                  <c:v>27.00573065902579</c:v>
                </c:pt>
                <c:pt idx="3">
                  <c:v>38.992359121298946</c:v>
                </c:pt>
                <c:pt idx="4">
                  <c:v>63.51480420248329</c:v>
                </c:pt>
                <c:pt idx="5">
                  <c:v>91.284622731614135</c:v>
                </c:pt>
                <c:pt idx="6">
                  <c:v>11.389684813753581</c:v>
                </c:pt>
                <c:pt idx="7">
                  <c:v>45.248328557784149</c:v>
                </c:pt>
                <c:pt idx="8">
                  <c:v>70.510983763132757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9622136"/>
        <c:axId val="959622528"/>
        <c:extLst/>
      </c:barChart>
      <c:catAx>
        <c:axId val="959622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59622528"/>
        <c:crosses val="autoZero"/>
        <c:auto val="1"/>
        <c:lblAlgn val="ctr"/>
        <c:lblOffset val="100"/>
        <c:noMultiLvlLbl val="0"/>
      </c:catAx>
      <c:valAx>
        <c:axId val="95962252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95962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  <c:extLst xmlns:c15="http://schemas.microsoft.com/office/drawing/2012/chart"/>
            </c:strRef>
          </c:cat>
          <c:val>
            <c:numRef>
              <c:f>Blad1!$B$9:$J$9</c:f>
              <c:numCache>
                <c:formatCode>#\ ##0.0</c:formatCode>
                <c:ptCount val="9"/>
                <c:pt idx="0">
                  <c:v>18.064516129032256</c:v>
                </c:pt>
                <c:pt idx="1">
                  <c:v>69.032258064516128</c:v>
                </c:pt>
                <c:pt idx="2">
                  <c:v>15.483870967741936</c:v>
                </c:pt>
                <c:pt idx="3">
                  <c:v>52.258064516129032</c:v>
                </c:pt>
                <c:pt idx="4">
                  <c:v>21.29032258064516</c:v>
                </c:pt>
                <c:pt idx="5">
                  <c:v>43.225806451612904</c:v>
                </c:pt>
                <c:pt idx="6">
                  <c:v>43.870967741935488</c:v>
                </c:pt>
                <c:pt idx="7">
                  <c:v>73.548387096774192</c:v>
                </c:pt>
                <c:pt idx="8">
                  <c:v>28.387096774193548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8458952"/>
        <c:axId val="10884593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45.306122448979593</c:v>
                      </c:pt>
                      <c:pt idx="1">
                        <c:v>37.95918367346939</c:v>
                      </c:pt>
                      <c:pt idx="2">
                        <c:v>30.204081632653061</c:v>
                      </c:pt>
                      <c:pt idx="3">
                        <c:v>69.387755102040813</c:v>
                      </c:pt>
                      <c:pt idx="4">
                        <c:v>36.326530612244902</c:v>
                      </c:pt>
                      <c:pt idx="5">
                        <c:v>28.571428571428569</c:v>
                      </c:pt>
                      <c:pt idx="6">
                        <c:v>13.469387755102041</c:v>
                      </c:pt>
                      <c:pt idx="7">
                        <c:v>55.91836734693878</c:v>
                      </c:pt>
                      <c:pt idx="8">
                        <c:v>69.795918367346943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4.0540540540540544</c:v>
                      </c:pt>
                      <c:pt idx="1">
                        <c:v>89.189189189189193</c:v>
                      </c:pt>
                      <c:pt idx="2">
                        <c:v>13.513513513513514</c:v>
                      </c:pt>
                      <c:pt idx="3">
                        <c:v>44.594594594594597</c:v>
                      </c:pt>
                      <c:pt idx="4">
                        <c:v>21.621621621621621</c:v>
                      </c:pt>
                      <c:pt idx="5">
                        <c:v>41.891891891891895</c:v>
                      </c:pt>
                      <c:pt idx="6">
                        <c:v>32.432432432432435</c:v>
                      </c:pt>
                      <c:pt idx="7">
                        <c:v>81.081081081081081</c:v>
                      </c:pt>
                      <c:pt idx="8">
                        <c:v>27.027027027027028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51.785714285714292</c:v>
                      </c:pt>
                      <c:pt idx="1">
                        <c:v>48.469387755102041</c:v>
                      </c:pt>
                      <c:pt idx="2">
                        <c:v>19.642857142857142</c:v>
                      </c:pt>
                      <c:pt idx="3">
                        <c:v>44.132653061224488</c:v>
                      </c:pt>
                      <c:pt idx="4">
                        <c:v>36.989795918367349</c:v>
                      </c:pt>
                      <c:pt idx="5">
                        <c:v>38.010204081632651</c:v>
                      </c:pt>
                      <c:pt idx="6">
                        <c:v>31.887755102040817</c:v>
                      </c:pt>
                      <c:pt idx="7">
                        <c:v>57.908163265306122</c:v>
                      </c:pt>
                      <c:pt idx="8">
                        <c:v>56.887755102040813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58.450704225352112</c:v>
                      </c:pt>
                      <c:pt idx="1">
                        <c:v>50</c:v>
                      </c:pt>
                      <c:pt idx="2">
                        <c:v>13.380281690140844</c:v>
                      </c:pt>
                      <c:pt idx="3">
                        <c:v>58.450704225352112</c:v>
                      </c:pt>
                      <c:pt idx="4">
                        <c:v>38.028169014084504</c:v>
                      </c:pt>
                      <c:pt idx="5">
                        <c:v>8.4507042253521121</c:v>
                      </c:pt>
                      <c:pt idx="6">
                        <c:v>31.690140845070424</c:v>
                      </c:pt>
                      <c:pt idx="7">
                        <c:v>50</c:v>
                      </c:pt>
                      <c:pt idx="8">
                        <c:v>78.16901408450704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31.5018315018315</c:v>
                      </c:pt>
                      <c:pt idx="2">
                        <c:v>28.937728937728942</c:v>
                      </c:pt>
                      <c:pt idx="3">
                        <c:v>61.904761904761905</c:v>
                      </c:pt>
                      <c:pt idx="4">
                        <c:v>23.076923076923077</c:v>
                      </c:pt>
                      <c:pt idx="5">
                        <c:v>16.84981684981685</c:v>
                      </c:pt>
                      <c:pt idx="6">
                        <c:v>31.868131868131865</c:v>
                      </c:pt>
                      <c:pt idx="7">
                        <c:v>62.637362637362635</c:v>
                      </c:pt>
                      <c:pt idx="8">
                        <c:v>81.318681318681314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40.243902439024396</c:v>
                      </c:pt>
                      <c:pt idx="1">
                        <c:v>81.707317073170728</c:v>
                      </c:pt>
                      <c:pt idx="2">
                        <c:v>2.4390243902439024</c:v>
                      </c:pt>
                      <c:pt idx="3">
                        <c:v>53.658536585365859</c:v>
                      </c:pt>
                      <c:pt idx="4">
                        <c:v>15.853658536585366</c:v>
                      </c:pt>
                      <c:pt idx="5">
                        <c:v>42.68292682926829</c:v>
                      </c:pt>
                      <c:pt idx="6">
                        <c:v>82.926829268292678</c:v>
                      </c:pt>
                      <c:pt idx="7">
                        <c:v>58.536585365853654</c:v>
                      </c:pt>
                      <c:pt idx="8">
                        <c:v>21.951219512195124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29.64793082149475</c:v>
                      </c:pt>
                      <c:pt idx="1">
                        <c:v>36.998147004323656</c:v>
                      </c:pt>
                      <c:pt idx="2">
                        <c:v>33.724521309450282</c:v>
                      </c:pt>
                      <c:pt idx="3">
                        <c:v>70.722668313773937</c:v>
                      </c:pt>
                      <c:pt idx="4">
                        <c:v>57.62816553428042</c:v>
                      </c:pt>
                      <c:pt idx="5">
                        <c:v>20.691785052501544</c:v>
                      </c:pt>
                      <c:pt idx="6">
                        <c:v>34.403953057442862</c:v>
                      </c:pt>
                      <c:pt idx="7">
                        <c:v>36.812847436689317</c:v>
                      </c:pt>
                      <c:pt idx="8">
                        <c:v>72.266831377393444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48.651452282157678</c:v>
                      </c:pt>
                      <c:pt idx="1">
                        <c:v>25.829875518672203</c:v>
                      </c:pt>
                      <c:pt idx="2">
                        <c:v>26.037344398340252</c:v>
                      </c:pt>
                      <c:pt idx="3">
                        <c:v>67.012448132780079</c:v>
                      </c:pt>
                      <c:pt idx="4">
                        <c:v>41.804979253112037</c:v>
                      </c:pt>
                      <c:pt idx="5">
                        <c:v>24.066390041493776</c:v>
                      </c:pt>
                      <c:pt idx="6">
                        <c:v>41.908713692946058</c:v>
                      </c:pt>
                      <c:pt idx="7">
                        <c:v>51.037344398340245</c:v>
                      </c:pt>
                      <c:pt idx="8">
                        <c:v>65.456431535269715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56.451612903225815</c:v>
                      </c:pt>
                      <c:pt idx="1">
                        <c:v>61.29032258064516</c:v>
                      </c:pt>
                      <c:pt idx="2">
                        <c:v>0</c:v>
                      </c:pt>
                      <c:pt idx="3">
                        <c:v>70.967741935483872</c:v>
                      </c:pt>
                      <c:pt idx="4">
                        <c:v>33.87096774193548</c:v>
                      </c:pt>
                      <c:pt idx="5">
                        <c:v>16.129032258064516</c:v>
                      </c:pt>
                      <c:pt idx="6">
                        <c:v>27.419354838709676</c:v>
                      </c:pt>
                      <c:pt idx="7">
                        <c:v>46.774193548387096</c:v>
                      </c:pt>
                      <c:pt idx="8">
                        <c:v>64.516129032258064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12.903225806451612</c:v>
                      </c:pt>
                      <c:pt idx="1">
                        <c:v>74.193548387096769</c:v>
                      </c:pt>
                      <c:pt idx="2">
                        <c:v>0</c:v>
                      </c:pt>
                      <c:pt idx="3">
                        <c:v>61.29032258064516</c:v>
                      </c:pt>
                      <c:pt idx="4">
                        <c:v>58.064516129032263</c:v>
                      </c:pt>
                      <c:pt idx="5">
                        <c:v>25.806451612903224</c:v>
                      </c:pt>
                      <c:pt idx="6">
                        <c:v>38.70967741935484</c:v>
                      </c:pt>
                      <c:pt idx="7">
                        <c:v>100</c:v>
                      </c:pt>
                      <c:pt idx="8">
                        <c:v>29.032258064516132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83.333333333333343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16.666666666666664</c:v>
                      </c:pt>
                      <c:pt idx="7">
                        <c:v>16.666666666666664</c:v>
                      </c:pt>
                      <c:pt idx="8">
                        <c:v>83.333333333333343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22.222222222222221</c:v>
                      </c:pt>
                      <c:pt idx="1">
                        <c:v>92.592592592592595</c:v>
                      </c:pt>
                      <c:pt idx="2">
                        <c:v>25</c:v>
                      </c:pt>
                      <c:pt idx="3">
                        <c:v>50.925925925925931</c:v>
                      </c:pt>
                      <c:pt idx="4">
                        <c:v>31.481481481481481</c:v>
                      </c:pt>
                      <c:pt idx="5">
                        <c:v>36.111111111111107</c:v>
                      </c:pt>
                      <c:pt idx="6">
                        <c:v>26.851851851851855</c:v>
                      </c:pt>
                      <c:pt idx="7">
                        <c:v>77.777777777777786</c:v>
                      </c:pt>
                      <c:pt idx="8">
                        <c:v>19.444444444444446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38.461538461538467</c:v>
                      </c:pt>
                      <c:pt idx="2">
                        <c:v>53.846153846153847</c:v>
                      </c:pt>
                      <c:pt idx="3">
                        <c:v>46.153846153846153</c:v>
                      </c:pt>
                      <c:pt idx="4">
                        <c:v>23.076923076923077</c:v>
                      </c:pt>
                      <c:pt idx="5">
                        <c:v>0</c:v>
                      </c:pt>
                      <c:pt idx="6">
                        <c:v>38.461538461538467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55.555555555555557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44.444444444444443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0884589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59344"/>
        <c:crosses val="autoZero"/>
        <c:auto val="1"/>
        <c:lblAlgn val="ctr"/>
        <c:lblOffset val="100"/>
        <c:noMultiLvlLbl val="0"/>
      </c:catAx>
      <c:valAx>
        <c:axId val="1088459344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08845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39.44603629417383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45.306122448979593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4.0540540540540544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51.785714285714292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58.450704225352112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55.311355311355314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40.243902439024396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18.064516129032256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29.64793082149475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48.651452282157678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56.451612903225815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12.903225806451612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22.222222222222221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8460128"/>
        <c:axId val="1088460520"/>
      </c:barChart>
      <c:catAx>
        <c:axId val="10884601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60520"/>
        <c:crosses val="autoZero"/>
        <c:auto val="1"/>
        <c:lblAlgn val="ctr"/>
        <c:lblOffset val="100"/>
        <c:noMultiLvlLbl val="0"/>
      </c:catAx>
      <c:valAx>
        <c:axId val="108846052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84601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40.926456542502386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37.95918367346939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89.189189189189193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48.469387755102041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50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31.5018315018315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81.707317073170728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69.032258064516128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36.998147004323656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25.829875518672203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61.29032258064516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74.193548387096769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92.592592592592595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8461696"/>
        <c:axId val="1088462088"/>
      </c:barChart>
      <c:catAx>
        <c:axId val="10884616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62088"/>
        <c:crosses val="autoZero"/>
        <c:auto val="1"/>
        <c:lblAlgn val="ctr"/>
        <c:lblOffset val="100"/>
        <c:noMultiLvlLbl val="0"/>
      </c:catAx>
      <c:valAx>
        <c:axId val="108846208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84616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26.719197707736392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30.204081632653061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13.513513513513514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19.642857142857142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13.380281690140844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28.937728937728942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2.4390243902439024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15.483870967741936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33.724521309450282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26.037344398340252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53.846153846153847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8463264"/>
        <c:axId val="1088463656"/>
      </c:barChart>
      <c:catAx>
        <c:axId val="10884632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63656"/>
        <c:crosses val="autoZero"/>
        <c:auto val="1"/>
        <c:lblAlgn val="ctr"/>
        <c:lblOffset val="100"/>
        <c:noMultiLvlLbl val="0"/>
      </c:catAx>
      <c:valAx>
        <c:axId val="108846365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84632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63.920725883476607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69.387755102040813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44.594594594594597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44.132653061224488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58.450704225352112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61.904761904761905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53.658536585365859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52.258064516129032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70.722668313773937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67.012448132780079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61.29032258064516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50.925925925925931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46.153846153846153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8464832"/>
        <c:axId val="1088465224"/>
      </c:barChart>
      <c:catAx>
        <c:axId val="10884648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65224"/>
        <c:crosses val="autoZero"/>
        <c:auto val="1"/>
        <c:lblAlgn val="ctr"/>
        <c:lblOffset val="100"/>
        <c:noMultiLvlLbl val="0"/>
      </c:catAx>
      <c:valAx>
        <c:axId val="108846522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84648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43.720152817574018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36.326530612244902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21.621621621621621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36.989795918367349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38.028169014084504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23.076923076923077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15.853658536585366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21.29032258064516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57.62816553428042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41.804979253112037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33.87096774193548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31.481481481481481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23.076923076923077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8466400"/>
        <c:axId val="1088466792"/>
      </c:barChart>
      <c:catAx>
        <c:axId val="10884664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66792"/>
        <c:crosses val="autoZero"/>
        <c:auto val="1"/>
        <c:lblAlgn val="ctr"/>
        <c:lblOffset val="100"/>
        <c:noMultiLvlLbl val="0"/>
      </c:catAx>
      <c:valAx>
        <c:axId val="108846679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84664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25.071633237822351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28.571428571428569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41.891891891891895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38.010204081632651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8.4507042253521121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16.84981684981685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42.68292682926829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43.225806451612904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20.691785052501544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24.066390041493776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16.129032258064516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25.806451612903224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36.111111111111107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8467968"/>
        <c:axId val="1088468360"/>
      </c:barChart>
      <c:catAx>
        <c:axId val="10884679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68360"/>
        <c:crosses val="autoZero"/>
        <c:auto val="1"/>
        <c:lblAlgn val="ctr"/>
        <c:lblOffset val="100"/>
        <c:noMultiLvlLbl val="0"/>
      </c:catAx>
      <c:valAx>
        <c:axId val="108846836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84679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35.362941738299902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13.469387755102041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32.432432432432435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31.887755102040817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31.690140845070424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31.868131868131865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82.926829268292678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43.870967741935488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34.403953057442862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41.908713692946058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27.419354838709676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38.70967741935484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26.851851851851855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44.444444444444443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8469536"/>
        <c:axId val="1088469928"/>
      </c:barChart>
      <c:catAx>
        <c:axId val="1088469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469928"/>
        <c:crosses val="autoZero"/>
        <c:auto val="1"/>
        <c:lblAlgn val="ctr"/>
        <c:lblOffset val="100"/>
        <c:noMultiLvlLbl val="0"/>
      </c:catAx>
      <c:valAx>
        <c:axId val="108846992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84695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49.426934097421203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55.91836734693878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81.081081081081081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57.908163265306122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50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62.637362637362635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58.536585365853654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73.548387096774192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36.812847436689317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51.037344398340245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46.774193548387096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77.777777777777786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8471104"/>
        <c:axId val="716339696"/>
      </c:barChart>
      <c:catAx>
        <c:axId val="10884711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16339696"/>
        <c:crosses val="autoZero"/>
        <c:auto val="1"/>
        <c:lblAlgn val="ctr"/>
        <c:lblOffset val="100"/>
        <c:noMultiLvlLbl val="0"/>
      </c:catAx>
      <c:valAx>
        <c:axId val="71633969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84711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64.780324737344799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69.795918367346943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27.027027027027028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56.887755102040813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78.16901408450704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81.318681318681314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21.951219512195124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28.387096774193548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72.266831377393444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65.456431535269715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64.516129032258064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19.444444444444446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Blad1!$B$17:$J$17</c:f>
              <c:numCache>
                <c:formatCode>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498442352"/>
        <c:axId val="498442744"/>
      </c:barChart>
      <c:catAx>
        <c:axId val="4984423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98442744"/>
        <c:crosses val="autoZero"/>
        <c:auto val="1"/>
        <c:lblAlgn val="ctr"/>
        <c:lblOffset val="100"/>
        <c:noMultiLvlLbl val="0"/>
      </c:catAx>
      <c:valAx>
        <c:axId val="49844274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4984423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829CF-2874-4B56-9982-9A5C315D44F6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8CB58-7D43-4881-A497-A97668615369}" type="datetimeFigureOut">
              <a:rPr lang="sv-SE" smtClean="0"/>
              <a:t>2017-09-26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2929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FC998-589C-4D68-B475-36A65EE68F98}" type="datetimeFigureOut">
              <a:rPr lang="sv-SE" smtClean="0"/>
              <a:t>2017-09-26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9D9EC-AEAC-410A-ADE7-8C2059243BB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anteckningar 7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29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46088" indent="-180975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863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984250" indent="0" algn="l" defTabSz="914400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258888" indent="0" algn="l" defTabSz="914400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7365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5746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81583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119707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75617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72096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90000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92227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40272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519477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651648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1712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553218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4378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600216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059794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639705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07867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266132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076997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7684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9859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170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528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473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827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708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413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215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588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1305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6490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823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690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84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243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226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991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7533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916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44C59-CC28-48DB-A86E-AB837847F71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894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451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139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961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023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63349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6267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92210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1300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7619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62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44C59-CC28-48DB-A86E-AB837847F71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86370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1562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2444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7331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89872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73566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2891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7653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782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6929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16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7661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6053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8847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61739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3394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4129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933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218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7805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5877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670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60332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44774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4992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67541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20078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62118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247937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495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9832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3851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655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341732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46918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247057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46929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53515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3001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4382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40827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23459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67695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325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53578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89149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76472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33586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06003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0531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76634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96633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28355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94984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612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081507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349071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703383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95722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38526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66630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53377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81932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04545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37599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938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29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kgr värd med pla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24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a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52000" y="288000"/>
            <a:ext cx="10800000" cy="540000"/>
          </a:xfrm>
        </p:spPr>
        <p:txBody>
          <a:bodyPr>
            <a:noAutofit/>
          </a:bodyPr>
          <a:lstStyle>
            <a:lvl1pPr>
              <a:defRPr sz="3600" b="0" i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52000" y="792000"/>
            <a:ext cx="10800000" cy="43200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 hasCustomPrompt="1"/>
          </p:nvPr>
        </p:nvSpPr>
        <p:spPr>
          <a:xfrm>
            <a:off x="216000" y="288000"/>
            <a:ext cx="864000" cy="864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 smtClean="0"/>
              <a:t>Symbol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895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råden jämför alla kontor och bolag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24000" y="288000"/>
            <a:ext cx="10800000" cy="540000"/>
          </a:xfrm>
        </p:spPr>
        <p:txBody>
          <a:bodyPr>
            <a:noAutofit/>
          </a:bodyPr>
          <a:lstStyle>
            <a:lvl1pPr>
              <a:defRPr sz="3200" b="0" i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24000" y="792000"/>
            <a:ext cx="10800000" cy="432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360000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 smtClean="0"/>
              <a:t>Symbol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1224000" y="1224000"/>
            <a:ext cx="10080000" cy="563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0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ktigaste kon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24000" y="288000"/>
            <a:ext cx="10800000" cy="540000"/>
          </a:xfrm>
        </p:spPr>
        <p:txBody>
          <a:bodyPr>
            <a:noAutofit/>
          </a:bodyPr>
          <a:lstStyle>
            <a:lvl1pPr>
              <a:defRPr sz="3200" b="0" i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24000" y="792000"/>
            <a:ext cx="10800000" cy="432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360000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 smtClean="0"/>
              <a:t>Symbol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832000" y="1224000"/>
            <a:ext cx="5940000" cy="54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980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 bk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557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bk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472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bb k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817600" y="1368000"/>
            <a:ext cx="5724000" cy="529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416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 bk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930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n bk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498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d bk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601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265583"/>
            <a:ext cx="10515600" cy="52081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925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27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ledning">
    <p:bg>
      <p:bgPr>
        <a:gradFill>
          <a:gsLst>
            <a:gs pos="0">
              <a:srgbClr val="6ACEE0"/>
            </a:gs>
            <a:gs pos="100000">
              <a:srgbClr val="00AED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 userDrawn="1"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 userDrawn="1"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Ellips 12"/>
          <p:cNvSpPr/>
          <p:nvPr userDrawn="1"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rgbClr val="CCEF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80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nledning"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 userDrawn="1"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 userDrawn="1"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Ellips 12"/>
          <p:cNvSpPr/>
          <p:nvPr userDrawn="1"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606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Inledning"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 userDrawn="1"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 userDrawn="1"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Ellips 12"/>
          <p:cNvSpPr/>
          <p:nvPr userDrawn="1"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rgbClr val="FFF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070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ledning_utan moln">
    <p:bg>
      <p:bgPr>
        <a:gradFill>
          <a:gsLst>
            <a:gs pos="0">
              <a:srgbClr val="6ACEE0"/>
            </a:gs>
            <a:gs pos="100000">
              <a:srgbClr val="00AED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356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69234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1578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539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235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xt k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100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2699696"/>
            <a:ext cx="10515600" cy="1319239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5252218" y="1270230"/>
            <a:ext cx="1687564" cy="16875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9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540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19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01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nehåll i domen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972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kgr bef med pla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15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kgr jobb med pla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609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65583"/>
            <a:ext cx="10515600" cy="4911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66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77" r:id="rId8"/>
    <p:sldLayoutId id="2147483675" r:id="rId9"/>
    <p:sldLayoutId id="2147483676" r:id="rId10"/>
    <p:sldLayoutId id="2147483660" r:id="rId11"/>
    <p:sldLayoutId id="2147483661" r:id="rId12"/>
    <p:sldLayoutId id="2147483662" r:id="rId13"/>
    <p:sldLayoutId id="2147483669" r:id="rId14"/>
    <p:sldLayoutId id="2147483664" r:id="rId15"/>
    <p:sldLayoutId id="2147483670" r:id="rId16"/>
    <p:sldLayoutId id="2147483671" r:id="rId17"/>
    <p:sldLayoutId id="2147483672" r:id="rId18"/>
    <p:sldLayoutId id="2147483673" r:id="rId19"/>
    <p:sldLayoutId id="2147483655" r:id="rId20"/>
    <p:sldLayoutId id="2147483665" r:id="rId21"/>
    <p:sldLayoutId id="2147483667" r:id="rId22"/>
    <p:sldLayoutId id="2147483668" r:id="rId23"/>
    <p:sldLayoutId id="2147483666" r:id="rId24"/>
    <p:sldLayoutId id="2147483656" r:id="rId25"/>
    <p:sldLayoutId id="2147483657" r:id="rId26"/>
    <p:sldLayoutId id="2147483658" r:id="rId27"/>
    <p:sldLayoutId id="2147483659" r:id="rId28"/>
    <p:sldLayoutId id="2147483674" r:id="rId2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chart" Target="../charts/chart5.xml"/><Relationship Id="rId11" Type="http://schemas.openxmlformats.org/officeDocument/2006/relationships/image" Target="../media/image25.png"/><Relationship Id="rId5" Type="http://schemas.openxmlformats.org/officeDocument/2006/relationships/chart" Target="../charts/chart4.xml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openxmlformats.org/officeDocument/2006/relationships/image" Target="../media/image39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2.xml"/><Relationship Id="rId4" Type="http://schemas.openxmlformats.org/officeDocument/2006/relationships/image" Target="../media/image41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chart" Target="../charts/chart21.xml"/><Relationship Id="rId11" Type="http://schemas.openxmlformats.org/officeDocument/2006/relationships/image" Target="../media/image25.png"/><Relationship Id="rId5" Type="http://schemas.openxmlformats.org/officeDocument/2006/relationships/chart" Target="../charts/chart20.xml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png"/><Relationship Id="rId4" Type="http://schemas.openxmlformats.org/officeDocument/2006/relationships/chart" Target="../charts/char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chart" Target="../charts/chart37.xml"/><Relationship Id="rId11" Type="http://schemas.openxmlformats.org/officeDocument/2006/relationships/image" Target="../media/image25.png"/><Relationship Id="rId5" Type="http://schemas.openxmlformats.org/officeDocument/2006/relationships/chart" Target="../charts/chart36.xml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chart" Target="../charts/char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chart" Target="../charts/chart1.xml"/><Relationship Id="rId9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6" Type="http://schemas.openxmlformats.org/officeDocument/2006/relationships/chart" Target="../charts/chart53.xml"/><Relationship Id="rId11" Type="http://schemas.openxmlformats.org/officeDocument/2006/relationships/image" Target="../media/image25.png"/><Relationship Id="rId5" Type="http://schemas.openxmlformats.org/officeDocument/2006/relationships/chart" Target="../charts/chart52.xml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hart" Target="../charts/chart55.xml"/><Relationship Id="rId4" Type="http://schemas.openxmlformats.org/officeDocument/2006/relationships/chart" Target="../charts/chart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png"/><Relationship Id="rId4" Type="http://schemas.openxmlformats.org/officeDocument/2006/relationships/chart" Target="../charts/chart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59.xml"/><Relationship Id="rId4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0.xml"/><Relationship Id="rId4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chart" Target="../charts/chart3.xml"/><Relationship Id="rId10" Type="http://schemas.openxmlformats.org/officeDocument/2006/relationships/image" Target="../media/image25.png"/><Relationship Id="rId4" Type="http://schemas.openxmlformats.org/officeDocument/2006/relationships/chart" Target="../charts/chart2.xml"/><Relationship Id="rId9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2.xml"/><Relationship Id="rId4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3.xml"/><Relationship Id="rId4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4.xml"/><Relationship Id="rId4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5.xml"/><Relationship Id="rId4" Type="http://schemas.openxmlformats.org/officeDocument/2006/relationships/image" Target="../media/image2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6.xml"/><Relationship Id="rId4" Type="http://schemas.openxmlformats.org/officeDocument/2006/relationships/image" Target="../media/image2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7.xml"/><Relationship Id="rId4" Type="http://schemas.openxmlformats.org/officeDocument/2006/relationships/image" Target="../media/image2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6" Type="http://schemas.openxmlformats.org/officeDocument/2006/relationships/chart" Target="../charts/chart69.xml"/><Relationship Id="rId11" Type="http://schemas.openxmlformats.org/officeDocument/2006/relationships/image" Target="../media/image25.png"/><Relationship Id="rId5" Type="http://schemas.openxmlformats.org/officeDocument/2006/relationships/chart" Target="../charts/chart68.xml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7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chart" Target="../charts/chart74.xml"/><Relationship Id="rId4" Type="http://schemas.openxmlformats.org/officeDocument/2006/relationships/chart" Target="../charts/chart7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7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7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8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8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95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6" Type="http://schemas.openxmlformats.org/officeDocument/2006/relationships/chart" Target="../charts/chart85.xml"/><Relationship Id="rId11" Type="http://schemas.openxmlformats.org/officeDocument/2006/relationships/image" Target="../media/image25.png"/><Relationship Id="rId5" Type="http://schemas.openxmlformats.org/officeDocument/2006/relationships/chart" Target="../charts/chart84.xml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7.xml"/><Relationship Id="rId5" Type="http://schemas.openxmlformats.org/officeDocument/2006/relationships/image" Target="../media/image26.png"/><Relationship Id="rId4" Type="http://schemas.openxmlformats.org/officeDocument/2006/relationships/chart" Target="../charts/chart8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8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chart" Target="../charts/chart90.xml"/><Relationship Id="rId4" Type="http://schemas.openxmlformats.org/officeDocument/2006/relationships/chart" Target="../charts/char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Medarb och 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4" y="3255690"/>
            <a:ext cx="10800000" cy="3602310"/>
          </a:xfrm>
          <a:prstGeom prst="rect">
            <a:avLst/>
          </a:prstGeom>
        </p:spPr>
      </p:pic>
      <p:sp>
        <p:nvSpPr>
          <p:cNvPr id="22" name="Vit platta botten"/>
          <p:cNvSpPr/>
          <p:nvPr/>
        </p:nvSpPr>
        <p:spPr>
          <a:xfrm>
            <a:off x="0" y="5434836"/>
            <a:ext cx="12192000" cy="1440353"/>
          </a:xfrm>
          <a:prstGeom prst="rect">
            <a:avLst/>
          </a:prstGeom>
          <a:gradFill flip="none" rotWithShape="1">
            <a:gsLst>
              <a:gs pos="0">
                <a:srgbClr val="CCEFF7"/>
              </a:gs>
              <a:gs pos="100000">
                <a:schemeClr val="bg1"/>
              </a:gs>
            </a:gsLst>
            <a:lin ang="7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ubrik"/>
          <p:cNvSpPr txBox="1"/>
          <p:nvPr/>
        </p:nvSpPr>
        <p:spPr>
          <a:xfrm>
            <a:off x="575174" y="5943265"/>
            <a:ext cx="38824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400" b="1" dirty="0"/>
              <a:t>Tekniska kontoret</a:t>
            </a:r>
          </a:p>
        </p:txBody>
      </p:sp>
      <p:sp>
        <p:nvSpPr>
          <p:cNvPr id="19" name="överrubrik"/>
          <p:cNvSpPr txBox="1"/>
          <p:nvPr/>
        </p:nvSpPr>
        <p:spPr>
          <a:xfrm>
            <a:off x="575174" y="5619120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Sammanställning av resultatet från workshopparna</a:t>
            </a:r>
            <a:endParaRPr lang="sv-SE" b="1" dirty="0"/>
          </a:p>
        </p:txBody>
      </p:sp>
      <p:grpSp>
        <p:nvGrpSpPr>
          <p:cNvPr id="36" name="Dator"/>
          <p:cNvGrpSpPr/>
          <p:nvPr/>
        </p:nvGrpSpPr>
        <p:grpSpPr>
          <a:xfrm>
            <a:off x="8776333" y="3781629"/>
            <a:ext cx="2870513" cy="2204588"/>
            <a:chOff x="2201124" y="1109546"/>
            <a:chExt cx="4695438" cy="3606152"/>
          </a:xfrm>
        </p:grpSpPr>
        <p:grpSp>
          <p:nvGrpSpPr>
            <p:cNvPr id="37" name="Group 4"/>
            <p:cNvGrpSpPr>
              <a:grpSpLocks noChangeAspect="1"/>
            </p:cNvGrpSpPr>
            <p:nvPr/>
          </p:nvGrpSpPr>
          <p:grpSpPr bwMode="auto">
            <a:xfrm>
              <a:off x="2201124" y="1109546"/>
              <a:ext cx="4695438" cy="3606152"/>
              <a:chOff x="1919" y="685"/>
              <a:chExt cx="4733" cy="3635"/>
            </a:xfrm>
          </p:grpSpPr>
          <p:sp>
            <p:nvSpPr>
              <p:cNvPr id="7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19" y="685"/>
                <a:ext cx="4733" cy="3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3" name="Rectangle 5"/>
              <p:cNvSpPr>
                <a:spLocks noChangeArrowheads="1"/>
              </p:cNvSpPr>
              <p:nvPr/>
            </p:nvSpPr>
            <p:spPr bwMode="auto">
              <a:xfrm>
                <a:off x="3796" y="3672"/>
                <a:ext cx="979" cy="58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4" name="Freeform 6"/>
              <p:cNvSpPr>
                <a:spLocks/>
              </p:cNvSpPr>
              <p:nvPr/>
            </p:nvSpPr>
            <p:spPr bwMode="auto">
              <a:xfrm>
                <a:off x="3438" y="4188"/>
                <a:ext cx="1695" cy="132"/>
              </a:xfrm>
              <a:custGeom>
                <a:avLst/>
                <a:gdLst>
                  <a:gd name="T0" fmla="*/ 199 w 5083"/>
                  <a:gd name="T1" fmla="*/ 397 h 397"/>
                  <a:gd name="T2" fmla="*/ 179 w 5083"/>
                  <a:gd name="T3" fmla="*/ 396 h 397"/>
                  <a:gd name="T4" fmla="*/ 140 w 5083"/>
                  <a:gd name="T5" fmla="*/ 389 h 397"/>
                  <a:gd name="T6" fmla="*/ 104 w 5083"/>
                  <a:gd name="T7" fmla="*/ 373 h 397"/>
                  <a:gd name="T8" fmla="*/ 72 w 5083"/>
                  <a:gd name="T9" fmla="*/ 352 h 397"/>
                  <a:gd name="T10" fmla="*/ 45 w 5083"/>
                  <a:gd name="T11" fmla="*/ 325 h 397"/>
                  <a:gd name="T12" fmla="*/ 24 w 5083"/>
                  <a:gd name="T13" fmla="*/ 293 h 397"/>
                  <a:gd name="T14" fmla="*/ 9 w 5083"/>
                  <a:gd name="T15" fmla="*/ 257 h 397"/>
                  <a:gd name="T16" fmla="*/ 1 w 5083"/>
                  <a:gd name="T17" fmla="*/ 218 h 397"/>
                  <a:gd name="T18" fmla="*/ 0 w 5083"/>
                  <a:gd name="T19" fmla="*/ 198 h 397"/>
                  <a:gd name="T20" fmla="*/ 1 w 5083"/>
                  <a:gd name="T21" fmla="*/ 178 h 397"/>
                  <a:gd name="T22" fmla="*/ 9 w 5083"/>
                  <a:gd name="T23" fmla="*/ 139 h 397"/>
                  <a:gd name="T24" fmla="*/ 24 w 5083"/>
                  <a:gd name="T25" fmla="*/ 104 h 397"/>
                  <a:gd name="T26" fmla="*/ 45 w 5083"/>
                  <a:gd name="T27" fmla="*/ 72 h 397"/>
                  <a:gd name="T28" fmla="*/ 72 w 5083"/>
                  <a:gd name="T29" fmla="*/ 45 h 397"/>
                  <a:gd name="T30" fmla="*/ 104 w 5083"/>
                  <a:gd name="T31" fmla="*/ 23 h 397"/>
                  <a:gd name="T32" fmla="*/ 140 w 5083"/>
                  <a:gd name="T33" fmla="*/ 8 h 397"/>
                  <a:gd name="T34" fmla="*/ 179 w 5083"/>
                  <a:gd name="T35" fmla="*/ 0 h 397"/>
                  <a:gd name="T36" fmla="*/ 4884 w 5083"/>
                  <a:gd name="T37" fmla="*/ 0 h 397"/>
                  <a:gd name="T38" fmla="*/ 4904 w 5083"/>
                  <a:gd name="T39" fmla="*/ 0 h 397"/>
                  <a:gd name="T40" fmla="*/ 4943 w 5083"/>
                  <a:gd name="T41" fmla="*/ 8 h 397"/>
                  <a:gd name="T42" fmla="*/ 4979 w 5083"/>
                  <a:gd name="T43" fmla="*/ 23 h 397"/>
                  <a:gd name="T44" fmla="*/ 5011 w 5083"/>
                  <a:gd name="T45" fmla="*/ 45 h 397"/>
                  <a:gd name="T46" fmla="*/ 5038 w 5083"/>
                  <a:gd name="T47" fmla="*/ 72 h 397"/>
                  <a:gd name="T48" fmla="*/ 5059 w 5083"/>
                  <a:gd name="T49" fmla="*/ 104 h 397"/>
                  <a:gd name="T50" fmla="*/ 5074 w 5083"/>
                  <a:gd name="T51" fmla="*/ 139 h 397"/>
                  <a:gd name="T52" fmla="*/ 5082 w 5083"/>
                  <a:gd name="T53" fmla="*/ 178 h 397"/>
                  <a:gd name="T54" fmla="*/ 5083 w 5083"/>
                  <a:gd name="T55" fmla="*/ 198 h 397"/>
                  <a:gd name="T56" fmla="*/ 5082 w 5083"/>
                  <a:gd name="T57" fmla="*/ 218 h 397"/>
                  <a:gd name="T58" fmla="*/ 5074 w 5083"/>
                  <a:gd name="T59" fmla="*/ 257 h 397"/>
                  <a:gd name="T60" fmla="*/ 5059 w 5083"/>
                  <a:gd name="T61" fmla="*/ 293 h 397"/>
                  <a:gd name="T62" fmla="*/ 5038 w 5083"/>
                  <a:gd name="T63" fmla="*/ 325 h 397"/>
                  <a:gd name="T64" fmla="*/ 5011 w 5083"/>
                  <a:gd name="T65" fmla="*/ 352 h 397"/>
                  <a:gd name="T66" fmla="*/ 4979 w 5083"/>
                  <a:gd name="T67" fmla="*/ 373 h 397"/>
                  <a:gd name="T68" fmla="*/ 4943 w 5083"/>
                  <a:gd name="T69" fmla="*/ 389 h 397"/>
                  <a:gd name="T70" fmla="*/ 4904 w 5083"/>
                  <a:gd name="T71" fmla="*/ 396 h 397"/>
                  <a:gd name="T72" fmla="*/ 4884 w 5083"/>
                  <a:gd name="T73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83" h="397">
                    <a:moveTo>
                      <a:pt x="4884" y="397"/>
                    </a:moveTo>
                    <a:lnTo>
                      <a:pt x="199" y="397"/>
                    </a:lnTo>
                    <a:lnTo>
                      <a:pt x="199" y="397"/>
                    </a:lnTo>
                    <a:lnTo>
                      <a:pt x="179" y="396"/>
                    </a:lnTo>
                    <a:lnTo>
                      <a:pt x="158" y="393"/>
                    </a:lnTo>
                    <a:lnTo>
                      <a:pt x="140" y="389"/>
                    </a:lnTo>
                    <a:lnTo>
                      <a:pt x="122" y="382"/>
                    </a:lnTo>
                    <a:lnTo>
                      <a:pt x="104" y="373"/>
                    </a:lnTo>
                    <a:lnTo>
                      <a:pt x="87" y="364"/>
                    </a:lnTo>
                    <a:lnTo>
                      <a:pt x="72" y="352"/>
                    </a:lnTo>
                    <a:lnTo>
                      <a:pt x="58" y="339"/>
                    </a:lnTo>
                    <a:lnTo>
                      <a:pt x="45" y="325"/>
                    </a:lnTo>
                    <a:lnTo>
                      <a:pt x="34" y="309"/>
                    </a:lnTo>
                    <a:lnTo>
                      <a:pt x="24" y="293"/>
                    </a:lnTo>
                    <a:lnTo>
                      <a:pt x="15" y="275"/>
                    </a:lnTo>
                    <a:lnTo>
                      <a:pt x="9" y="257"/>
                    </a:lnTo>
                    <a:lnTo>
                      <a:pt x="3" y="238"/>
                    </a:lnTo>
                    <a:lnTo>
                      <a:pt x="1" y="21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1" y="178"/>
                    </a:lnTo>
                    <a:lnTo>
                      <a:pt x="3" y="158"/>
                    </a:lnTo>
                    <a:lnTo>
                      <a:pt x="9" y="139"/>
                    </a:lnTo>
                    <a:lnTo>
                      <a:pt x="15" y="120"/>
                    </a:lnTo>
                    <a:lnTo>
                      <a:pt x="24" y="104"/>
                    </a:lnTo>
                    <a:lnTo>
                      <a:pt x="34" y="87"/>
                    </a:lnTo>
                    <a:lnTo>
                      <a:pt x="45" y="72"/>
                    </a:lnTo>
                    <a:lnTo>
                      <a:pt x="58" y="58"/>
                    </a:lnTo>
                    <a:lnTo>
                      <a:pt x="72" y="45"/>
                    </a:lnTo>
                    <a:lnTo>
                      <a:pt x="87" y="33"/>
                    </a:lnTo>
                    <a:lnTo>
                      <a:pt x="104" y="23"/>
                    </a:lnTo>
                    <a:lnTo>
                      <a:pt x="122" y="15"/>
                    </a:lnTo>
                    <a:lnTo>
                      <a:pt x="140" y="8"/>
                    </a:lnTo>
                    <a:lnTo>
                      <a:pt x="158" y="3"/>
                    </a:lnTo>
                    <a:lnTo>
                      <a:pt x="179" y="0"/>
                    </a:lnTo>
                    <a:lnTo>
                      <a:pt x="199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904" y="0"/>
                    </a:lnTo>
                    <a:lnTo>
                      <a:pt x="4925" y="3"/>
                    </a:lnTo>
                    <a:lnTo>
                      <a:pt x="4943" y="8"/>
                    </a:lnTo>
                    <a:lnTo>
                      <a:pt x="4961" y="15"/>
                    </a:lnTo>
                    <a:lnTo>
                      <a:pt x="4979" y="23"/>
                    </a:lnTo>
                    <a:lnTo>
                      <a:pt x="4996" y="33"/>
                    </a:lnTo>
                    <a:lnTo>
                      <a:pt x="5011" y="45"/>
                    </a:lnTo>
                    <a:lnTo>
                      <a:pt x="5025" y="58"/>
                    </a:lnTo>
                    <a:lnTo>
                      <a:pt x="5038" y="72"/>
                    </a:lnTo>
                    <a:lnTo>
                      <a:pt x="5049" y="87"/>
                    </a:lnTo>
                    <a:lnTo>
                      <a:pt x="5059" y="104"/>
                    </a:lnTo>
                    <a:lnTo>
                      <a:pt x="5068" y="120"/>
                    </a:lnTo>
                    <a:lnTo>
                      <a:pt x="5074" y="139"/>
                    </a:lnTo>
                    <a:lnTo>
                      <a:pt x="5080" y="158"/>
                    </a:lnTo>
                    <a:lnTo>
                      <a:pt x="5082" y="178"/>
                    </a:lnTo>
                    <a:lnTo>
                      <a:pt x="5083" y="198"/>
                    </a:lnTo>
                    <a:lnTo>
                      <a:pt x="5083" y="198"/>
                    </a:lnTo>
                    <a:lnTo>
                      <a:pt x="5083" y="198"/>
                    </a:lnTo>
                    <a:lnTo>
                      <a:pt x="5082" y="218"/>
                    </a:lnTo>
                    <a:lnTo>
                      <a:pt x="5080" y="238"/>
                    </a:lnTo>
                    <a:lnTo>
                      <a:pt x="5074" y="257"/>
                    </a:lnTo>
                    <a:lnTo>
                      <a:pt x="5068" y="275"/>
                    </a:lnTo>
                    <a:lnTo>
                      <a:pt x="5059" y="293"/>
                    </a:lnTo>
                    <a:lnTo>
                      <a:pt x="5049" y="309"/>
                    </a:lnTo>
                    <a:lnTo>
                      <a:pt x="5038" y="325"/>
                    </a:lnTo>
                    <a:lnTo>
                      <a:pt x="5025" y="339"/>
                    </a:lnTo>
                    <a:lnTo>
                      <a:pt x="5011" y="352"/>
                    </a:lnTo>
                    <a:lnTo>
                      <a:pt x="4996" y="364"/>
                    </a:lnTo>
                    <a:lnTo>
                      <a:pt x="4979" y="373"/>
                    </a:lnTo>
                    <a:lnTo>
                      <a:pt x="4961" y="382"/>
                    </a:lnTo>
                    <a:lnTo>
                      <a:pt x="4943" y="389"/>
                    </a:lnTo>
                    <a:lnTo>
                      <a:pt x="4925" y="393"/>
                    </a:lnTo>
                    <a:lnTo>
                      <a:pt x="4904" y="396"/>
                    </a:lnTo>
                    <a:lnTo>
                      <a:pt x="4884" y="397"/>
                    </a:lnTo>
                    <a:lnTo>
                      <a:pt x="4884" y="39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5" name="Freeform 7"/>
              <p:cNvSpPr>
                <a:spLocks/>
              </p:cNvSpPr>
              <p:nvPr/>
            </p:nvSpPr>
            <p:spPr bwMode="auto">
              <a:xfrm>
                <a:off x="1919" y="685"/>
                <a:ext cx="4733" cy="135"/>
              </a:xfrm>
              <a:custGeom>
                <a:avLst/>
                <a:gdLst>
                  <a:gd name="T0" fmla="*/ 14199 w 14199"/>
                  <a:gd name="T1" fmla="*/ 405 h 405"/>
                  <a:gd name="T2" fmla="*/ 0 w 14199"/>
                  <a:gd name="T3" fmla="*/ 318 h 405"/>
                  <a:gd name="T4" fmla="*/ 0 w 14199"/>
                  <a:gd name="T5" fmla="*/ 302 h 405"/>
                  <a:gd name="T6" fmla="*/ 4 w 14199"/>
                  <a:gd name="T7" fmla="*/ 270 h 405"/>
                  <a:gd name="T8" fmla="*/ 9 w 14199"/>
                  <a:gd name="T9" fmla="*/ 239 h 405"/>
                  <a:gd name="T10" fmla="*/ 19 w 14199"/>
                  <a:gd name="T11" fmla="*/ 208 h 405"/>
                  <a:gd name="T12" fmla="*/ 32 w 14199"/>
                  <a:gd name="T13" fmla="*/ 180 h 405"/>
                  <a:gd name="T14" fmla="*/ 46 w 14199"/>
                  <a:gd name="T15" fmla="*/ 153 h 405"/>
                  <a:gd name="T16" fmla="*/ 63 w 14199"/>
                  <a:gd name="T17" fmla="*/ 128 h 405"/>
                  <a:gd name="T18" fmla="*/ 83 w 14199"/>
                  <a:gd name="T19" fmla="*/ 104 h 405"/>
                  <a:gd name="T20" fmla="*/ 104 w 14199"/>
                  <a:gd name="T21" fmla="*/ 83 h 405"/>
                  <a:gd name="T22" fmla="*/ 128 w 14199"/>
                  <a:gd name="T23" fmla="*/ 63 h 405"/>
                  <a:gd name="T24" fmla="*/ 153 w 14199"/>
                  <a:gd name="T25" fmla="*/ 46 h 405"/>
                  <a:gd name="T26" fmla="*/ 180 w 14199"/>
                  <a:gd name="T27" fmla="*/ 31 h 405"/>
                  <a:gd name="T28" fmla="*/ 208 w 14199"/>
                  <a:gd name="T29" fmla="*/ 19 h 405"/>
                  <a:gd name="T30" fmla="*/ 239 w 14199"/>
                  <a:gd name="T31" fmla="*/ 9 h 405"/>
                  <a:gd name="T32" fmla="*/ 270 w 14199"/>
                  <a:gd name="T33" fmla="*/ 4 h 405"/>
                  <a:gd name="T34" fmla="*/ 302 w 14199"/>
                  <a:gd name="T35" fmla="*/ 0 h 405"/>
                  <a:gd name="T36" fmla="*/ 13881 w 14199"/>
                  <a:gd name="T37" fmla="*/ 0 h 405"/>
                  <a:gd name="T38" fmla="*/ 13897 w 14199"/>
                  <a:gd name="T39" fmla="*/ 0 h 405"/>
                  <a:gd name="T40" fmla="*/ 13929 w 14199"/>
                  <a:gd name="T41" fmla="*/ 4 h 405"/>
                  <a:gd name="T42" fmla="*/ 13960 w 14199"/>
                  <a:gd name="T43" fmla="*/ 9 h 405"/>
                  <a:gd name="T44" fmla="*/ 13991 w 14199"/>
                  <a:gd name="T45" fmla="*/ 19 h 405"/>
                  <a:gd name="T46" fmla="*/ 14019 w 14199"/>
                  <a:gd name="T47" fmla="*/ 31 h 405"/>
                  <a:gd name="T48" fmla="*/ 14046 w 14199"/>
                  <a:gd name="T49" fmla="*/ 46 h 405"/>
                  <a:gd name="T50" fmla="*/ 14071 w 14199"/>
                  <a:gd name="T51" fmla="*/ 63 h 405"/>
                  <a:gd name="T52" fmla="*/ 14095 w 14199"/>
                  <a:gd name="T53" fmla="*/ 83 h 405"/>
                  <a:gd name="T54" fmla="*/ 14116 w 14199"/>
                  <a:gd name="T55" fmla="*/ 104 h 405"/>
                  <a:gd name="T56" fmla="*/ 14136 w 14199"/>
                  <a:gd name="T57" fmla="*/ 128 h 405"/>
                  <a:gd name="T58" fmla="*/ 14153 w 14199"/>
                  <a:gd name="T59" fmla="*/ 153 h 405"/>
                  <a:gd name="T60" fmla="*/ 14168 w 14199"/>
                  <a:gd name="T61" fmla="*/ 180 h 405"/>
                  <a:gd name="T62" fmla="*/ 14180 w 14199"/>
                  <a:gd name="T63" fmla="*/ 208 h 405"/>
                  <a:gd name="T64" fmla="*/ 14190 w 14199"/>
                  <a:gd name="T65" fmla="*/ 239 h 405"/>
                  <a:gd name="T66" fmla="*/ 14195 w 14199"/>
                  <a:gd name="T67" fmla="*/ 270 h 405"/>
                  <a:gd name="T68" fmla="*/ 14199 w 14199"/>
                  <a:gd name="T69" fmla="*/ 302 h 405"/>
                  <a:gd name="T70" fmla="*/ 14199 w 14199"/>
                  <a:gd name="T71" fmla="*/ 31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199" h="405">
                    <a:moveTo>
                      <a:pt x="14199" y="318"/>
                    </a:moveTo>
                    <a:lnTo>
                      <a:pt x="14199" y="405"/>
                    </a:lnTo>
                    <a:lnTo>
                      <a:pt x="0" y="405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0" y="302"/>
                    </a:lnTo>
                    <a:lnTo>
                      <a:pt x="1" y="285"/>
                    </a:lnTo>
                    <a:lnTo>
                      <a:pt x="4" y="270"/>
                    </a:lnTo>
                    <a:lnTo>
                      <a:pt x="6" y="254"/>
                    </a:lnTo>
                    <a:lnTo>
                      <a:pt x="9" y="239"/>
                    </a:lnTo>
                    <a:lnTo>
                      <a:pt x="14" y="224"/>
                    </a:lnTo>
                    <a:lnTo>
                      <a:pt x="19" y="208"/>
                    </a:lnTo>
                    <a:lnTo>
                      <a:pt x="25" y="194"/>
                    </a:lnTo>
                    <a:lnTo>
                      <a:pt x="32" y="180"/>
                    </a:lnTo>
                    <a:lnTo>
                      <a:pt x="38" y="167"/>
                    </a:lnTo>
                    <a:lnTo>
                      <a:pt x="46" y="153"/>
                    </a:lnTo>
                    <a:lnTo>
                      <a:pt x="54" y="140"/>
                    </a:lnTo>
                    <a:lnTo>
                      <a:pt x="63" y="128"/>
                    </a:lnTo>
                    <a:lnTo>
                      <a:pt x="72" y="116"/>
                    </a:lnTo>
                    <a:lnTo>
                      <a:pt x="83" y="104"/>
                    </a:lnTo>
                    <a:lnTo>
                      <a:pt x="93" y="93"/>
                    </a:lnTo>
                    <a:lnTo>
                      <a:pt x="104" y="83"/>
                    </a:lnTo>
                    <a:lnTo>
                      <a:pt x="116" y="72"/>
                    </a:lnTo>
                    <a:lnTo>
                      <a:pt x="128" y="63"/>
                    </a:lnTo>
                    <a:lnTo>
                      <a:pt x="141" y="54"/>
                    </a:lnTo>
                    <a:lnTo>
                      <a:pt x="153" y="46"/>
                    </a:lnTo>
                    <a:lnTo>
                      <a:pt x="167" y="38"/>
                    </a:lnTo>
                    <a:lnTo>
                      <a:pt x="180" y="31"/>
                    </a:lnTo>
                    <a:lnTo>
                      <a:pt x="194" y="25"/>
                    </a:lnTo>
                    <a:lnTo>
                      <a:pt x="208" y="19"/>
                    </a:lnTo>
                    <a:lnTo>
                      <a:pt x="224" y="14"/>
                    </a:lnTo>
                    <a:lnTo>
                      <a:pt x="239" y="9"/>
                    </a:lnTo>
                    <a:lnTo>
                      <a:pt x="254" y="6"/>
                    </a:lnTo>
                    <a:lnTo>
                      <a:pt x="270" y="4"/>
                    </a:lnTo>
                    <a:lnTo>
                      <a:pt x="285" y="1"/>
                    </a:lnTo>
                    <a:lnTo>
                      <a:pt x="302" y="0"/>
                    </a:lnTo>
                    <a:lnTo>
                      <a:pt x="318" y="0"/>
                    </a:lnTo>
                    <a:lnTo>
                      <a:pt x="13881" y="0"/>
                    </a:lnTo>
                    <a:lnTo>
                      <a:pt x="13881" y="0"/>
                    </a:lnTo>
                    <a:lnTo>
                      <a:pt x="13897" y="0"/>
                    </a:lnTo>
                    <a:lnTo>
                      <a:pt x="13914" y="1"/>
                    </a:lnTo>
                    <a:lnTo>
                      <a:pt x="13929" y="4"/>
                    </a:lnTo>
                    <a:lnTo>
                      <a:pt x="13945" y="6"/>
                    </a:lnTo>
                    <a:lnTo>
                      <a:pt x="13960" y="9"/>
                    </a:lnTo>
                    <a:lnTo>
                      <a:pt x="13975" y="14"/>
                    </a:lnTo>
                    <a:lnTo>
                      <a:pt x="13991" y="19"/>
                    </a:lnTo>
                    <a:lnTo>
                      <a:pt x="14005" y="25"/>
                    </a:lnTo>
                    <a:lnTo>
                      <a:pt x="14019" y="31"/>
                    </a:lnTo>
                    <a:lnTo>
                      <a:pt x="14032" y="38"/>
                    </a:lnTo>
                    <a:lnTo>
                      <a:pt x="14046" y="46"/>
                    </a:lnTo>
                    <a:lnTo>
                      <a:pt x="14059" y="54"/>
                    </a:lnTo>
                    <a:lnTo>
                      <a:pt x="14071" y="63"/>
                    </a:lnTo>
                    <a:lnTo>
                      <a:pt x="14083" y="72"/>
                    </a:lnTo>
                    <a:lnTo>
                      <a:pt x="14095" y="83"/>
                    </a:lnTo>
                    <a:lnTo>
                      <a:pt x="14106" y="93"/>
                    </a:lnTo>
                    <a:lnTo>
                      <a:pt x="14116" y="104"/>
                    </a:lnTo>
                    <a:lnTo>
                      <a:pt x="14127" y="116"/>
                    </a:lnTo>
                    <a:lnTo>
                      <a:pt x="14136" y="128"/>
                    </a:lnTo>
                    <a:lnTo>
                      <a:pt x="14145" y="140"/>
                    </a:lnTo>
                    <a:lnTo>
                      <a:pt x="14153" y="153"/>
                    </a:lnTo>
                    <a:lnTo>
                      <a:pt x="14161" y="167"/>
                    </a:lnTo>
                    <a:lnTo>
                      <a:pt x="14168" y="180"/>
                    </a:lnTo>
                    <a:lnTo>
                      <a:pt x="14174" y="194"/>
                    </a:lnTo>
                    <a:lnTo>
                      <a:pt x="14180" y="208"/>
                    </a:lnTo>
                    <a:lnTo>
                      <a:pt x="14185" y="224"/>
                    </a:lnTo>
                    <a:lnTo>
                      <a:pt x="14190" y="239"/>
                    </a:lnTo>
                    <a:lnTo>
                      <a:pt x="14193" y="254"/>
                    </a:lnTo>
                    <a:lnTo>
                      <a:pt x="14195" y="270"/>
                    </a:lnTo>
                    <a:lnTo>
                      <a:pt x="14198" y="285"/>
                    </a:lnTo>
                    <a:lnTo>
                      <a:pt x="14199" y="302"/>
                    </a:lnTo>
                    <a:lnTo>
                      <a:pt x="14199" y="318"/>
                    </a:lnTo>
                    <a:lnTo>
                      <a:pt x="14199" y="31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6" name="Freeform 8"/>
              <p:cNvSpPr>
                <a:spLocks/>
              </p:cNvSpPr>
              <p:nvPr/>
            </p:nvSpPr>
            <p:spPr bwMode="auto">
              <a:xfrm>
                <a:off x="1919" y="820"/>
                <a:ext cx="4733" cy="2933"/>
              </a:xfrm>
              <a:custGeom>
                <a:avLst/>
                <a:gdLst>
                  <a:gd name="T0" fmla="*/ 14199 w 14199"/>
                  <a:gd name="T1" fmla="*/ 8481 h 8799"/>
                  <a:gd name="T2" fmla="*/ 14199 w 14199"/>
                  <a:gd name="T3" fmla="*/ 8497 h 8799"/>
                  <a:gd name="T4" fmla="*/ 14195 w 14199"/>
                  <a:gd name="T5" fmla="*/ 8529 h 8799"/>
                  <a:gd name="T6" fmla="*/ 14190 w 14199"/>
                  <a:gd name="T7" fmla="*/ 8560 h 8799"/>
                  <a:gd name="T8" fmla="*/ 14180 w 14199"/>
                  <a:gd name="T9" fmla="*/ 8590 h 8799"/>
                  <a:gd name="T10" fmla="*/ 14168 w 14199"/>
                  <a:gd name="T11" fmla="*/ 8619 h 8799"/>
                  <a:gd name="T12" fmla="*/ 14153 w 14199"/>
                  <a:gd name="T13" fmla="*/ 8645 h 8799"/>
                  <a:gd name="T14" fmla="*/ 14136 w 14199"/>
                  <a:gd name="T15" fmla="*/ 8671 h 8799"/>
                  <a:gd name="T16" fmla="*/ 14116 w 14199"/>
                  <a:gd name="T17" fmla="*/ 8695 h 8799"/>
                  <a:gd name="T18" fmla="*/ 14095 w 14199"/>
                  <a:gd name="T19" fmla="*/ 8716 h 8799"/>
                  <a:gd name="T20" fmla="*/ 14071 w 14199"/>
                  <a:gd name="T21" fmla="*/ 8735 h 8799"/>
                  <a:gd name="T22" fmla="*/ 14046 w 14199"/>
                  <a:gd name="T23" fmla="*/ 8753 h 8799"/>
                  <a:gd name="T24" fmla="*/ 14019 w 14199"/>
                  <a:gd name="T25" fmla="*/ 8767 h 8799"/>
                  <a:gd name="T26" fmla="*/ 13991 w 14199"/>
                  <a:gd name="T27" fmla="*/ 8780 h 8799"/>
                  <a:gd name="T28" fmla="*/ 13960 w 14199"/>
                  <a:gd name="T29" fmla="*/ 8788 h 8799"/>
                  <a:gd name="T30" fmla="*/ 13929 w 14199"/>
                  <a:gd name="T31" fmla="*/ 8795 h 8799"/>
                  <a:gd name="T32" fmla="*/ 13897 w 14199"/>
                  <a:gd name="T33" fmla="*/ 8799 h 8799"/>
                  <a:gd name="T34" fmla="*/ 318 w 14199"/>
                  <a:gd name="T35" fmla="*/ 8799 h 8799"/>
                  <a:gd name="T36" fmla="*/ 302 w 14199"/>
                  <a:gd name="T37" fmla="*/ 8799 h 8799"/>
                  <a:gd name="T38" fmla="*/ 270 w 14199"/>
                  <a:gd name="T39" fmla="*/ 8795 h 8799"/>
                  <a:gd name="T40" fmla="*/ 239 w 14199"/>
                  <a:gd name="T41" fmla="*/ 8788 h 8799"/>
                  <a:gd name="T42" fmla="*/ 208 w 14199"/>
                  <a:gd name="T43" fmla="*/ 8780 h 8799"/>
                  <a:gd name="T44" fmla="*/ 180 w 14199"/>
                  <a:gd name="T45" fmla="*/ 8767 h 8799"/>
                  <a:gd name="T46" fmla="*/ 153 w 14199"/>
                  <a:gd name="T47" fmla="*/ 8753 h 8799"/>
                  <a:gd name="T48" fmla="*/ 128 w 14199"/>
                  <a:gd name="T49" fmla="*/ 8735 h 8799"/>
                  <a:gd name="T50" fmla="*/ 104 w 14199"/>
                  <a:gd name="T51" fmla="*/ 8716 h 8799"/>
                  <a:gd name="T52" fmla="*/ 83 w 14199"/>
                  <a:gd name="T53" fmla="*/ 8695 h 8799"/>
                  <a:gd name="T54" fmla="*/ 63 w 14199"/>
                  <a:gd name="T55" fmla="*/ 8671 h 8799"/>
                  <a:gd name="T56" fmla="*/ 46 w 14199"/>
                  <a:gd name="T57" fmla="*/ 8645 h 8799"/>
                  <a:gd name="T58" fmla="*/ 32 w 14199"/>
                  <a:gd name="T59" fmla="*/ 8619 h 8799"/>
                  <a:gd name="T60" fmla="*/ 19 w 14199"/>
                  <a:gd name="T61" fmla="*/ 8590 h 8799"/>
                  <a:gd name="T62" fmla="*/ 9 w 14199"/>
                  <a:gd name="T63" fmla="*/ 8560 h 8799"/>
                  <a:gd name="T64" fmla="*/ 4 w 14199"/>
                  <a:gd name="T65" fmla="*/ 8529 h 8799"/>
                  <a:gd name="T66" fmla="*/ 0 w 14199"/>
                  <a:gd name="T67" fmla="*/ 8497 h 8799"/>
                  <a:gd name="T68" fmla="*/ 0 w 14199"/>
                  <a:gd name="T69" fmla="*/ 0 h 8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99" h="8799">
                    <a:moveTo>
                      <a:pt x="14199" y="0"/>
                    </a:moveTo>
                    <a:lnTo>
                      <a:pt x="14199" y="8481"/>
                    </a:lnTo>
                    <a:lnTo>
                      <a:pt x="14199" y="8481"/>
                    </a:lnTo>
                    <a:lnTo>
                      <a:pt x="14199" y="8497"/>
                    </a:lnTo>
                    <a:lnTo>
                      <a:pt x="14198" y="8513"/>
                    </a:lnTo>
                    <a:lnTo>
                      <a:pt x="14195" y="8529"/>
                    </a:lnTo>
                    <a:lnTo>
                      <a:pt x="14193" y="8545"/>
                    </a:lnTo>
                    <a:lnTo>
                      <a:pt x="14190" y="8560"/>
                    </a:lnTo>
                    <a:lnTo>
                      <a:pt x="14185" y="8575"/>
                    </a:lnTo>
                    <a:lnTo>
                      <a:pt x="14180" y="8590"/>
                    </a:lnTo>
                    <a:lnTo>
                      <a:pt x="14174" y="8605"/>
                    </a:lnTo>
                    <a:lnTo>
                      <a:pt x="14168" y="8619"/>
                    </a:lnTo>
                    <a:lnTo>
                      <a:pt x="14161" y="8632"/>
                    </a:lnTo>
                    <a:lnTo>
                      <a:pt x="14153" y="8645"/>
                    </a:lnTo>
                    <a:lnTo>
                      <a:pt x="14145" y="8658"/>
                    </a:lnTo>
                    <a:lnTo>
                      <a:pt x="14136" y="8671"/>
                    </a:lnTo>
                    <a:lnTo>
                      <a:pt x="14127" y="8683"/>
                    </a:lnTo>
                    <a:lnTo>
                      <a:pt x="14116" y="8695"/>
                    </a:lnTo>
                    <a:lnTo>
                      <a:pt x="14106" y="8706"/>
                    </a:lnTo>
                    <a:lnTo>
                      <a:pt x="14095" y="8716"/>
                    </a:lnTo>
                    <a:lnTo>
                      <a:pt x="14083" y="8726"/>
                    </a:lnTo>
                    <a:lnTo>
                      <a:pt x="14071" y="8735"/>
                    </a:lnTo>
                    <a:lnTo>
                      <a:pt x="14059" y="8745"/>
                    </a:lnTo>
                    <a:lnTo>
                      <a:pt x="14046" y="8753"/>
                    </a:lnTo>
                    <a:lnTo>
                      <a:pt x="14032" y="8760"/>
                    </a:lnTo>
                    <a:lnTo>
                      <a:pt x="14019" y="8767"/>
                    </a:lnTo>
                    <a:lnTo>
                      <a:pt x="14005" y="8774"/>
                    </a:lnTo>
                    <a:lnTo>
                      <a:pt x="13991" y="8780"/>
                    </a:lnTo>
                    <a:lnTo>
                      <a:pt x="13975" y="8785"/>
                    </a:lnTo>
                    <a:lnTo>
                      <a:pt x="13960" y="8788"/>
                    </a:lnTo>
                    <a:lnTo>
                      <a:pt x="13945" y="8792"/>
                    </a:lnTo>
                    <a:lnTo>
                      <a:pt x="13929" y="8795"/>
                    </a:lnTo>
                    <a:lnTo>
                      <a:pt x="13914" y="8797"/>
                    </a:lnTo>
                    <a:lnTo>
                      <a:pt x="13897" y="8799"/>
                    </a:lnTo>
                    <a:lnTo>
                      <a:pt x="13881" y="8799"/>
                    </a:lnTo>
                    <a:lnTo>
                      <a:pt x="318" y="8799"/>
                    </a:lnTo>
                    <a:lnTo>
                      <a:pt x="318" y="8799"/>
                    </a:lnTo>
                    <a:lnTo>
                      <a:pt x="302" y="8799"/>
                    </a:lnTo>
                    <a:lnTo>
                      <a:pt x="285" y="8797"/>
                    </a:lnTo>
                    <a:lnTo>
                      <a:pt x="270" y="8795"/>
                    </a:lnTo>
                    <a:lnTo>
                      <a:pt x="254" y="8792"/>
                    </a:lnTo>
                    <a:lnTo>
                      <a:pt x="239" y="8788"/>
                    </a:lnTo>
                    <a:lnTo>
                      <a:pt x="224" y="8785"/>
                    </a:lnTo>
                    <a:lnTo>
                      <a:pt x="208" y="8780"/>
                    </a:lnTo>
                    <a:lnTo>
                      <a:pt x="194" y="8774"/>
                    </a:lnTo>
                    <a:lnTo>
                      <a:pt x="180" y="8767"/>
                    </a:lnTo>
                    <a:lnTo>
                      <a:pt x="167" y="8760"/>
                    </a:lnTo>
                    <a:lnTo>
                      <a:pt x="153" y="8753"/>
                    </a:lnTo>
                    <a:lnTo>
                      <a:pt x="141" y="8745"/>
                    </a:lnTo>
                    <a:lnTo>
                      <a:pt x="128" y="8735"/>
                    </a:lnTo>
                    <a:lnTo>
                      <a:pt x="116" y="8726"/>
                    </a:lnTo>
                    <a:lnTo>
                      <a:pt x="104" y="8716"/>
                    </a:lnTo>
                    <a:lnTo>
                      <a:pt x="93" y="8706"/>
                    </a:lnTo>
                    <a:lnTo>
                      <a:pt x="83" y="8695"/>
                    </a:lnTo>
                    <a:lnTo>
                      <a:pt x="72" y="8683"/>
                    </a:lnTo>
                    <a:lnTo>
                      <a:pt x="63" y="8671"/>
                    </a:lnTo>
                    <a:lnTo>
                      <a:pt x="54" y="8658"/>
                    </a:lnTo>
                    <a:lnTo>
                      <a:pt x="46" y="8645"/>
                    </a:lnTo>
                    <a:lnTo>
                      <a:pt x="38" y="8632"/>
                    </a:lnTo>
                    <a:lnTo>
                      <a:pt x="32" y="8619"/>
                    </a:lnTo>
                    <a:lnTo>
                      <a:pt x="25" y="8605"/>
                    </a:lnTo>
                    <a:lnTo>
                      <a:pt x="19" y="8590"/>
                    </a:lnTo>
                    <a:lnTo>
                      <a:pt x="14" y="8575"/>
                    </a:lnTo>
                    <a:lnTo>
                      <a:pt x="9" y="8560"/>
                    </a:lnTo>
                    <a:lnTo>
                      <a:pt x="6" y="8545"/>
                    </a:lnTo>
                    <a:lnTo>
                      <a:pt x="4" y="8529"/>
                    </a:lnTo>
                    <a:lnTo>
                      <a:pt x="1" y="8513"/>
                    </a:lnTo>
                    <a:lnTo>
                      <a:pt x="0" y="8497"/>
                    </a:lnTo>
                    <a:lnTo>
                      <a:pt x="0" y="8481"/>
                    </a:lnTo>
                    <a:lnTo>
                      <a:pt x="0" y="0"/>
                    </a:lnTo>
                    <a:lnTo>
                      <a:pt x="1419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7" name="Rectangle 9"/>
              <p:cNvSpPr>
                <a:spLocks noChangeArrowheads="1"/>
              </p:cNvSpPr>
              <p:nvPr/>
            </p:nvSpPr>
            <p:spPr bwMode="auto">
              <a:xfrm>
                <a:off x="2054" y="820"/>
                <a:ext cx="4463" cy="25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8" name="Rectangle 10"/>
              <p:cNvSpPr>
                <a:spLocks noChangeArrowheads="1"/>
              </p:cNvSpPr>
              <p:nvPr/>
            </p:nvSpPr>
            <p:spPr bwMode="auto">
              <a:xfrm>
                <a:off x="6517" y="820"/>
                <a:ext cx="135" cy="255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9" name="Rectangle 11"/>
              <p:cNvSpPr>
                <a:spLocks noChangeArrowheads="1"/>
              </p:cNvSpPr>
              <p:nvPr/>
            </p:nvSpPr>
            <p:spPr bwMode="auto">
              <a:xfrm>
                <a:off x="1919" y="820"/>
                <a:ext cx="135" cy="255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38" name="Grupp 37"/>
            <p:cNvGrpSpPr/>
            <p:nvPr/>
          </p:nvGrpSpPr>
          <p:grpSpPr>
            <a:xfrm>
              <a:off x="2779539" y="1382603"/>
              <a:ext cx="3439702" cy="2240345"/>
              <a:chOff x="2779539" y="1382603"/>
              <a:chExt cx="3439702" cy="2240345"/>
            </a:xfrm>
          </p:grpSpPr>
          <p:grpSp>
            <p:nvGrpSpPr>
              <p:cNvPr id="40" name="Grupp 39"/>
              <p:cNvGrpSpPr/>
              <p:nvPr/>
            </p:nvGrpSpPr>
            <p:grpSpPr>
              <a:xfrm>
                <a:off x="2779539" y="1382603"/>
                <a:ext cx="320006" cy="2240345"/>
                <a:chOff x="1951807" y="1301518"/>
                <a:chExt cx="720060" cy="5041099"/>
              </a:xfrm>
            </p:grpSpPr>
            <p:pic>
              <p:nvPicPr>
                <p:cNvPr id="48" name="Värderinga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5622617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49" name="Teknik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4758398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50" name="Kompetens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3894178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51" name="Jobb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3029958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70" name="Next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07" y="2165738"/>
                  <a:ext cx="720060" cy="720000"/>
                </a:xfrm>
                <a:prstGeom prst="rect">
                  <a:avLst/>
                </a:prstGeom>
              </p:spPr>
            </p:pic>
            <p:pic>
              <p:nvPicPr>
                <p:cNvPr id="71" name="Befolkni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1301518"/>
                  <a:ext cx="720000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upp 40"/>
              <p:cNvGrpSpPr/>
              <p:nvPr/>
            </p:nvGrpSpPr>
            <p:grpSpPr>
              <a:xfrm>
                <a:off x="3303241" y="1486102"/>
                <a:ext cx="2916000" cy="2030857"/>
                <a:chOff x="3303241" y="1486102"/>
                <a:chExt cx="2916000" cy="2030857"/>
              </a:xfrm>
            </p:grpSpPr>
            <p:sp>
              <p:nvSpPr>
                <p:cNvPr id="42" name="Rektangel 41"/>
                <p:cNvSpPr/>
                <p:nvPr/>
              </p:nvSpPr>
              <p:spPr>
                <a:xfrm>
                  <a:off x="3303241" y="1486102"/>
                  <a:ext cx="2736000" cy="1080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3" name="Rektangel 42"/>
                <p:cNvSpPr/>
                <p:nvPr/>
              </p:nvSpPr>
              <p:spPr>
                <a:xfrm>
                  <a:off x="3303241" y="1872627"/>
                  <a:ext cx="1717200" cy="108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4" name="Rektangel 43"/>
                <p:cNvSpPr/>
                <p:nvPr/>
              </p:nvSpPr>
              <p:spPr>
                <a:xfrm>
                  <a:off x="3303241" y="2256739"/>
                  <a:ext cx="2545200" cy="108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5" name="Rektangel 44"/>
                <p:cNvSpPr/>
                <p:nvPr/>
              </p:nvSpPr>
              <p:spPr>
                <a:xfrm>
                  <a:off x="3303241" y="2647902"/>
                  <a:ext cx="2916000" cy="10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6" name="Rektangel 45"/>
                <p:cNvSpPr/>
                <p:nvPr/>
              </p:nvSpPr>
              <p:spPr>
                <a:xfrm>
                  <a:off x="3303241" y="3024886"/>
                  <a:ext cx="2714400" cy="1080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7" name="Rektangel 46"/>
                <p:cNvSpPr/>
                <p:nvPr/>
              </p:nvSpPr>
              <p:spPr>
                <a:xfrm>
                  <a:off x="3303241" y="3408959"/>
                  <a:ext cx="2678400" cy="1080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</p:grpSp>
      <p:grpSp>
        <p:nvGrpSpPr>
          <p:cNvPr id="52" name="Förstoringsglas"/>
          <p:cNvGrpSpPr/>
          <p:nvPr/>
        </p:nvGrpSpPr>
        <p:grpSpPr>
          <a:xfrm>
            <a:off x="9574998" y="4264225"/>
            <a:ext cx="2162121" cy="2134498"/>
            <a:chOff x="283938" y="4364761"/>
            <a:chExt cx="2162121" cy="2134498"/>
          </a:xfrm>
        </p:grpSpPr>
        <p:grpSp>
          <p:nvGrpSpPr>
            <p:cNvPr id="53" name="Grupp 52"/>
            <p:cNvGrpSpPr/>
            <p:nvPr/>
          </p:nvGrpSpPr>
          <p:grpSpPr>
            <a:xfrm>
              <a:off x="283938" y="4364761"/>
              <a:ext cx="1443925" cy="1442670"/>
              <a:chOff x="2061118" y="4364761"/>
              <a:chExt cx="1443925" cy="1442670"/>
            </a:xfrm>
          </p:grpSpPr>
          <p:sp>
            <p:nvSpPr>
              <p:cNvPr id="59" name="Freeform 6"/>
              <p:cNvSpPr>
                <a:spLocks/>
              </p:cNvSpPr>
              <p:nvPr/>
            </p:nvSpPr>
            <p:spPr bwMode="auto">
              <a:xfrm>
                <a:off x="2061118" y="4364761"/>
                <a:ext cx="1443925" cy="1442670"/>
              </a:xfrm>
              <a:custGeom>
                <a:avLst/>
                <a:gdLst>
                  <a:gd name="T0" fmla="*/ 4590 w 4598"/>
                  <a:gd name="T1" fmla="*/ 2474 h 4596"/>
                  <a:gd name="T2" fmla="*/ 4550 w 4598"/>
                  <a:gd name="T3" fmla="*/ 2760 h 4596"/>
                  <a:gd name="T4" fmla="*/ 4477 w 4598"/>
                  <a:gd name="T5" fmla="*/ 3035 h 4596"/>
                  <a:gd name="T6" fmla="*/ 4370 w 4598"/>
                  <a:gd name="T7" fmla="*/ 3294 h 4596"/>
                  <a:gd name="T8" fmla="*/ 4235 w 4598"/>
                  <a:gd name="T9" fmla="*/ 3536 h 4596"/>
                  <a:gd name="T10" fmla="*/ 4073 w 4598"/>
                  <a:gd name="T11" fmla="*/ 3759 h 4596"/>
                  <a:gd name="T12" fmla="*/ 3884 w 4598"/>
                  <a:gd name="T13" fmla="*/ 3961 h 4596"/>
                  <a:gd name="T14" fmla="*/ 3674 w 4598"/>
                  <a:gd name="T15" fmla="*/ 4139 h 4596"/>
                  <a:gd name="T16" fmla="*/ 3443 w 4598"/>
                  <a:gd name="T17" fmla="*/ 4290 h 4596"/>
                  <a:gd name="T18" fmla="*/ 3193 w 4598"/>
                  <a:gd name="T19" fmla="*/ 4415 h 4596"/>
                  <a:gd name="T20" fmla="*/ 2927 w 4598"/>
                  <a:gd name="T21" fmla="*/ 4508 h 4596"/>
                  <a:gd name="T22" fmla="*/ 2648 w 4598"/>
                  <a:gd name="T23" fmla="*/ 4569 h 4596"/>
                  <a:gd name="T24" fmla="*/ 2357 w 4598"/>
                  <a:gd name="T25" fmla="*/ 4594 h 4596"/>
                  <a:gd name="T26" fmla="*/ 2122 w 4598"/>
                  <a:gd name="T27" fmla="*/ 4588 h 4596"/>
                  <a:gd name="T28" fmla="*/ 1835 w 4598"/>
                  <a:gd name="T29" fmla="*/ 4548 h 4596"/>
                  <a:gd name="T30" fmla="*/ 1561 w 4598"/>
                  <a:gd name="T31" fmla="*/ 4475 h 4596"/>
                  <a:gd name="T32" fmla="*/ 1302 w 4598"/>
                  <a:gd name="T33" fmla="*/ 4368 h 4596"/>
                  <a:gd name="T34" fmla="*/ 1060 w 4598"/>
                  <a:gd name="T35" fmla="*/ 4233 h 4596"/>
                  <a:gd name="T36" fmla="*/ 837 w 4598"/>
                  <a:gd name="T37" fmla="*/ 4071 h 4596"/>
                  <a:gd name="T38" fmla="*/ 635 w 4598"/>
                  <a:gd name="T39" fmla="*/ 3882 h 4596"/>
                  <a:gd name="T40" fmla="*/ 457 w 4598"/>
                  <a:gd name="T41" fmla="*/ 3672 h 4596"/>
                  <a:gd name="T42" fmla="*/ 304 w 4598"/>
                  <a:gd name="T43" fmla="*/ 3441 h 4596"/>
                  <a:gd name="T44" fmla="*/ 181 w 4598"/>
                  <a:gd name="T45" fmla="*/ 3192 h 4596"/>
                  <a:gd name="T46" fmla="*/ 88 w 4598"/>
                  <a:gd name="T47" fmla="*/ 2926 h 4596"/>
                  <a:gd name="T48" fmla="*/ 26 w 4598"/>
                  <a:gd name="T49" fmla="*/ 2647 h 4596"/>
                  <a:gd name="T50" fmla="*/ 1 w 4598"/>
                  <a:gd name="T51" fmla="*/ 2357 h 4596"/>
                  <a:gd name="T52" fmla="*/ 7 w 4598"/>
                  <a:gd name="T53" fmla="*/ 2121 h 4596"/>
                  <a:gd name="T54" fmla="*/ 46 w 4598"/>
                  <a:gd name="T55" fmla="*/ 1834 h 4596"/>
                  <a:gd name="T56" fmla="*/ 121 w 4598"/>
                  <a:gd name="T57" fmla="*/ 1561 h 4596"/>
                  <a:gd name="T58" fmla="*/ 227 w 4598"/>
                  <a:gd name="T59" fmla="*/ 1302 h 4596"/>
                  <a:gd name="T60" fmla="*/ 363 w 4598"/>
                  <a:gd name="T61" fmla="*/ 1060 h 4596"/>
                  <a:gd name="T62" fmla="*/ 525 w 4598"/>
                  <a:gd name="T63" fmla="*/ 837 h 4596"/>
                  <a:gd name="T64" fmla="*/ 712 w 4598"/>
                  <a:gd name="T65" fmla="*/ 635 h 4596"/>
                  <a:gd name="T66" fmla="*/ 923 w 4598"/>
                  <a:gd name="T67" fmla="*/ 457 h 4596"/>
                  <a:gd name="T68" fmla="*/ 1155 w 4598"/>
                  <a:gd name="T69" fmla="*/ 304 h 4596"/>
                  <a:gd name="T70" fmla="*/ 1404 w 4598"/>
                  <a:gd name="T71" fmla="*/ 180 h 4596"/>
                  <a:gd name="T72" fmla="*/ 1669 w 4598"/>
                  <a:gd name="T73" fmla="*/ 87 h 4596"/>
                  <a:gd name="T74" fmla="*/ 1948 w 4598"/>
                  <a:gd name="T75" fmla="*/ 26 h 4596"/>
                  <a:gd name="T76" fmla="*/ 2239 w 4598"/>
                  <a:gd name="T77" fmla="*/ 1 h 4596"/>
                  <a:gd name="T78" fmla="*/ 2475 w 4598"/>
                  <a:gd name="T79" fmla="*/ 6 h 4596"/>
                  <a:gd name="T80" fmla="*/ 2761 w 4598"/>
                  <a:gd name="T81" fmla="*/ 46 h 4596"/>
                  <a:gd name="T82" fmla="*/ 3036 w 4598"/>
                  <a:gd name="T83" fmla="*/ 121 h 4596"/>
                  <a:gd name="T84" fmla="*/ 3295 w 4598"/>
                  <a:gd name="T85" fmla="*/ 227 h 4596"/>
                  <a:gd name="T86" fmla="*/ 3537 w 4598"/>
                  <a:gd name="T87" fmla="*/ 362 h 4596"/>
                  <a:gd name="T88" fmla="*/ 3760 w 4598"/>
                  <a:gd name="T89" fmla="*/ 524 h 4596"/>
                  <a:gd name="T90" fmla="*/ 3962 w 4598"/>
                  <a:gd name="T91" fmla="*/ 713 h 4596"/>
                  <a:gd name="T92" fmla="*/ 4140 w 4598"/>
                  <a:gd name="T93" fmla="*/ 923 h 4596"/>
                  <a:gd name="T94" fmla="*/ 4292 w 4598"/>
                  <a:gd name="T95" fmla="*/ 1154 h 4596"/>
                  <a:gd name="T96" fmla="*/ 4417 w 4598"/>
                  <a:gd name="T97" fmla="*/ 1404 h 4596"/>
                  <a:gd name="T98" fmla="*/ 4510 w 4598"/>
                  <a:gd name="T99" fmla="*/ 1668 h 4596"/>
                  <a:gd name="T100" fmla="*/ 4571 w 4598"/>
                  <a:gd name="T101" fmla="*/ 1947 h 4596"/>
                  <a:gd name="T102" fmla="*/ 4596 w 4598"/>
                  <a:gd name="T103" fmla="*/ 2238 h 4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98" h="4596">
                    <a:moveTo>
                      <a:pt x="4598" y="2298"/>
                    </a:moveTo>
                    <a:lnTo>
                      <a:pt x="4598" y="2298"/>
                    </a:lnTo>
                    <a:lnTo>
                      <a:pt x="4596" y="2357"/>
                    </a:lnTo>
                    <a:lnTo>
                      <a:pt x="4594" y="2416"/>
                    </a:lnTo>
                    <a:lnTo>
                      <a:pt x="4590" y="2474"/>
                    </a:lnTo>
                    <a:lnTo>
                      <a:pt x="4586" y="2533"/>
                    </a:lnTo>
                    <a:lnTo>
                      <a:pt x="4579" y="2590"/>
                    </a:lnTo>
                    <a:lnTo>
                      <a:pt x="4571" y="2647"/>
                    </a:lnTo>
                    <a:lnTo>
                      <a:pt x="4560" y="2704"/>
                    </a:lnTo>
                    <a:lnTo>
                      <a:pt x="4550" y="2760"/>
                    </a:lnTo>
                    <a:lnTo>
                      <a:pt x="4538" y="2816"/>
                    </a:lnTo>
                    <a:lnTo>
                      <a:pt x="4524" y="2872"/>
                    </a:lnTo>
                    <a:lnTo>
                      <a:pt x="4510" y="2926"/>
                    </a:lnTo>
                    <a:lnTo>
                      <a:pt x="4494" y="2980"/>
                    </a:lnTo>
                    <a:lnTo>
                      <a:pt x="4477" y="3035"/>
                    </a:lnTo>
                    <a:lnTo>
                      <a:pt x="4458" y="3088"/>
                    </a:lnTo>
                    <a:lnTo>
                      <a:pt x="4438" y="3140"/>
                    </a:lnTo>
                    <a:lnTo>
                      <a:pt x="4417" y="3192"/>
                    </a:lnTo>
                    <a:lnTo>
                      <a:pt x="4394" y="3243"/>
                    </a:lnTo>
                    <a:lnTo>
                      <a:pt x="4370" y="3294"/>
                    </a:lnTo>
                    <a:lnTo>
                      <a:pt x="4345" y="3343"/>
                    </a:lnTo>
                    <a:lnTo>
                      <a:pt x="4320" y="3392"/>
                    </a:lnTo>
                    <a:lnTo>
                      <a:pt x="4292" y="3441"/>
                    </a:lnTo>
                    <a:lnTo>
                      <a:pt x="4264" y="3489"/>
                    </a:lnTo>
                    <a:lnTo>
                      <a:pt x="4235" y="3536"/>
                    </a:lnTo>
                    <a:lnTo>
                      <a:pt x="4204" y="3582"/>
                    </a:lnTo>
                    <a:lnTo>
                      <a:pt x="4172" y="3627"/>
                    </a:lnTo>
                    <a:lnTo>
                      <a:pt x="4140" y="3672"/>
                    </a:lnTo>
                    <a:lnTo>
                      <a:pt x="4107" y="3716"/>
                    </a:lnTo>
                    <a:lnTo>
                      <a:pt x="4073" y="3759"/>
                    </a:lnTo>
                    <a:lnTo>
                      <a:pt x="4037" y="3801"/>
                    </a:lnTo>
                    <a:lnTo>
                      <a:pt x="4000" y="3842"/>
                    </a:lnTo>
                    <a:lnTo>
                      <a:pt x="3962" y="3882"/>
                    </a:lnTo>
                    <a:lnTo>
                      <a:pt x="3924" y="3922"/>
                    </a:lnTo>
                    <a:lnTo>
                      <a:pt x="3884" y="3961"/>
                    </a:lnTo>
                    <a:lnTo>
                      <a:pt x="3844" y="3998"/>
                    </a:lnTo>
                    <a:lnTo>
                      <a:pt x="3803" y="4035"/>
                    </a:lnTo>
                    <a:lnTo>
                      <a:pt x="3760" y="4071"/>
                    </a:lnTo>
                    <a:lnTo>
                      <a:pt x="3718" y="4105"/>
                    </a:lnTo>
                    <a:lnTo>
                      <a:pt x="3674" y="4139"/>
                    </a:lnTo>
                    <a:lnTo>
                      <a:pt x="3629" y="4171"/>
                    </a:lnTo>
                    <a:lnTo>
                      <a:pt x="3584" y="4202"/>
                    </a:lnTo>
                    <a:lnTo>
                      <a:pt x="3537" y="4233"/>
                    </a:lnTo>
                    <a:lnTo>
                      <a:pt x="3491" y="4262"/>
                    </a:lnTo>
                    <a:lnTo>
                      <a:pt x="3443" y="4290"/>
                    </a:lnTo>
                    <a:lnTo>
                      <a:pt x="3394" y="4318"/>
                    </a:lnTo>
                    <a:lnTo>
                      <a:pt x="3344" y="4343"/>
                    </a:lnTo>
                    <a:lnTo>
                      <a:pt x="3295" y="4368"/>
                    </a:lnTo>
                    <a:lnTo>
                      <a:pt x="3245" y="4392"/>
                    </a:lnTo>
                    <a:lnTo>
                      <a:pt x="3193" y="4415"/>
                    </a:lnTo>
                    <a:lnTo>
                      <a:pt x="3141" y="4436"/>
                    </a:lnTo>
                    <a:lnTo>
                      <a:pt x="3089" y="4456"/>
                    </a:lnTo>
                    <a:lnTo>
                      <a:pt x="3036" y="4475"/>
                    </a:lnTo>
                    <a:lnTo>
                      <a:pt x="2982" y="4492"/>
                    </a:lnTo>
                    <a:lnTo>
                      <a:pt x="2927" y="4508"/>
                    </a:lnTo>
                    <a:lnTo>
                      <a:pt x="2873" y="4523"/>
                    </a:lnTo>
                    <a:lnTo>
                      <a:pt x="2817" y="4536"/>
                    </a:lnTo>
                    <a:lnTo>
                      <a:pt x="2761" y="4548"/>
                    </a:lnTo>
                    <a:lnTo>
                      <a:pt x="2705" y="4560"/>
                    </a:lnTo>
                    <a:lnTo>
                      <a:pt x="2648" y="4569"/>
                    </a:lnTo>
                    <a:lnTo>
                      <a:pt x="2591" y="4577"/>
                    </a:lnTo>
                    <a:lnTo>
                      <a:pt x="2534" y="4584"/>
                    </a:lnTo>
                    <a:lnTo>
                      <a:pt x="2475" y="4588"/>
                    </a:lnTo>
                    <a:lnTo>
                      <a:pt x="2417" y="4592"/>
                    </a:lnTo>
                    <a:lnTo>
                      <a:pt x="2357" y="4594"/>
                    </a:lnTo>
                    <a:lnTo>
                      <a:pt x="2299" y="4596"/>
                    </a:lnTo>
                    <a:lnTo>
                      <a:pt x="2299" y="4596"/>
                    </a:lnTo>
                    <a:lnTo>
                      <a:pt x="2239" y="4594"/>
                    </a:lnTo>
                    <a:lnTo>
                      <a:pt x="2180" y="4592"/>
                    </a:lnTo>
                    <a:lnTo>
                      <a:pt x="2122" y="4588"/>
                    </a:lnTo>
                    <a:lnTo>
                      <a:pt x="2064" y="4584"/>
                    </a:lnTo>
                    <a:lnTo>
                      <a:pt x="2006" y="4577"/>
                    </a:lnTo>
                    <a:lnTo>
                      <a:pt x="1948" y="4569"/>
                    </a:lnTo>
                    <a:lnTo>
                      <a:pt x="1892" y="4560"/>
                    </a:lnTo>
                    <a:lnTo>
                      <a:pt x="1835" y="4548"/>
                    </a:lnTo>
                    <a:lnTo>
                      <a:pt x="1779" y="4536"/>
                    </a:lnTo>
                    <a:lnTo>
                      <a:pt x="1725" y="4523"/>
                    </a:lnTo>
                    <a:lnTo>
                      <a:pt x="1669" y="4508"/>
                    </a:lnTo>
                    <a:lnTo>
                      <a:pt x="1616" y="4492"/>
                    </a:lnTo>
                    <a:lnTo>
                      <a:pt x="1561" y="4475"/>
                    </a:lnTo>
                    <a:lnTo>
                      <a:pt x="1508" y="4456"/>
                    </a:lnTo>
                    <a:lnTo>
                      <a:pt x="1456" y="4436"/>
                    </a:lnTo>
                    <a:lnTo>
                      <a:pt x="1404" y="4415"/>
                    </a:lnTo>
                    <a:lnTo>
                      <a:pt x="1353" y="4392"/>
                    </a:lnTo>
                    <a:lnTo>
                      <a:pt x="1302" y="4368"/>
                    </a:lnTo>
                    <a:lnTo>
                      <a:pt x="1252" y="4343"/>
                    </a:lnTo>
                    <a:lnTo>
                      <a:pt x="1202" y="4318"/>
                    </a:lnTo>
                    <a:lnTo>
                      <a:pt x="1155" y="4290"/>
                    </a:lnTo>
                    <a:lnTo>
                      <a:pt x="1107" y="4262"/>
                    </a:lnTo>
                    <a:lnTo>
                      <a:pt x="1060" y="4233"/>
                    </a:lnTo>
                    <a:lnTo>
                      <a:pt x="1014" y="4202"/>
                    </a:lnTo>
                    <a:lnTo>
                      <a:pt x="969" y="4171"/>
                    </a:lnTo>
                    <a:lnTo>
                      <a:pt x="923" y="4139"/>
                    </a:lnTo>
                    <a:lnTo>
                      <a:pt x="880" y="4105"/>
                    </a:lnTo>
                    <a:lnTo>
                      <a:pt x="837" y="4071"/>
                    </a:lnTo>
                    <a:lnTo>
                      <a:pt x="795" y="4035"/>
                    </a:lnTo>
                    <a:lnTo>
                      <a:pt x="753" y="3998"/>
                    </a:lnTo>
                    <a:lnTo>
                      <a:pt x="712" y="3961"/>
                    </a:lnTo>
                    <a:lnTo>
                      <a:pt x="674" y="3922"/>
                    </a:lnTo>
                    <a:lnTo>
                      <a:pt x="635" y="3882"/>
                    </a:lnTo>
                    <a:lnTo>
                      <a:pt x="598" y="3842"/>
                    </a:lnTo>
                    <a:lnTo>
                      <a:pt x="561" y="3801"/>
                    </a:lnTo>
                    <a:lnTo>
                      <a:pt x="525" y="3759"/>
                    </a:lnTo>
                    <a:lnTo>
                      <a:pt x="490" y="3716"/>
                    </a:lnTo>
                    <a:lnTo>
                      <a:pt x="457" y="3672"/>
                    </a:lnTo>
                    <a:lnTo>
                      <a:pt x="424" y="3627"/>
                    </a:lnTo>
                    <a:lnTo>
                      <a:pt x="393" y="3582"/>
                    </a:lnTo>
                    <a:lnTo>
                      <a:pt x="363" y="3536"/>
                    </a:lnTo>
                    <a:lnTo>
                      <a:pt x="333" y="3489"/>
                    </a:lnTo>
                    <a:lnTo>
                      <a:pt x="304" y="3441"/>
                    </a:lnTo>
                    <a:lnTo>
                      <a:pt x="278" y="3392"/>
                    </a:lnTo>
                    <a:lnTo>
                      <a:pt x="251" y="3343"/>
                    </a:lnTo>
                    <a:lnTo>
                      <a:pt x="227" y="3294"/>
                    </a:lnTo>
                    <a:lnTo>
                      <a:pt x="203" y="3243"/>
                    </a:lnTo>
                    <a:lnTo>
                      <a:pt x="181" y="3192"/>
                    </a:lnTo>
                    <a:lnTo>
                      <a:pt x="159" y="3140"/>
                    </a:lnTo>
                    <a:lnTo>
                      <a:pt x="139" y="3088"/>
                    </a:lnTo>
                    <a:lnTo>
                      <a:pt x="121" y="3035"/>
                    </a:lnTo>
                    <a:lnTo>
                      <a:pt x="104" y="2980"/>
                    </a:lnTo>
                    <a:lnTo>
                      <a:pt x="88" y="2926"/>
                    </a:lnTo>
                    <a:lnTo>
                      <a:pt x="73" y="2872"/>
                    </a:lnTo>
                    <a:lnTo>
                      <a:pt x="58" y="2816"/>
                    </a:lnTo>
                    <a:lnTo>
                      <a:pt x="46" y="2760"/>
                    </a:lnTo>
                    <a:lnTo>
                      <a:pt x="36" y="2704"/>
                    </a:lnTo>
                    <a:lnTo>
                      <a:pt x="26" y="2647"/>
                    </a:lnTo>
                    <a:lnTo>
                      <a:pt x="18" y="2590"/>
                    </a:lnTo>
                    <a:lnTo>
                      <a:pt x="12" y="2533"/>
                    </a:lnTo>
                    <a:lnTo>
                      <a:pt x="7" y="2474"/>
                    </a:lnTo>
                    <a:lnTo>
                      <a:pt x="3" y="2416"/>
                    </a:lnTo>
                    <a:lnTo>
                      <a:pt x="1" y="2357"/>
                    </a:lnTo>
                    <a:lnTo>
                      <a:pt x="0" y="2298"/>
                    </a:lnTo>
                    <a:lnTo>
                      <a:pt x="0" y="2298"/>
                    </a:lnTo>
                    <a:lnTo>
                      <a:pt x="1" y="2238"/>
                    </a:lnTo>
                    <a:lnTo>
                      <a:pt x="3" y="2180"/>
                    </a:lnTo>
                    <a:lnTo>
                      <a:pt x="7" y="2121"/>
                    </a:lnTo>
                    <a:lnTo>
                      <a:pt x="12" y="2063"/>
                    </a:lnTo>
                    <a:lnTo>
                      <a:pt x="18" y="2006"/>
                    </a:lnTo>
                    <a:lnTo>
                      <a:pt x="26" y="1947"/>
                    </a:lnTo>
                    <a:lnTo>
                      <a:pt x="36" y="1891"/>
                    </a:lnTo>
                    <a:lnTo>
                      <a:pt x="46" y="1834"/>
                    </a:lnTo>
                    <a:lnTo>
                      <a:pt x="58" y="1778"/>
                    </a:lnTo>
                    <a:lnTo>
                      <a:pt x="73" y="1724"/>
                    </a:lnTo>
                    <a:lnTo>
                      <a:pt x="88" y="1668"/>
                    </a:lnTo>
                    <a:lnTo>
                      <a:pt x="104" y="1615"/>
                    </a:lnTo>
                    <a:lnTo>
                      <a:pt x="121" y="1561"/>
                    </a:lnTo>
                    <a:lnTo>
                      <a:pt x="139" y="1507"/>
                    </a:lnTo>
                    <a:lnTo>
                      <a:pt x="159" y="1456"/>
                    </a:lnTo>
                    <a:lnTo>
                      <a:pt x="181" y="1404"/>
                    </a:lnTo>
                    <a:lnTo>
                      <a:pt x="203" y="1352"/>
                    </a:lnTo>
                    <a:lnTo>
                      <a:pt x="227" y="1302"/>
                    </a:lnTo>
                    <a:lnTo>
                      <a:pt x="251" y="1251"/>
                    </a:lnTo>
                    <a:lnTo>
                      <a:pt x="278" y="1202"/>
                    </a:lnTo>
                    <a:lnTo>
                      <a:pt x="304" y="1154"/>
                    </a:lnTo>
                    <a:lnTo>
                      <a:pt x="333" y="1106"/>
                    </a:lnTo>
                    <a:lnTo>
                      <a:pt x="363" y="1060"/>
                    </a:lnTo>
                    <a:lnTo>
                      <a:pt x="393" y="1013"/>
                    </a:lnTo>
                    <a:lnTo>
                      <a:pt x="424" y="968"/>
                    </a:lnTo>
                    <a:lnTo>
                      <a:pt x="457" y="923"/>
                    </a:lnTo>
                    <a:lnTo>
                      <a:pt x="490" y="879"/>
                    </a:lnTo>
                    <a:lnTo>
                      <a:pt x="525" y="837"/>
                    </a:lnTo>
                    <a:lnTo>
                      <a:pt x="561" y="794"/>
                    </a:lnTo>
                    <a:lnTo>
                      <a:pt x="598" y="753"/>
                    </a:lnTo>
                    <a:lnTo>
                      <a:pt x="635" y="713"/>
                    </a:lnTo>
                    <a:lnTo>
                      <a:pt x="674" y="673"/>
                    </a:lnTo>
                    <a:lnTo>
                      <a:pt x="712" y="635"/>
                    </a:lnTo>
                    <a:lnTo>
                      <a:pt x="753" y="598"/>
                    </a:lnTo>
                    <a:lnTo>
                      <a:pt x="795" y="560"/>
                    </a:lnTo>
                    <a:lnTo>
                      <a:pt x="837" y="524"/>
                    </a:lnTo>
                    <a:lnTo>
                      <a:pt x="880" y="490"/>
                    </a:lnTo>
                    <a:lnTo>
                      <a:pt x="923" y="457"/>
                    </a:lnTo>
                    <a:lnTo>
                      <a:pt x="969" y="424"/>
                    </a:lnTo>
                    <a:lnTo>
                      <a:pt x="1014" y="393"/>
                    </a:lnTo>
                    <a:lnTo>
                      <a:pt x="1060" y="362"/>
                    </a:lnTo>
                    <a:lnTo>
                      <a:pt x="1107" y="333"/>
                    </a:lnTo>
                    <a:lnTo>
                      <a:pt x="1155" y="304"/>
                    </a:lnTo>
                    <a:lnTo>
                      <a:pt x="1202" y="277"/>
                    </a:lnTo>
                    <a:lnTo>
                      <a:pt x="1252" y="251"/>
                    </a:lnTo>
                    <a:lnTo>
                      <a:pt x="1302" y="227"/>
                    </a:lnTo>
                    <a:lnTo>
                      <a:pt x="1353" y="203"/>
                    </a:lnTo>
                    <a:lnTo>
                      <a:pt x="1404" y="180"/>
                    </a:lnTo>
                    <a:lnTo>
                      <a:pt x="1456" y="159"/>
                    </a:lnTo>
                    <a:lnTo>
                      <a:pt x="1508" y="139"/>
                    </a:lnTo>
                    <a:lnTo>
                      <a:pt x="1561" y="121"/>
                    </a:lnTo>
                    <a:lnTo>
                      <a:pt x="1616" y="103"/>
                    </a:lnTo>
                    <a:lnTo>
                      <a:pt x="1669" y="87"/>
                    </a:lnTo>
                    <a:lnTo>
                      <a:pt x="1725" y="73"/>
                    </a:lnTo>
                    <a:lnTo>
                      <a:pt x="1779" y="60"/>
                    </a:lnTo>
                    <a:lnTo>
                      <a:pt x="1835" y="46"/>
                    </a:lnTo>
                    <a:lnTo>
                      <a:pt x="1892" y="36"/>
                    </a:lnTo>
                    <a:lnTo>
                      <a:pt x="1948" y="26"/>
                    </a:lnTo>
                    <a:lnTo>
                      <a:pt x="2006" y="18"/>
                    </a:lnTo>
                    <a:lnTo>
                      <a:pt x="2064" y="12"/>
                    </a:lnTo>
                    <a:lnTo>
                      <a:pt x="2122" y="6"/>
                    </a:lnTo>
                    <a:lnTo>
                      <a:pt x="2180" y="2"/>
                    </a:lnTo>
                    <a:lnTo>
                      <a:pt x="2239" y="1"/>
                    </a:lnTo>
                    <a:lnTo>
                      <a:pt x="2299" y="0"/>
                    </a:lnTo>
                    <a:lnTo>
                      <a:pt x="2299" y="0"/>
                    </a:lnTo>
                    <a:lnTo>
                      <a:pt x="2357" y="1"/>
                    </a:lnTo>
                    <a:lnTo>
                      <a:pt x="2417" y="2"/>
                    </a:lnTo>
                    <a:lnTo>
                      <a:pt x="2475" y="6"/>
                    </a:lnTo>
                    <a:lnTo>
                      <a:pt x="2534" y="12"/>
                    </a:lnTo>
                    <a:lnTo>
                      <a:pt x="2591" y="18"/>
                    </a:lnTo>
                    <a:lnTo>
                      <a:pt x="2648" y="26"/>
                    </a:lnTo>
                    <a:lnTo>
                      <a:pt x="2705" y="36"/>
                    </a:lnTo>
                    <a:lnTo>
                      <a:pt x="2761" y="46"/>
                    </a:lnTo>
                    <a:lnTo>
                      <a:pt x="2817" y="60"/>
                    </a:lnTo>
                    <a:lnTo>
                      <a:pt x="2873" y="73"/>
                    </a:lnTo>
                    <a:lnTo>
                      <a:pt x="2927" y="87"/>
                    </a:lnTo>
                    <a:lnTo>
                      <a:pt x="2982" y="103"/>
                    </a:lnTo>
                    <a:lnTo>
                      <a:pt x="3036" y="121"/>
                    </a:lnTo>
                    <a:lnTo>
                      <a:pt x="3089" y="139"/>
                    </a:lnTo>
                    <a:lnTo>
                      <a:pt x="3141" y="159"/>
                    </a:lnTo>
                    <a:lnTo>
                      <a:pt x="3193" y="180"/>
                    </a:lnTo>
                    <a:lnTo>
                      <a:pt x="3245" y="203"/>
                    </a:lnTo>
                    <a:lnTo>
                      <a:pt x="3295" y="227"/>
                    </a:lnTo>
                    <a:lnTo>
                      <a:pt x="3344" y="251"/>
                    </a:lnTo>
                    <a:lnTo>
                      <a:pt x="3394" y="277"/>
                    </a:lnTo>
                    <a:lnTo>
                      <a:pt x="3443" y="304"/>
                    </a:lnTo>
                    <a:lnTo>
                      <a:pt x="3491" y="333"/>
                    </a:lnTo>
                    <a:lnTo>
                      <a:pt x="3537" y="362"/>
                    </a:lnTo>
                    <a:lnTo>
                      <a:pt x="3584" y="393"/>
                    </a:lnTo>
                    <a:lnTo>
                      <a:pt x="3629" y="424"/>
                    </a:lnTo>
                    <a:lnTo>
                      <a:pt x="3674" y="457"/>
                    </a:lnTo>
                    <a:lnTo>
                      <a:pt x="3718" y="490"/>
                    </a:lnTo>
                    <a:lnTo>
                      <a:pt x="3760" y="524"/>
                    </a:lnTo>
                    <a:lnTo>
                      <a:pt x="3803" y="560"/>
                    </a:lnTo>
                    <a:lnTo>
                      <a:pt x="3844" y="598"/>
                    </a:lnTo>
                    <a:lnTo>
                      <a:pt x="3884" y="635"/>
                    </a:lnTo>
                    <a:lnTo>
                      <a:pt x="3924" y="673"/>
                    </a:lnTo>
                    <a:lnTo>
                      <a:pt x="3962" y="713"/>
                    </a:lnTo>
                    <a:lnTo>
                      <a:pt x="4000" y="753"/>
                    </a:lnTo>
                    <a:lnTo>
                      <a:pt x="4037" y="794"/>
                    </a:lnTo>
                    <a:lnTo>
                      <a:pt x="4073" y="837"/>
                    </a:lnTo>
                    <a:lnTo>
                      <a:pt x="4107" y="879"/>
                    </a:lnTo>
                    <a:lnTo>
                      <a:pt x="4140" y="923"/>
                    </a:lnTo>
                    <a:lnTo>
                      <a:pt x="4172" y="968"/>
                    </a:lnTo>
                    <a:lnTo>
                      <a:pt x="4204" y="1013"/>
                    </a:lnTo>
                    <a:lnTo>
                      <a:pt x="4235" y="1060"/>
                    </a:lnTo>
                    <a:lnTo>
                      <a:pt x="4264" y="1106"/>
                    </a:lnTo>
                    <a:lnTo>
                      <a:pt x="4292" y="1154"/>
                    </a:lnTo>
                    <a:lnTo>
                      <a:pt x="4320" y="1202"/>
                    </a:lnTo>
                    <a:lnTo>
                      <a:pt x="4345" y="1251"/>
                    </a:lnTo>
                    <a:lnTo>
                      <a:pt x="4370" y="1302"/>
                    </a:lnTo>
                    <a:lnTo>
                      <a:pt x="4394" y="1352"/>
                    </a:lnTo>
                    <a:lnTo>
                      <a:pt x="4417" y="1404"/>
                    </a:lnTo>
                    <a:lnTo>
                      <a:pt x="4438" y="1456"/>
                    </a:lnTo>
                    <a:lnTo>
                      <a:pt x="4458" y="1507"/>
                    </a:lnTo>
                    <a:lnTo>
                      <a:pt x="4477" y="1561"/>
                    </a:lnTo>
                    <a:lnTo>
                      <a:pt x="4494" y="1615"/>
                    </a:lnTo>
                    <a:lnTo>
                      <a:pt x="4510" y="1668"/>
                    </a:lnTo>
                    <a:lnTo>
                      <a:pt x="4524" y="1724"/>
                    </a:lnTo>
                    <a:lnTo>
                      <a:pt x="4538" y="1778"/>
                    </a:lnTo>
                    <a:lnTo>
                      <a:pt x="4550" y="1834"/>
                    </a:lnTo>
                    <a:lnTo>
                      <a:pt x="4560" y="1891"/>
                    </a:lnTo>
                    <a:lnTo>
                      <a:pt x="4571" y="1947"/>
                    </a:lnTo>
                    <a:lnTo>
                      <a:pt x="4579" y="2006"/>
                    </a:lnTo>
                    <a:lnTo>
                      <a:pt x="4586" y="2063"/>
                    </a:lnTo>
                    <a:lnTo>
                      <a:pt x="4590" y="2121"/>
                    </a:lnTo>
                    <a:lnTo>
                      <a:pt x="4594" y="2180"/>
                    </a:lnTo>
                    <a:lnTo>
                      <a:pt x="4596" y="2238"/>
                    </a:lnTo>
                    <a:lnTo>
                      <a:pt x="4598" y="2298"/>
                    </a:lnTo>
                    <a:lnTo>
                      <a:pt x="4598" y="22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0" name="Frihandsfigur 59"/>
              <p:cNvSpPr/>
              <p:nvPr/>
            </p:nvSpPr>
            <p:spPr>
              <a:xfrm>
                <a:off x="2142919" y="4536427"/>
                <a:ext cx="1280324" cy="216000"/>
              </a:xfrm>
              <a:custGeom>
                <a:avLst/>
                <a:gdLst>
                  <a:gd name="connsiteX0" fmla="*/ 172872 w 1280324"/>
                  <a:gd name="connsiteY0" fmla="*/ 0 h 216000"/>
                  <a:gd name="connsiteX1" fmla="*/ 1107761 w 1280324"/>
                  <a:gd name="connsiteY1" fmla="*/ 0 h 216000"/>
                  <a:gd name="connsiteX2" fmla="*/ 1112680 w 1280324"/>
                  <a:gd name="connsiteY2" fmla="*/ 4116 h 216000"/>
                  <a:gd name="connsiteX3" fmla="*/ 1125555 w 1280324"/>
                  <a:gd name="connsiteY3" fmla="*/ 16045 h 216000"/>
                  <a:gd name="connsiteX4" fmla="*/ 1138116 w 1280324"/>
                  <a:gd name="connsiteY4" fmla="*/ 27659 h 216000"/>
                  <a:gd name="connsiteX5" fmla="*/ 1150678 w 1280324"/>
                  <a:gd name="connsiteY5" fmla="*/ 39587 h 216000"/>
                  <a:gd name="connsiteX6" fmla="*/ 1162611 w 1280324"/>
                  <a:gd name="connsiteY6" fmla="*/ 52143 h 216000"/>
                  <a:gd name="connsiteX7" fmla="*/ 1174544 w 1280324"/>
                  <a:gd name="connsiteY7" fmla="*/ 64699 h 216000"/>
                  <a:gd name="connsiteX8" fmla="*/ 1186164 w 1280324"/>
                  <a:gd name="connsiteY8" fmla="*/ 77568 h 216000"/>
                  <a:gd name="connsiteX9" fmla="*/ 1197469 w 1280324"/>
                  <a:gd name="connsiteY9" fmla="*/ 91066 h 216000"/>
                  <a:gd name="connsiteX10" fmla="*/ 1208146 w 1280324"/>
                  <a:gd name="connsiteY10" fmla="*/ 104250 h 216000"/>
                  <a:gd name="connsiteX11" fmla="*/ 1218509 w 1280324"/>
                  <a:gd name="connsiteY11" fmla="*/ 118061 h 216000"/>
                  <a:gd name="connsiteX12" fmla="*/ 1228558 w 1280324"/>
                  <a:gd name="connsiteY12" fmla="*/ 132186 h 216000"/>
                  <a:gd name="connsiteX13" fmla="*/ 1238607 w 1280324"/>
                  <a:gd name="connsiteY13" fmla="*/ 146312 h 216000"/>
                  <a:gd name="connsiteX14" fmla="*/ 1248342 w 1280324"/>
                  <a:gd name="connsiteY14" fmla="*/ 161065 h 216000"/>
                  <a:gd name="connsiteX15" fmla="*/ 1257449 w 1280324"/>
                  <a:gd name="connsiteY15" fmla="*/ 175504 h 216000"/>
                  <a:gd name="connsiteX16" fmla="*/ 1266242 w 1280324"/>
                  <a:gd name="connsiteY16" fmla="*/ 190571 h 216000"/>
                  <a:gd name="connsiteX17" fmla="*/ 1275035 w 1280324"/>
                  <a:gd name="connsiteY17" fmla="*/ 205638 h 216000"/>
                  <a:gd name="connsiteX18" fmla="*/ 1280324 w 1280324"/>
                  <a:gd name="connsiteY18" fmla="*/ 216000 h 216000"/>
                  <a:gd name="connsiteX19" fmla="*/ 0 w 1280324"/>
                  <a:gd name="connsiteY19" fmla="*/ 216000 h 216000"/>
                  <a:gd name="connsiteX20" fmla="*/ 5712 w 1280324"/>
                  <a:gd name="connsiteY20" fmla="*/ 205638 h 216000"/>
                  <a:gd name="connsiteX21" fmla="*/ 13877 w 1280324"/>
                  <a:gd name="connsiteY21" fmla="*/ 190571 h 216000"/>
                  <a:gd name="connsiteX22" fmla="*/ 22984 w 1280324"/>
                  <a:gd name="connsiteY22" fmla="*/ 175504 h 216000"/>
                  <a:gd name="connsiteX23" fmla="*/ 32405 w 1280324"/>
                  <a:gd name="connsiteY23" fmla="*/ 161065 h 216000"/>
                  <a:gd name="connsiteX24" fmla="*/ 41826 w 1280324"/>
                  <a:gd name="connsiteY24" fmla="*/ 146312 h 216000"/>
                  <a:gd name="connsiteX25" fmla="*/ 51561 w 1280324"/>
                  <a:gd name="connsiteY25" fmla="*/ 132186 h 216000"/>
                  <a:gd name="connsiteX26" fmla="*/ 61924 w 1280324"/>
                  <a:gd name="connsiteY26" fmla="*/ 118061 h 216000"/>
                  <a:gd name="connsiteX27" fmla="*/ 72288 w 1280324"/>
                  <a:gd name="connsiteY27" fmla="*/ 104250 h 216000"/>
                  <a:gd name="connsiteX28" fmla="*/ 83279 w 1280324"/>
                  <a:gd name="connsiteY28" fmla="*/ 91066 h 216000"/>
                  <a:gd name="connsiteX29" fmla="*/ 94584 w 1280324"/>
                  <a:gd name="connsiteY29" fmla="*/ 77568 h 216000"/>
                  <a:gd name="connsiteX30" fmla="*/ 106203 w 1280324"/>
                  <a:gd name="connsiteY30" fmla="*/ 64699 h 216000"/>
                  <a:gd name="connsiteX31" fmla="*/ 117822 w 1280324"/>
                  <a:gd name="connsiteY31" fmla="*/ 52143 h 216000"/>
                  <a:gd name="connsiteX32" fmla="*/ 130070 w 1280324"/>
                  <a:gd name="connsiteY32" fmla="*/ 39587 h 216000"/>
                  <a:gd name="connsiteX33" fmla="*/ 142003 w 1280324"/>
                  <a:gd name="connsiteY33" fmla="*/ 27659 h 216000"/>
                  <a:gd name="connsiteX34" fmla="*/ 154878 w 1280324"/>
                  <a:gd name="connsiteY34" fmla="*/ 16045 h 216000"/>
                  <a:gd name="connsiteX35" fmla="*/ 168068 w 1280324"/>
                  <a:gd name="connsiteY35" fmla="*/ 4116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0324" h="216000">
                    <a:moveTo>
                      <a:pt x="172872" y="0"/>
                    </a:moveTo>
                    <a:lnTo>
                      <a:pt x="1107761" y="0"/>
                    </a:lnTo>
                    <a:lnTo>
                      <a:pt x="1112680" y="4116"/>
                    </a:lnTo>
                    <a:lnTo>
                      <a:pt x="1125555" y="16045"/>
                    </a:lnTo>
                    <a:lnTo>
                      <a:pt x="1138116" y="27659"/>
                    </a:lnTo>
                    <a:lnTo>
                      <a:pt x="1150678" y="39587"/>
                    </a:lnTo>
                    <a:lnTo>
                      <a:pt x="1162611" y="52143"/>
                    </a:lnTo>
                    <a:lnTo>
                      <a:pt x="1174544" y="64699"/>
                    </a:lnTo>
                    <a:lnTo>
                      <a:pt x="1186164" y="77568"/>
                    </a:lnTo>
                    <a:lnTo>
                      <a:pt x="1197469" y="91066"/>
                    </a:lnTo>
                    <a:lnTo>
                      <a:pt x="1208146" y="104250"/>
                    </a:lnTo>
                    <a:lnTo>
                      <a:pt x="1218509" y="118061"/>
                    </a:lnTo>
                    <a:lnTo>
                      <a:pt x="1228558" y="132186"/>
                    </a:lnTo>
                    <a:lnTo>
                      <a:pt x="1238607" y="146312"/>
                    </a:lnTo>
                    <a:lnTo>
                      <a:pt x="1248342" y="161065"/>
                    </a:lnTo>
                    <a:lnTo>
                      <a:pt x="1257449" y="175504"/>
                    </a:lnTo>
                    <a:lnTo>
                      <a:pt x="1266242" y="190571"/>
                    </a:lnTo>
                    <a:lnTo>
                      <a:pt x="1275035" y="205638"/>
                    </a:lnTo>
                    <a:lnTo>
                      <a:pt x="1280324" y="216000"/>
                    </a:lnTo>
                    <a:lnTo>
                      <a:pt x="0" y="216000"/>
                    </a:lnTo>
                    <a:lnTo>
                      <a:pt x="5712" y="205638"/>
                    </a:lnTo>
                    <a:lnTo>
                      <a:pt x="13877" y="190571"/>
                    </a:lnTo>
                    <a:lnTo>
                      <a:pt x="22984" y="175504"/>
                    </a:lnTo>
                    <a:lnTo>
                      <a:pt x="32405" y="161065"/>
                    </a:lnTo>
                    <a:lnTo>
                      <a:pt x="41826" y="146312"/>
                    </a:lnTo>
                    <a:lnTo>
                      <a:pt x="51561" y="132186"/>
                    </a:lnTo>
                    <a:lnTo>
                      <a:pt x="61924" y="118061"/>
                    </a:lnTo>
                    <a:lnTo>
                      <a:pt x="72288" y="104250"/>
                    </a:lnTo>
                    <a:lnTo>
                      <a:pt x="83279" y="91066"/>
                    </a:lnTo>
                    <a:lnTo>
                      <a:pt x="94584" y="77568"/>
                    </a:lnTo>
                    <a:lnTo>
                      <a:pt x="106203" y="64699"/>
                    </a:lnTo>
                    <a:lnTo>
                      <a:pt x="117822" y="52143"/>
                    </a:lnTo>
                    <a:lnTo>
                      <a:pt x="130070" y="39587"/>
                    </a:lnTo>
                    <a:lnTo>
                      <a:pt x="142003" y="27659"/>
                    </a:lnTo>
                    <a:lnTo>
                      <a:pt x="154878" y="16045"/>
                    </a:lnTo>
                    <a:lnTo>
                      <a:pt x="168068" y="411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61" name="Frihandsfigur 60"/>
              <p:cNvSpPr>
                <a:spLocks/>
              </p:cNvSpPr>
              <p:nvPr/>
            </p:nvSpPr>
            <p:spPr bwMode="auto">
              <a:xfrm>
                <a:off x="2061118" y="4978096"/>
                <a:ext cx="1443925" cy="216000"/>
              </a:xfrm>
              <a:custGeom>
                <a:avLst/>
                <a:gdLst>
                  <a:gd name="connsiteX0" fmla="*/ 7869 w 1443925"/>
                  <a:gd name="connsiteY0" fmla="*/ 0 h 216000"/>
                  <a:gd name="connsiteX1" fmla="*/ 1435742 w 1443925"/>
                  <a:gd name="connsiteY1" fmla="*/ 0 h 216000"/>
                  <a:gd name="connsiteX2" fmla="*/ 1437959 w 1443925"/>
                  <a:gd name="connsiteY2" fmla="*/ 16342 h 216000"/>
                  <a:gd name="connsiteX3" fmla="*/ 1440157 w 1443925"/>
                  <a:gd name="connsiteY3" fmla="*/ 34234 h 216000"/>
                  <a:gd name="connsiteX4" fmla="*/ 1441413 w 1443925"/>
                  <a:gd name="connsiteY4" fmla="*/ 52440 h 216000"/>
                  <a:gd name="connsiteX5" fmla="*/ 1442669 w 1443925"/>
                  <a:gd name="connsiteY5" fmla="*/ 70960 h 216000"/>
                  <a:gd name="connsiteX6" fmla="*/ 1443297 w 1443925"/>
                  <a:gd name="connsiteY6" fmla="*/ 89166 h 216000"/>
                  <a:gd name="connsiteX7" fmla="*/ 1443925 w 1443925"/>
                  <a:gd name="connsiteY7" fmla="*/ 108000 h 216000"/>
                  <a:gd name="connsiteX8" fmla="*/ 1443297 w 1443925"/>
                  <a:gd name="connsiteY8" fmla="*/ 126520 h 216000"/>
                  <a:gd name="connsiteX9" fmla="*/ 1442669 w 1443925"/>
                  <a:gd name="connsiteY9" fmla="*/ 145040 h 216000"/>
                  <a:gd name="connsiteX10" fmla="*/ 1441413 w 1443925"/>
                  <a:gd name="connsiteY10" fmla="*/ 163246 h 216000"/>
                  <a:gd name="connsiteX11" fmla="*/ 1440157 w 1443925"/>
                  <a:gd name="connsiteY11" fmla="*/ 181766 h 216000"/>
                  <a:gd name="connsiteX12" fmla="*/ 1437959 w 1443925"/>
                  <a:gd name="connsiteY12" fmla="*/ 199658 h 216000"/>
                  <a:gd name="connsiteX13" fmla="*/ 1435664 w 1443925"/>
                  <a:gd name="connsiteY13" fmla="*/ 216000 h 216000"/>
                  <a:gd name="connsiteX14" fmla="*/ 7947 w 1443925"/>
                  <a:gd name="connsiteY14" fmla="*/ 216000 h 216000"/>
                  <a:gd name="connsiteX15" fmla="*/ 5653 w 1443925"/>
                  <a:gd name="connsiteY15" fmla="*/ 199658 h 216000"/>
                  <a:gd name="connsiteX16" fmla="*/ 3769 w 1443925"/>
                  <a:gd name="connsiteY16" fmla="*/ 181766 h 216000"/>
                  <a:gd name="connsiteX17" fmla="*/ 2198 w 1443925"/>
                  <a:gd name="connsiteY17" fmla="*/ 163246 h 216000"/>
                  <a:gd name="connsiteX18" fmla="*/ 942 w 1443925"/>
                  <a:gd name="connsiteY18" fmla="*/ 145040 h 216000"/>
                  <a:gd name="connsiteX19" fmla="*/ 314 w 1443925"/>
                  <a:gd name="connsiteY19" fmla="*/ 126520 h 216000"/>
                  <a:gd name="connsiteX20" fmla="*/ 0 w 1443925"/>
                  <a:gd name="connsiteY20" fmla="*/ 108000 h 216000"/>
                  <a:gd name="connsiteX21" fmla="*/ 314 w 1443925"/>
                  <a:gd name="connsiteY21" fmla="*/ 89166 h 216000"/>
                  <a:gd name="connsiteX22" fmla="*/ 942 w 1443925"/>
                  <a:gd name="connsiteY22" fmla="*/ 70960 h 216000"/>
                  <a:gd name="connsiteX23" fmla="*/ 2198 w 1443925"/>
                  <a:gd name="connsiteY23" fmla="*/ 52440 h 216000"/>
                  <a:gd name="connsiteX24" fmla="*/ 3769 w 1443925"/>
                  <a:gd name="connsiteY24" fmla="*/ 34234 h 216000"/>
                  <a:gd name="connsiteX25" fmla="*/ 5653 w 1443925"/>
                  <a:gd name="connsiteY25" fmla="*/ 16342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43925" h="216000">
                    <a:moveTo>
                      <a:pt x="7869" y="0"/>
                    </a:moveTo>
                    <a:lnTo>
                      <a:pt x="1435742" y="0"/>
                    </a:lnTo>
                    <a:lnTo>
                      <a:pt x="1437959" y="16342"/>
                    </a:lnTo>
                    <a:lnTo>
                      <a:pt x="1440157" y="34234"/>
                    </a:lnTo>
                    <a:lnTo>
                      <a:pt x="1441413" y="52440"/>
                    </a:lnTo>
                    <a:lnTo>
                      <a:pt x="1442669" y="70960"/>
                    </a:lnTo>
                    <a:lnTo>
                      <a:pt x="1443297" y="89166"/>
                    </a:lnTo>
                    <a:lnTo>
                      <a:pt x="1443925" y="108000"/>
                    </a:lnTo>
                    <a:lnTo>
                      <a:pt x="1443297" y="126520"/>
                    </a:lnTo>
                    <a:lnTo>
                      <a:pt x="1442669" y="145040"/>
                    </a:lnTo>
                    <a:lnTo>
                      <a:pt x="1441413" y="163246"/>
                    </a:lnTo>
                    <a:lnTo>
                      <a:pt x="1440157" y="181766"/>
                    </a:lnTo>
                    <a:lnTo>
                      <a:pt x="1437959" y="199658"/>
                    </a:lnTo>
                    <a:lnTo>
                      <a:pt x="1435664" y="216000"/>
                    </a:lnTo>
                    <a:lnTo>
                      <a:pt x="7947" y="216000"/>
                    </a:lnTo>
                    <a:lnTo>
                      <a:pt x="5653" y="199658"/>
                    </a:lnTo>
                    <a:lnTo>
                      <a:pt x="3769" y="181766"/>
                    </a:lnTo>
                    <a:lnTo>
                      <a:pt x="2198" y="163246"/>
                    </a:lnTo>
                    <a:lnTo>
                      <a:pt x="942" y="145040"/>
                    </a:lnTo>
                    <a:lnTo>
                      <a:pt x="314" y="126520"/>
                    </a:lnTo>
                    <a:lnTo>
                      <a:pt x="0" y="108000"/>
                    </a:lnTo>
                    <a:lnTo>
                      <a:pt x="314" y="89166"/>
                    </a:lnTo>
                    <a:lnTo>
                      <a:pt x="942" y="70960"/>
                    </a:lnTo>
                    <a:lnTo>
                      <a:pt x="2198" y="52440"/>
                    </a:lnTo>
                    <a:lnTo>
                      <a:pt x="3769" y="34234"/>
                    </a:lnTo>
                    <a:lnTo>
                      <a:pt x="5653" y="1634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62" name="Frihandsfigur 61"/>
              <p:cNvSpPr>
                <a:spLocks/>
              </p:cNvSpPr>
              <p:nvPr/>
            </p:nvSpPr>
            <p:spPr bwMode="auto">
              <a:xfrm>
                <a:off x="2140400" y="5419765"/>
                <a:ext cx="1279658" cy="216000"/>
              </a:xfrm>
              <a:custGeom>
                <a:avLst/>
                <a:gdLst>
                  <a:gd name="connsiteX0" fmla="*/ 0 w 1279658"/>
                  <a:gd name="connsiteY0" fmla="*/ 0 h 216000"/>
                  <a:gd name="connsiteX1" fmla="*/ 1279658 w 1279658"/>
                  <a:gd name="connsiteY1" fmla="*/ 0 h 216000"/>
                  <a:gd name="connsiteX2" fmla="*/ 1274689 w 1279658"/>
                  <a:gd name="connsiteY2" fmla="*/ 9734 h 216000"/>
                  <a:gd name="connsiteX3" fmla="*/ 1265896 w 1279658"/>
                  <a:gd name="connsiteY3" fmla="*/ 25115 h 216000"/>
                  <a:gd name="connsiteX4" fmla="*/ 1257103 w 1279658"/>
                  <a:gd name="connsiteY4" fmla="*/ 40182 h 216000"/>
                  <a:gd name="connsiteX5" fmla="*/ 1247996 w 1279658"/>
                  <a:gd name="connsiteY5" fmla="*/ 54936 h 216000"/>
                  <a:gd name="connsiteX6" fmla="*/ 1238261 w 1279658"/>
                  <a:gd name="connsiteY6" fmla="*/ 69375 h 216000"/>
                  <a:gd name="connsiteX7" fmla="*/ 1228212 w 1279658"/>
                  <a:gd name="connsiteY7" fmla="*/ 83500 h 216000"/>
                  <a:gd name="connsiteX8" fmla="*/ 1218163 w 1279658"/>
                  <a:gd name="connsiteY8" fmla="*/ 97625 h 216000"/>
                  <a:gd name="connsiteX9" fmla="*/ 1207800 w 1279658"/>
                  <a:gd name="connsiteY9" fmla="*/ 111437 h 216000"/>
                  <a:gd name="connsiteX10" fmla="*/ 1197123 w 1279658"/>
                  <a:gd name="connsiteY10" fmla="*/ 124935 h 216000"/>
                  <a:gd name="connsiteX11" fmla="*/ 1185818 w 1279658"/>
                  <a:gd name="connsiteY11" fmla="*/ 138118 h 216000"/>
                  <a:gd name="connsiteX12" fmla="*/ 1174198 w 1279658"/>
                  <a:gd name="connsiteY12" fmla="*/ 150988 h 216000"/>
                  <a:gd name="connsiteX13" fmla="*/ 1162265 w 1279658"/>
                  <a:gd name="connsiteY13" fmla="*/ 163544 h 216000"/>
                  <a:gd name="connsiteX14" fmla="*/ 1150332 w 1279658"/>
                  <a:gd name="connsiteY14" fmla="*/ 176100 h 216000"/>
                  <a:gd name="connsiteX15" fmla="*/ 1137770 w 1279658"/>
                  <a:gd name="connsiteY15" fmla="*/ 188342 h 216000"/>
                  <a:gd name="connsiteX16" fmla="*/ 1125209 w 1279658"/>
                  <a:gd name="connsiteY16" fmla="*/ 199956 h 216000"/>
                  <a:gd name="connsiteX17" fmla="*/ 1112334 w 1279658"/>
                  <a:gd name="connsiteY17" fmla="*/ 211570 h 216000"/>
                  <a:gd name="connsiteX18" fmla="*/ 1107040 w 1279658"/>
                  <a:gd name="connsiteY18" fmla="*/ 216000 h 216000"/>
                  <a:gd name="connsiteX19" fmla="*/ 172893 w 1279658"/>
                  <a:gd name="connsiteY19" fmla="*/ 216000 h 216000"/>
                  <a:gd name="connsiteX20" fmla="*/ 167722 w 1279658"/>
                  <a:gd name="connsiteY20" fmla="*/ 211570 h 216000"/>
                  <a:gd name="connsiteX21" fmla="*/ 154532 w 1279658"/>
                  <a:gd name="connsiteY21" fmla="*/ 199956 h 216000"/>
                  <a:gd name="connsiteX22" fmla="*/ 141657 w 1279658"/>
                  <a:gd name="connsiteY22" fmla="*/ 188342 h 216000"/>
                  <a:gd name="connsiteX23" fmla="*/ 129724 w 1279658"/>
                  <a:gd name="connsiteY23" fmla="*/ 176100 h 216000"/>
                  <a:gd name="connsiteX24" fmla="*/ 117476 w 1279658"/>
                  <a:gd name="connsiteY24" fmla="*/ 163544 h 216000"/>
                  <a:gd name="connsiteX25" fmla="*/ 105857 w 1279658"/>
                  <a:gd name="connsiteY25" fmla="*/ 150988 h 216000"/>
                  <a:gd name="connsiteX26" fmla="*/ 94238 w 1279658"/>
                  <a:gd name="connsiteY26" fmla="*/ 138118 h 216000"/>
                  <a:gd name="connsiteX27" fmla="*/ 82933 w 1279658"/>
                  <a:gd name="connsiteY27" fmla="*/ 124935 h 216000"/>
                  <a:gd name="connsiteX28" fmla="*/ 71942 w 1279658"/>
                  <a:gd name="connsiteY28" fmla="*/ 111437 h 216000"/>
                  <a:gd name="connsiteX29" fmla="*/ 61578 w 1279658"/>
                  <a:gd name="connsiteY29" fmla="*/ 97625 h 216000"/>
                  <a:gd name="connsiteX30" fmla="*/ 51215 w 1279658"/>
                  <a:gd name="connsiteY30" fmla="*/ 83500 h 216000"/>
                  <a:gd name="connsiteX31" fmla="*/ 41480 w 1279658"/>
                  <a:gd name="connsiteY31" fmla="*/ 69375 h 216000"/>
                  <a:gd name="connsiteX32" fmla="*/ 32059 w 1279658"/>
                  <a:gd name="connsiteY32" fmla="*/ 54936 h 216000"/>
                  <a:gd name="connsiteX33" fmla="*/ 22638 w 1279658"/>
                  <a:gd name="connsiteY33" fmla="*/ 40182 h 216000"/>
                  <a:gd name="connsiteX34" fmla="*/ 13531 w 1279658"/>
                  <a:gd name="connsiteY34" fmla="*/ 25115 h 216000"/>
                  <a:gd name="connsiteX35" fmla="*/ 5366 w 1279658"/>
                  <a:gd name="connsiteY35" fmla="*/ 9734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79658" h="216000">
                    <a:moveTo>
                      <a:pt x="0" y="0"/>
                    </a:moveTo>
                    <a:lnTo>
                      <a:pt x="1279658" y="0"/>
                    </a:lnTo>
                    <a:lnTo>
                      <a:pt x="1274689" y="9734"/>
                    </a:lnTo>
                    <a:lnTo>
                      <a:pt x="1265896" y="25115"/>
                    </a:lnTo>
                    <a:lnTo>
                      <a:pt x="1257103" y="40182"/>
                    </a:lnTo>
                    <a:lnTo>
                      <a:pt x="1247996" y="54936"/>
                    </a:lnTo>
                    <a:lnTo>
                      <a:pt x="1238261" y="69375"/>
                    </a:lnTo>
                    <a:lnTo>
                      <a:pt x="1228212" y="83500"/>
                    </a:lnTo>
                    <a:lnTo>
                      <a:pt x="1218163" y="97625"/>
                    </a:lnTo>
                    <a:lnTo>
                      <a:pt x="1207800" y="111437"/>
                    </a:lnTo>
                    <a:lnTo>
                      <a:pt x="1197123" y="124935"/>
                    </a:lnTo>
                    <a:lnTo>
                      <a:pt x="1185818" y="138118"/>
                    </a:lnTo>
                    <a:lnTo>
                      <a:pt x="1174198" y="150988"/>
                    </a:lnTo>
                    <a:lnTo>
                      <a:pt x="1162265" y="163544"/>
                    </a:lnTo>
                    <a:lnTo>
                      <a:pt x="1150332" y="176100"/>
                    </a:lnTo>
                    <a:lnTo>
                      <a:pt x="1137770" y="188342"/>
                    </a:lnTo>
                    <a:lnTo>
                      <a:pt x="1125209" y="199956"/>
                    </a:lnTo>
                    <a:lnTo>
                      <a:pt x="1112334" y="211570"/>
                    </a:lnTo>
                    <a:lnTo>
                      <a:pt x="1107040" y="216000"/>
                    </a:lnTo>
                    <a:lnTo>
                      <a:pt x="172893" y="216000"/>
                    </a:lnTo>
                    <a:lnTo>
                      <a:pt x="167722" y="211570"/>
                    </a:lnTo>
                    <a:lnTo>
                      <a:pt x="154532" y="199956"/>
                    </a:lnTo>
                    <a:lnTo>
                      <a:pt x="141657" y="188342"/>
                    </a:lnTo>
                    <a:lnTo>
                      <a:pt x="129724" y="176100"/>
                    </a:lnTo>
                    <a:lnTo>
                      <a:pt x="117476" y="163544"/>
                    </a:lnTo>
                    <a:lnTo>
                      <a:pt x="105857" y="150988"/>
                    </a:lnTo>
                    <a:lnTo>
                      <a:pt x="94238" y="138118"/>
                    </a:lnTo>
                    <a:lnTo>
                      <a:pt x="82933" y="124935"/>
                    </a:lnTo>
                    <a:lnTo>
                      <a:pt x="71942" y="111437"/>
                    </a:lnTo>
                    <a:lnTo>
                      <a:pt x="61578" y="97625"/>
                    </a:lnTo>
                    <a:lnTo>
                      <a:pt x="51215" y="83500"/>
                    </a:lnTo>
                    <a:lnTo>
                      <a:pt x="41480" y="69375"/>
                    </a:lnTo>
                    <a:lnTo>
                      <a:pt x="32059" y="54936"/>
                    </a:lnTo>
                    <a:lnTo>
                      <a:pt x="22638" y="40182"/>
                    </a:lnTo>
                    <a:lnTo>
                      <a:pt x="13531" y="25115"/>
                    </a:lnTo>
                    <a:lnTo>
                      <a:pt x="5366" y="97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</p:grpSp>
        <p:sp>
          <p:nvSpPr>
            <p:cNvPr id="54" name="Line 5"/>
            <p:cNvSpPr>
              <a:spLocks noChangeShapeType="1"/>
            </p:cNvSpPr>
            <p:nvPr/>
          </p:nvSpPr>
          <p:spPr bwMode="auto">
            <a:xfrm>
              <a:off x="1531991" y="5586447"/>
              <a:ext cx="369143" cy="367887"/>
            </a:xfrm>
            <a:prstGeom prst="line">
              <a:avLst/>
            </a:prstGeom>
            <a:noFill/>
            <a:ln w="1047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283938" y="4364761"/>
              <a:ext cx="1443925" cy="1442670"/>
            </a:xfrm>
            <a:custGeom>
              <a:avLst/>
              <a:gdLst>
                <a:gd name="T0" fmla="*/ 4590 w 4598"/>
                <a:gd name="T1" fmla="*/ 2474 h 4596"/>
                <a:gd name="T2" fmla="*/ 4550 w 4598"/>
                <a:gd name="T3" fmla="*/ 2760 h 4596"/>
                <a:gd name="T4" fmla="*/ 4477 w 4598"/>
                <a:gd name="T5" fmla="*/ 3035 h 4596"/>
                <a:gd name="T6" fmla="*/ 4370 w 4598"/>
                <a:gd name="T7" fmla="*/ 3294 h 4596"/>
                <a:gd name="T8" fmla="*/ 4235 w 4598"/>
                <a:gd name="T9" fmla="*/ 3536 h 4596"/>
                <a:gd name="T10" fmla="*/ 4073 w 4598"/>
                <a:gd name="T11" fmla="*/ 3759 h 4596"/>
                <a:gd name="T12" fmla="*/ 3884 w 4598"/>
                <a:gd name="T13" fmla="*/ 3961 h 4596"/>
                <a:gd name="T14" fmla="*/ 3674 w 4598"/>
                <a:gd name="T15" fmla="*/ 4139 h 4596"/>
                <a:gd name="T16" fmla="*/ 3443 w 4598"/>
                <a:gd name="T17" fmla="*/ 4290 h 4596"/>
                <a:gd name="T18" fmla="*/ 3193 w 4598"/>
                <a:gd name="T19" fmla="*/ 4415 h 4596"/>
                <a:gd name="T20" fmla="*/ 2927 w 4598"/>
                <a:gd name="T21" fmla="*/ 4508 h 4596"/>
                <a:gd name="T22" fmla="*/ 2648 w 4598"/>
                <a:gd name="T23" fmla="*/ 4569 h 4596"/>
                <a:gd name="T24" fmla="*/ 2357 w 4598"/>
                <a:gd name="T25" fmla="*/ 4594 h 4596"/>
                <a:gd name="T26" fmla="*/ 2122 w 4598"/>
                <a:gd name="T27" fmla="*/ 4588 h 4596"/>
                <a:gd name="T28" fmla="*/ 1835 w 4598"/>
                <a:gd name="T29" fmla="*/ 4548 h 4596"/>
                <a:gd name="T30" fmla="*/ 1561 w 4598"/>
                <a:gd name="T31" fmla="*/ 4475 h 4596"/>
                <a:gd name="T32" fmla="*/ 1302 w 4598"/>
                <a:gd name="T33" fmla="*/ 4368 h 4596"/>
                <a:gd name="T34" fmla="*/ 1060 w 4598"/>
                <a:gd name="T35" fmla="*/ 4233 h 4596"/>
                <a:gd name="T36" fmla="*/ 837 w 4598"/>
                <a:gd name="T37" fmla="*/ 4071 h 4596"/>
                <a:gd name="T38" fmla="*/ 635 w 4598"/>
                <a:gd name="T39" fmla="*/ 3882 h 4596"/>
                <a:gd name="T40" fmla="*/ 457 w 4598"/>
                <a:gd name="T41" fmla="*/ 3672 h 4596"/>
                <a:gd name="T42" fmla="*/ 304 w 4598"/>
                <a:gd name="T43" fmla="*/ 3441 h 4596"/>
                <a:gd name="T44" fmla="*/ 181 w 4598"/>
                <a:gd name="T45" fmla="*/ 3192 h 4596"/>
                <a:gd name="T46" fmla="*/ 88 w 4598"/>
                <a:gd name="T47" fmla="*/ 2926 h 4596"/>
                <a:gd name="T48" fmla="*/ 26 w 4598"/>
                <a:gd name="T49" fmla="*/ 2647 h 4596"/>
                <a:gd name="T50" fmla="*/ 1 w 4598"/>
                <a:gd name="T51" fmla="*/ 2357 h 4596"/>
                <a:gd name="T52" fmla="*/ 7 w 4598"/>
                <a:gd name="T53" fmla="*/ 2121 h 4596"/>
                <a:gd name="T54" fmla="*/ 46 w 4598"/>
                <a:gd name="T55" fmla="*/ 1834 h 4596"/>
                <a:gd name="T56" fmla="*/ 121 w 4598"/>
                <a:gd name="T57" fmla="*/ 1561 h 4596"/>
                <a:gd name="T58" fmla="*/ 227 w 4598"/>
                <a:gd name="T59" fmla="*/ 1302 h 4596"/>
                <a:gd name="T60" fmla="*/ 363 w 4598"/>
                <a:gd name="T61" fmla="*/ 1060 h 4596"/>
                <a:gd name="T62" fmla="*/ 525 w 4598"/>
                <a:gd name="T63" fmla="*/ 837 h 4596"/>
                <a:gd name="T64" fmla="*/ 712 w 4598"/>
                <a:gd name="T65" fmla="*/ 635 h 4596"/>
                <a:gd name="T66" fmla="*/ 923 w 4598"/>
                <a:gd name="T67" fmla="*/ 457 h 4596"/>
                <a:gd name="T68" fmla="*/ 1155 w 4598"/>
                <a:gd name="T69" fmla="*/ 304 h 4596"/>
                <a:gd name="T70" fmla="*/ 1404 w 4598"/>
                <a:gd name="T71" fmla="*/ 180 h 4596"/>
                <a:gd name="T72" fmla="*/ 1669 w 4598"/>
                <a:gd name="T73" fmla="*/ 87 h 4596"/>
                <a:gd name="T74" fmla="*/ 1948 w 4598"/>
                <a:gd name="T75" fmla="*/ 26 h 4596"/>
                <a:gd name="T76" fmla="*/ 2239 w 4598"/>
                <a:gd name="T77" fmla="*/ 1 h 4596"/>
                <a:gd name="T78" fmla="*/ 2475 w 4598"/>
                <a:gd name="T79" fmla="*/ 6 h 4596"/>
                <a:gd name="T80" fmla="*/ 2761 w 4598"/>
                <a:gd name="T81" fmla="*/ 46 h 4596"/>
                <a:gd name="T82" fmla="*/ 3036 w 4598"/>
                <a:gd name="T83" fmla="*/ 121 h 4596"/>
                <a:gd name="T84" fmla="*/ 3295 w 4598"/>
                <a:gd name="T85" fmla="*/ 227 h 4596"/>
                <a:gd name="T86" fmla="*/ 3537 w 4598"/>
                <a:gd name="T87" fmla="*/ 362 h 4596"/>
                <a:gd name="T88" fmla="*/ 3760 w 4598"/>
                <a:gd name="T89" fmla="*/ 524 h 4596"/>
                <a:gd name="T90" fmla="*/ 3962 w 4598"/>
                <a:gd name="T91" fmla="*/ 713 h 4596"/>
                <a:gd name="T92" fmla="*/ 4140 w 4598"/>
                <a:gd name="T93" fmla="*/ 923 h 4596"/>
                <a:gd name="T94" fmla="*/ 4292 w 4598"/>
                <a:gd name="T95" fmla="*/ 1154 h 4596"/>
                <a:gd name="T96" fmla="*/ 4417 w 4598"/>
                <a:gd name="T97" fmla="*/ 1404 h 4596"/>
                <a:gd name="T98" fmla="*/ 4510 w 4598"/>
                <a:gd name="T99" fmla="*/ 1668 h 4596"/>
                <a:gd name="T100" fmla="*/ 4571 w 4598"/>
                <a:gd name="T101" fmla="*/ 1947 h 4596"/>
                <a:gd name="T102" fmla="*/ 4596 w 4598"/>
                <a:gd name="T103" fmla="*/ 2238 h 4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8" h="4596">
                  <a:moveTo>
                    <a:pt x="4598" y="2298"/>
                  </a:moveTo>
                  <a:lnTo>
                    <a:pt x="4598" y="2298"/>
                  </a:lnTo>
                  <a:lnTo>
                    <a:pt x="4596" y="2357"/>
                  </a:lnTo>
                  <a:lnTo>
                    <a:pt x="4594" y="2416"/>
                  </a:lnTo>
                  <a:lnTo>
                    <a:pt x="4590" y="2474"/>
                  </a:lnTo>
                  <a:lnTo>
                    <a:pt x="4586" y="2533"/>
                  </a:lnTo>
                  <a:lnTo>
                    <a:pt x="4579" y="2590"/>
                  </a:lnTo>
                  <a:lnTo>
                    <a:pt x="4571" y="2647"/>
                  </a:lnTo>
                  <a:lnTo>
                    <a:pt x="4560" y="2704"/>
                  </a:lnTo>
                  <a:lnTo>
                    <a:pt x="4550" y="2760"/>
                  </a:lnTo>
                  <a:lnTo>
                    <a:pt x="4538" y="2816"/>
                  </a:lnTo>
                  <a:lnTo>
                    <a:pt x="4524" y="2872"/>
                  </a:lnTo>
                  <a:lnTo>
                    <a:pt x="4510" y="2926"/>
                  </a:lnTo>
                  <a:lnTo>
                    <a:pt x="4494" y="2980"/>
                  </a:lnTo>
                  <a:lnTo>
                    <a:pt x="4477" y="3035"/>
                  </a:lnTo>
                  <a:lnTo>
                    <a:pt x="4458" y="3088"/>
                  </a:lnTo>
                  <a:lnTo>
                    <a:pt x="4438" y="3140"/>
                  </a:lnTo>
                  <a:lnTo>
                    <a:pt x="4417" y="3192"/>
                  </a:lnTo>
                  <a:lnTo>
                    <a:pt x="4394" y="3243"/>
                  </a:lnTo>
                  <a:lnTo>
                    <a:pt x="4370" y="3294"/>
                  </a:lnTo>
                  <a:lnTo>
                    <a:pt x="4345" y="3343"/>
                  </a:lnTo>
                  <a:lnTo>
                    <a:pt x="4320" y="3392"/>
                  </a:lnTo>
                  <a:lnTo>
                    <a:pt x="4292" y="3441"/>
                  </a:lnTo>
                  <a:lnTo>
                    <a:pt x="4264" y="3489"/>
                  </a:lnTo>
                  <a:lnTo>
                    <a:pt x="4235" y="3536"/>
                  </a:lnTo>
                  <a:lnTo>
                    <a:pt x="4204" y="3582"/>
                  </a:lnTo>
                  <a:lnTo>
                    <a:pt x="4172" y="3627"/>
                  </a:lnTo>
                  <a:lnTo>
                    <a:pt x="4140" y="3672"/>
                  </a:lnTo>
                  <a:lnTo>
                    <a:pt x="4107" y="3716"/>
                  </a:lnTo>
                  <a:lnTo>
                    <a:pt x="4073" y="3759"/>
                  </a:lnTo>
                  <a:lnTo>
                    <a:pt x="4037" y="3801"/>
                  </a:lnTo>
                  <a:lnTo>
                    <a:pt x="4000" y="3842"/>
                  </a:lnTo>
                  <a:lnTo>
                    <a:pt x="3962" y="3882"/>
                  </a:lnTo>
                  <a:lnTo>
                    <a:pt x="3924" y="3922"/>
                  </a:lnTo>
                  <a:lnTo>
                    <a:pt x="3884" y="3961"/>
                  </a:lnTo>
                  <a:lnTo>
                    <a:pt x="3844" y="3998"/>
                  </a:lnTo>
                  <a:lnTo>
                    <a:pt x="3803" y="4035"/>
                  </a:lnTo>
                  <a:lnTo>
                    <a:pt x="3760" y="4071"/>
                  </a:lnTo>
                  <a:lnTo>
                    <a:pt x="3718" y="4105"/>
                  </a:lnTo>
                  <a:lnTo>
                    <a:pt x="3674" y="4139"/>
                  </a:lnTo>
                  <a:lnTo>
                    <a:pt x="3629" y="4171"/>
                  </a:lnTo>
                  <a:lnTo>
                    <a:pt x="3584" y="4202"/>
                  </a:lnTo>
                  <a:lnTo>
                    <a:pt x="3537" y="4233"/>
                  </a:lnTo>
                  <a:lnTo>
                    <a:pt x="3491" y="4262"/>
                  </a:lnTo>
                  <a:lnTo>
                    <a:pt x="3443" y="4290"/>
                  </a:lnTo>
                  <a:lnTo>
                    <a:pt x="3394" y="4318"/>
                  </a:lnTo>
                  <a:lnTo>
                    <a:pt x="3344" y="4343"/>
                  </a:lnTo>
                  <a:lnTo>
                    <a:pt x="3295" y="4368"/>
                  </a:lnTo>
                  <a:lnTo>
                    <a:pt x="3245" y="4392"/>
                  </a:lnTo>
                  <a:lnTo>
                    <a:pt x="3193" y="4415"/>
                  </a:lnTo>
                  <a:lnTo>
                    <a:pt x="3141" y="4436"/>
                  </a:lnTo>
                  <a:lnTo>
                    <a:pt x="3089" y="4456"/>
                  </a:lnTo>
                  <a:lnTo>
                    <a:pt x="3036" y="4475"/>
                  </a:lnTo>
                  <a:lnTo>
                    <a:pt x="2982" y="4492"/>
                  </a:lnTo>
                  <a:lnTo>
                    <a:pt x="2927" y="4508"/>
                  </a:lnTo>
                  <a:lnTo>
                    <a:pt x="2873" y="4523"/>
                  </a:lnTo>
                  <a:lnTo>
                    <a:pt x="2817" y="4536"/>
                  </a:lnTo>
                  <a:lnTo>
                    <a:pt x="2761" y="4548"/>
                  </a:lnTo>
                  <a:lnTo>
                    <a:pt x="2705" y="4560"/>
                  </a:lnTo>
                  <a:lnTo>
                    <a:pt x="2648" y="4569"/>
                  </a:lnTo>
                  <a:lnTo>
                    <a:pt x="2591" y="4577"/>
                  </a:lnTo>
                  <a:lnTo>
                    <a:pt x="2534" y="4584"/>
                  </a:lnTo>
                  <a:lnTo>
                    <a:pt x="2475" y="4588"/>
                  </a:lnTo>
                  <a:lnTo>
                    <a:pt x="2417" y="4592"/>
                  </a:lnTo>
                  <a:lnTo>
                    <a:pt x="2357" y="4594"/>
                  </a:lnTo>
                  <a:lnTo>
                    <a:pt x="2299" y="4596"/>
                  </a:lnTo>
                  <a:lnTo>
                    <a:pt x="2299" y="4596"/>
                  </a:lnTo>
                  <a:lnTo>
                    <a:pt x="2239" y="4594"/>
                  </a:lnTo>
                  <a:lnTo>
                    <a:pt x="2180" y="4592"/>
                  </a:lnTo>
                  <a:lnTo>
                    <a:pt x="2122" y="4588"/>
                  </a:lnTo>
                  <a:lnTo>
                    <a:pt x="2064" y="4584"/>
                  </a:lnTo>
                  <a:lnTo>
                    <a:pt x="2006" y="4577"/>
                  </a:lnTo>
                  <a:lnTo>
                    <a:pt x="1948" y="4569"/>
                  </a:lnTo>
                  <a:lnTo>
                    <a:pt x="1892" y="4560"/>
                  </a:lnTo>
                  <a:lnTo>
                    <a:pt x="1835" y="4548"/>
                  </a:lnTo>
                  <a:lnTo>
                    <a:pt x="1779" y="4536"/>
                  </a:lnTo>
                  <a:lnTo>
                    <a:pt x="1725" y="4523"/>
                  </a:lnTo>
                  <a:lnTo>
                    <a:pt x="1669" y="4508"/>
                  </a:lnTo>
                  <a:lnTo>
                    <a:pt x="1616" y="4492"/>
                  </a:lnTo>
                  <a:lnTo>
                    <a:pt x="1561" y="4475"/>
                  </a:lnTo>
                  <a:lnTo>
                    <a:pt x="1508" y="4456"/>
                  </a:lnTo>
                  <a:lnTo>
                    <a:pt x="1456" y="4436"/>
                  </a:lnTo>
                  <a:lnTo>
                    <a:pt x="1404" y="4415"/>
                  </a:lnTo>
                  <a:lnTo>
                    <a:pt x="1353" y="4392"/>
                  </a:lnTo>
                  <a:lnTo>
                    <a:pt x="1302" y="4368"/>
                  </a:lnTo>
                  <a:lnTo>
                    <a:pt x="1252" y="4343"/>
                  </a:lnTo>
                  <a:lnTo>
                    <a:pt x="1202" y="4318"/>
                  </a:lnTo>
                  <a:lnTo>
                    <a:pt x="1155" y="4290"/>
                  </a:lnTo>
                  <a:lnTo>
                    <a:pt x="1107" y="4262"/>
                  </a:lnTo>
                  <a:lnTo>
                    <a:pt x="1060" y="4233"/>
                  </a:lnTo>
                  <a:lnTo>
                    <a:pt x="1014" y="4202"/>
                  </a:lnTo>
                  <a:lnTo>
                    <a:pt x="969" y="4171"/>
                  </a:lnTo>
                  <a:lnTo>
                    <a:pt x="923" y="4139"/>
                  </a:lnTo>
                  <a:lnTo>
                    <a:pt x="880" y="4105"/>
                  </a:lnTo>
                  <a:lnTo>
                    <a:pt x="837" y="4071"/>
                  </a:lnTo>
                  <a:lnTo>
                    <a:pt x="795" y="4035"/>
                  </a:lnTo>
                  <a:lnTo>
                    <a:pt x="753" y="3998"/>
                  </a:lnTo>
                  <a:lnTo>
                    <a:pt x="712" y="3961"/>
                  </a:lnTo>
                  <a:lnTo>
                    <a:pt x="674" y="3922"/>
                  </a:lnTo>
                  <a:lnTo>
                    <a:pt x="635" y="3882"/>
                  </a:lnTo>
                  <a:lnTo>
                    <a:pt x="598" y="3842"/>
                  </a:lnTo>
                  <a:lnTo>
                    <a:pt x="561" y="3801"/>
                  </a:lnTo>
                  <a:lnTo>
                    <a:pt x="525" y="3759"/>
                  </a:lnTo>
                  <a:lnTo>
                    <a:pt x="490" y="3716"/>
                  </a:lnTo>
                  <a:lnTo>
                    <a:pt x="457" y="3672"/>
                  </a:lnTo>
                  <a:lnTo>
                    <a:pt x="424" y="3627"/>
                  </a:lnTo>
                  <a:lnTo>
                    <a:pt x="393" y="3582"/>
                  </a:lnTo>
                  <a:lnTo>
                    <a:pt x="363" y="3536"/>
                  </a:lnTo>
                  <a:lnTo>
                    <a:pt x="333" y="3489"/>
                  </a:lnTo>
                  <a:lnTo>
                    <a:pt x="304" y="3441"/>
                  </a:lnTo>
                  <a:lnTo>
                    <a:pt x="278" y="3392"/>
                  </a:lnTo>
                  <a:lnTo>
                    <a:pt x="251" y="3343"/>
                  </a:lnTo>
                  <a:lnTo>
                    <a:pt x="227" y="3294"/>
                  </a:lnTo>
                  <a:lnTo>
                    <a:pt x="203" y="3243"/>
                  </a:lnTo>
                  <a:lnTo>
                    <a:pt x="181" y="3192"/>
                  </a:lnTo>
                  <a:lnTo>
                    <a:pt x="159" y="3140"/>
                  </a:lnTo>
                  <a:lnTo>
                    <a:pt x="139" y="3088"/>
                  </a:lnTo>
                  <a:lnTo>
                    <a:pt x="121" y="3035"/>
                  </a:lnTo>
                  <a:lnTo>
                    <a:pt x="104" y="2980"/>
                  </a:lnTo>
                  <a:lnTo>
                    <a:pt x="88" y="2926"/>
                  </a:lnTo>
                  <a:lnTo>
                    <a:pt x="73" y="2872"/>
                  </a:lnTo>
                  <a:lnTo>
                    <a:pt x="58" y="2816"/>
                  </a:lnTo>
                  <a:lnTo>
                    <a:pt x="46" y="2760"/>
                  </a:lnTo>
                  <a:lnTo>
                    <a:pt x="36" y="2704"/>
                  </a:lnTo>
                  <a:lnTo>
                    <a:pt x="26" y="2647"/>
                  </a:lnTo>
                  <a:lnTo>
                    <a:pt x="18" y="2590"/>
                  </a:lnTo>
                  <a:lnTo>
                    <a:pt x="12" y="2533"/>
                  </a:lnTo>
                  <a:lnTo>
                    <a:pt x="7" y="2474"/>
                  </a:lnTo>
                  <a:lnTo>
                    <a:pt x="3" y="2416"/>
                  </a:lnTo>
                  <a:lnTo>
                    <a:pt x="1" y="2357"/>
                  </a:lnTo>
                  <a:lnTo>
                    <a:pt x="0" y="2298"/>
                  </a:lnTo>
                  <a:lnTo>
                    <a:pt x="0" y="2298"/>
                  </a:lnTo>
                  <a:lnTo>
                    <a:pt x="1" y="2238"/>
                  </a:lnTo>
                  <a:lnTo>
                    <a:pt x="3" y="2180"/>
                  </a:lnTo>
                  <a:lnTo>
                    <a:pt x="7" y="2121"/>
                  </a:lnTo>
                  <a:lnTo>
                    <a:pt x="12" y="2063"/>
                  </a:lnTo>
                  <a:lnTo>
                    <a:pt x="18" y="2006"/>
                  </a:lnTo>
                  <a:lnTo>
                    <a:pt x="26" y="1947"/>
                  </a:lnTo>
                  <a:lnTo>
                    <a:pt x="36" y="1891"/>
                  </a:lnTo>
                  <a:lnTo>
                    <a:pt x="46" y="1834"/>
                  </a:lnTo>
                  <a:lnTo>
                    <a:pt x="58" y="1778"/>
                  </a:lnTo>
                  <a:lnTo>
                    <a:pt x="73" y="1724"/>
                  </a:lnTo>
                  <a:lnTo>
                    <a:pt x="88" y="1668"/>
                  </a:lnTo>
                  <a:lnTo>
                    <a:pt x="104" y="1615"/>
                  </a:lnTo>
                  <a:lnTo>
                    <a:pt x="121" y="1561"/>
                  </a:lnTo>
                  <a:lnTo>
                    <a:pt x="139" y="1507"/>
                  </a:lnTo>
                  <a:lnTo>
                    <a:pt x="159" y="1456"/>
                  </a:lnTo>
                  <a:lnTo>
                    <a:pt x="181" y="1404"/>
                  </a:lnTo>
                  <a:lnTo>
                    <a:pt x="203" y="1352"/>
                  </a:lnTo>
                  <a:lnTo>
                    <a:pt x="227" y="1302"/>
                  </a:lnTo>
                  <a:lnTo>
                    <a:pt x="251" y="1251"/>
                  </a:lnTo>
                  <a:lnTo>
                    <a:pt x="278" y="1202"/>
                  </a:lnTo>
                  <a:lnTo>
                    <a:pt x="304" y="1154"/>
                  </a:lnTo>
                  <a:lnTo>
                    <a:pt x="333" y="1106"/>
                  </a:lnTo>
                  <a:lnTo>
                    <a:pt x="363" y="1060"/>
                  </a:lnTo>
                  <a:lnTo>
                    <a:pt x="393" y="1013"/>
                  </a:lnTo>
                  <a:lnTo>
                    <a:pt x="424" y="968"/>
                  </a:lnTo>
                  <a:lnTo>
                    <a:pt x="457" y="923"/>
                  </a:lnTo>
                  <a:lnTo>
                    <a:pt x="490" y="879"/>
                  </a:lnTo>
                  <a:lnTo>
                    <a:pt x="525" y="837"/>
                  </a:lnTo>
                  <a:lnTo>
                    <a:pt x="561" y="794"/>
                  </a:lnTo>
                  <a:lnTo>
                    <a:pt x="598" y="753"/>
                  </a:lnTo>
                  <a:lnTo>
                    <a:pt x="635" y="713"/>
                  </a:lnTo>
                  <a:lnTo>
                    <a:pt x="674" y="673"/>
                  </a:lnTo>
                  <a:lnTo>
                    <a:pt x="712" y="635"/>
                  </a:lnTo>
                  <a:lnTo>
                    <a:pt x="753" y="598"/>
                  </a:lnTo>
                  <a:lnTo>
                    <a:pt x="795" y="560"/>
                  </a:lnTo>
                  <a:lnTo>
                    <a:pt x="837" y="524"/>
                  </a:lnTo>
                  <a:lnTo>
                    <a:pt x="880" y="490"/>
                  </a:lnTo>
                  <a:lnTo>
                    <a:pt x="923" y="457"/>
                  </a:lnTo>
                  <a:lnTo>
                    <a:pt x="969" y="424"/>
                  </a:lnTo>
                  <a:lnTo>
                    <a:pt x="1014" y="393"/>
                  </a:lnTo>
                  <a:lnTo>
                    <a:pt x="1060" y="362"/>
                  </a:lnTo>
                  <a:lnTo>
                    <a:pt x="1107" y="333"/>
                  </a:lnTo>
                  <a:lnTo>
                    <a:pt x="1155" y="304"/>
                  </a:lnTo>
                  <a:lnTo>
                    <a:pt x="1202" y="277"/>
                  </a:lnTo>
                  <a:lnTo>
                    <a:pt x="1252" y="251"/>
                  </a:lnTo>
                  <a:lnTo>
                    <a:pt x="1302" y="227"/>
                  </a:lnTo>
                  <a:lnTo>
                    <a:pt x="1353" y="203"/>
                  </a:lnTo>
                  <a:lnTo>
                    <a:pt x="1404" y="180"/>
                  </a:lnTo>
                  <a:lnTo>
                    <a:pt x="1456" y="159"/>
                  </a:lnTo>
                  <a:lnTo>
                    <a:pt x="1508" y="139"/>
                  </a:lnTo>
                  <a:lnTo>
                    <a:pt x="1561" y="121"/>
                  </a:lnTo>
                  <a:lnTo>
                    <a:pt x="1616" y="103"/>
                  </a:lnTo>
                  <a:lnTo>
                    <a:pt x="1669" y="87"/>
                  </a:lnTo>
                  <a:lnTo>
                    <a:pt x="1725" y="73"/>
                  </a:lnTo>
                  <a:lnTo>
                    <a:pt x="1779" y="60"/>
                  </a:lnTo>
                  <a:lnTo>
                    <a:pt x="1835" y="46"/>
                  </a:lnTo>
                  <a:lnTo>
                    <a:pt x="1892" y="36"/>
                  </a:lnTo>
                  <a:lnTo>
                    <a:pt x="1948" y="26"/>
                  </a:lnTo>
                  <a:lnTo>
                    <a:pt x="2006" y="18"/>
                  </a:lnTo>
                  <a:lnTo>
                    <a:pt x="2064" y="12"/>
                  </a:lnTo>
                  <a:lnTo>
                    <a:pt x="2122" y="6"/>
                  </a:lnTo>
                  <a:lnTo>
                    <a:pt x="2180" y="2"/>
                  </a:lnTo>
                  <a:lnTo>
                    <a:pt x="2239" y="1"/>
                  </a:lnTo>
                  <a:lnTo>
                    <a:pt x="2299" y="0"/>
                  </a:lnTo>
                  <a:lnTo>
                    <a:pt x="2299" y="0"/>
                  </a:lnTo>
                  <a:lnTo>
                    <a:pt x="2357" y="1"/>
                  </a:lnTo>
                  <a:lnTo>
                    <a:pt x="2417" y="2"/>
                  </a:lnTo>
                  <a:lnTo>
                    <a:pt x="2475" y="6"/>
                  </a:lnTo>
                  <a:lnTo>
                    <a:pt x="2534" y="12"/>
                  </a:lnTo>
                  <a:lnTo>
                    <a:pt x="2591" y="18"/>
                  </a:lnTo>
                  <a:lnTo>
                    <a:pt x="2648" y="26"/>
                  </a:lnTo>
                  <a:lnTo>
                    <a:pt x="2705" y="36"/>
                  </a:lnTo>
                  <a:lnTo>
                    <a:pt x="2761" y="46"/>
                  </a:lnTo>
                  <a:lnTo>
                    <a:pt x="2817" y="60"/>
                  </a:lnTo>
                  <a:lnTo>
                    <a:pt x="2873" y="73"/>
                  </a:lnTo>
                  <a:lnTo>
                    <a:pt x="2927" y="87"/>
                  </a:lnTo>
                  <a:lnTo>
                    <a:pt x="2982" y="103"/>
                  </a:lnTo>
                  <a:lnTo>
                    <a:pt x="3036" y="121"/>
                  </a:lnTo>
                  <a:lnTo>
                    <a:pt x="3089" y="139"/>
                  </a:lnTo>
                  <a:lnTo>
                    <a:pt x="3141" y="159"/>
                  </a:lnTo>
                  <a:lnTo>
                    <a:pt x="3193" y="180"/>
                  </a:lnTo>
                  <a:lnTo>
                    <a:pt x="3245" y="203"/>
                  </a:lnTo>
                  <a:lnTo>
                    <a:pt x="3295" y="227"/>
                  </a:lnTo>
                  <a:lnTo>
                    <a:pt x="3344" y="251"/>
                  </a:lnTo>
                  <a:lnTo>
                    <a:pt x="3394" y="277"/>
                  </a:lnTo>
                  <a:lnTo>
                    <a:pt x="3443" y="304"/>
                  </a:lnTo>
                  <a:lnTo>
                    <a:pt x="3491" y="333"/>
                  </a:lnTo>
                  <a:lnTo>
                    <a:pt x="3537" y="362"/>
                  </a:lnTo>
                  <a:lnTo>
                    <a:pt x="3584" y="393"/>
                  </a:lnTo>
                  <a:lnTo>
                    <a:pt x="3629" y="424"/>
                  </a:lnTo>
                  <a:lnTo>
                    <a:pt x="3674" y="457"/>
                  </a:lnTo>
                  <a:lnTo>
                    <a:pt x="3718" y="490"/>
                  </a:lnTo>
                  <a:lnTo>
                    <a:pt x="3760" y="524"/>
                  </a:lnTo>
                  <a:lnTo>
                    <a:pt x="3803" y="560"/>
                  </a:lnTo>
                  <a:lnTo>
                    <a:pt x="3844" y="598"/>
                  </a:lnTo>
                  <a:lnTo>
                    <a:pt x="3884" y="635"/>
                  </a:lnTo>
                  <a:lnTo>
                    <a:pt x="3924" y="673"/>
                  </a:lnTo>
                  <a:lnTo>
                    <a:pt x="3962" y="713"/>
                  </a:lnTo>
                  <a:lnTo>
                    <a:pt x="4000" y="753"/>
                  </a:lnTo>
                  <a:lnTo>
                    <a:pt x="4037" y="794"/>
                  </a:lnTo>
                  <a:lnTo>
                    <a:pt x="4073" y="837"/>
                  </a:lnTo>
                  <a:lnTo>
                    <a:pt x="4107" y="879"/>
                  </a:lnTo>
                  <a:lnTo>
                    <a:pt x="4140" y="923"/>
                  </a:lnTo>
                  <a:lnTo>
                    <a:pt x="4172" y="968"/>
                  </a:lnTo>
                  <a:lnTo>
                    <a:pt x="4204" y="1013"/>
                  </a:lnTo>
                  <a:lnTo>
                    <a:pt x="4235" y="1060"/>
                  </a:lnTo>
                  <a:lnTo>
                    <a:pt x="4264" y="1106"/>
                  </a:lnTo>
                  <a:lnTo>
                    <a:pt x="4292" y="1154"/>
                  </a:lnTo>
                  <a:lnTo>
                    <a:pt x="4320" y="1202"/>
                  </a:lnTo>
                  <a:lnTo>
                    <a:pt x="4345" y="1251"/>
                  </a:lnTo>
                  <a:lnTo>
                    <a:pt x="4370" y="1302"/>
                  </a:lnTo>
                  <a:lnTo>
                    <a:pt x="4394" y="1352"/>
                  </a:lnTo>
                  <a:lnTo>
                    <a:pt x="4417" y="1404"/>
                  </a:lnTo>
                  <a:lnTo>
                    <a:pt x="4438" y="1456"/>
                  </a:lnTo>
                  <a:lnTo>
                    <a:pt x="4458" y="1507"/>
                  </a:lnTo>
                  <a:lnTo>
                    <a:pt x="4477" y="1561"/>
                  </a:lnTo>
                  <a:lnTo>
                    <a:pt x="4494" y="1615"/>
                  </a:lnTo>
                  <a:lnTo>
                    <a:pt x="4510" y="1668"/>
                  </a:lnTo>
                  <a:lnTo>
                    <a:pt x="4524" y="1724"/>
                  </a:lnTo>
                  <a:lnTo>
                    <a:pt x="4538" y="1778"/>
                  </a:lnTo>
                  <a:lnTo>
                    <a:pt x="4550" y="1834"/>
                  </a:lnTo>
                  <a:lnTo>
                    <a:pt x="4560" y="1891"/>
                  </a:lnTo>
                  <a:lnTo>
                    <a:pt x="4571" y="1947"/>
                  </a:lnTo>
                  <a:lnTo>
                    <a:pt x="4579" y="2006"/>
                  </a:lnTo>
                  <a:lnTo>
                    <a:pt x="4586" y="2063"/>
                  </a:lnTo>
                  <a:lnTo>
                    <a:pt x="4590" y="2121"/>
                  </a:lnTo>
                  <a:lnTo>
                    <a:pt x="4594" y="2180"/>
                  </a:lnTo>
                  <a:lnTo>
                    <a:pt x="4596" y="2238"/>
                  </a:lnTo>
                  <a:lnTo>
                    <a:pt x="4598" y="2298"/>
                  </a:lnTo>
                  <a:lnTo>
                    <a:pt x="4598" y="2298"/>
                  </a:lnTo>
                  <a:close/>
                </a:path>
              </a:pathLst>
            </a:custGeom>
            <a:noFill/>
            <a:ln w="1047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798729" y="4683680"/>
              <a:ext cx="522324" cy="902767"/>
            </a:xfrm>
            <a:custGeom>
              <a:avLst/>
              <a:gdLst>
                <a:gd name="T0" fmla="*/ 266 w 1662"/>
                <a:gd name="T1" fmla="*/ 2874 h 2874"/>
                <a:gd name="T2" fmla="*/ 236 w 1662"/>
                <a:gd name="T3" fmla="*/ 2873 h 2874"/>
                <a:gd name="T4" fmla="*/ 207 w 1662"/>
                <a:gd name="T5" fmla="*/ 2868 h 2874"/>
                <a:gd name="T6" fmla="*/ 178 w 1662"/>
                <a:gd name="T7" fmla="*/ 2860 h 2874"/>
                <a:gd name="T8" fmla="*/ 150 w 1662"/>
                <a:gd name="T9" fmla="*/ 2848 h 2874"/>
                <a:gd name="T10" fmla="*/ 126 w 1662"/>
                <a:gd name="T11" fmla="*/ 2834 h 2874"/>
                <a:gd name="T12" fmla="*/ 84 w 1662"/>
                <a:gd name="T13" fmla="*/ 2803 h 2874"/>
                <a:gd name="T14" fmla="*/ 49 w 1662"/>
                <a:gd name="T15" fmla="*/ 2764 h 2874"/>
                <a:gd name="T16" fmla="*/ 24 w 1662"/>
                <a:gd name="T17" fmla="*/ 2720 h 2874"/>
                <a:gd name="T18" fmla="*/ 7 w 1662"/>
                <a:gd name="T19" fmla="*/ 2672 h 2874"/>
                <a:gd name="T20" fmla="*/ 0 w 1662"/>
                <a:gd name="T21" fmla="*/ 2621 h 2874"/>
                <a:gd name="T22" fmla="*/ 3 w 1662"/>
                <a:gd name="T23" fmla="*/ 2570 h 2874"/>
                <a:gd name="T24" fmla="*/ 16 w 1662"/>
                <a:gd name="T25" fmla="*/ 2518 h 2874"/>
                <a:gd name="T26" fmla="*/ 1157 w 1662"/>
                <a:gd name="T27" fmla="*/ 150 h 2874"/>
                <a:gd name="T28" fmla="*/ 1171 w 1662"/>
                <a:gd name="T29" fmla="*/ 126 h 2874"/>
                <a:gd name="T30" fmla="*/ 1203 w 1662"/>
                <a:gd name="T31" fmla="*/ 85 h 2874"/>
                <a:gd name="T32" fmla="*/ 1241 w 1662"/>
                <a:gd name="T33" fmla="*/ 50 h 2874"/>
                <a:gd name="T34" fmla="*/ 1286 w 1662"/>
                <a:gd name="T35" fmla="*/ 25 h 2874"/>
                <a:gd name="T36" fmla="*/ 1334 w 1662"/>
                <a:gd name="T37" fmla="*/ 8 h 2874"/>
                <a:gd name="T38" fmla="*/ 1385 w 1662"/>
                <a:gd name="T39" fmla="*/ 0 h 2874"/>
                <a:gd name="T40" fmla="*/ 1436 w 1662"/>
                <a:gd name="T41" fmla="*/ 3 h 2874"/>
                <a:gd name="T42" fmla="*/ 1487 w 1662"/>
                <a:gd name="T43" fmla="*/ 16 h 2874"/>
                <a:gd name="T44" fmla="*/ 1512 w 1662"/>
                <a:gd name="T45" fmla="*/ 27 h 2874"/>
                <a:gd name="T46" fmla="*/ 1559 w 1662"/>
                <a:gd name="T47" fmla="*/ 56 h 2874"/>
                <a:gd name="T48" fmla="*/ 1596 w 1662"/>
                <a:gd name="T49" fmla="*/ 90 h 2874"/>
                <a:gd name="T50" fmla="*/ 1626 w 1662"/>
                <a:gd name="T51" fmla="*/ 133 h 2874"/>
                <a:gd name="T52" fmla="*/ 1648 w 1662"/>
                <a:gd name="T53" fmla="*/ 179 h 2874"/>
                <a:gd name="T54" fmla="*/ 1660 w 1662"/>
                <a:gd name="T55" fmla="*/ 228 h 2874"/>
                <a:gd name="T56" fmla="*/ 1662 w 1662"/>
                <a:gd name="T57" fmla="*/ 280 h 2874"/>
                <a:gd name="T58" fmla="*/ 1654 w 1662"/>
                <a:gd name="T59" fmla="*/ 331 h 2874"/>
                <a:gd name="T60" fmla="*/ 1636 w 1662"/>
                <a:gd name="T61" fmla="*/ 382 h 2874"/>
                <a:gd name="T62" fmla="*/ 505 w 1662"/>
                <a:gd name="T63" fmla="*/ 2724 h 2874"/>
                <a:gd name="T64" fmla="*/ 485 w 1662"/>
                <a:gd name="T65" fmla="*/ 2759 h 2874"/>
                <a:gd name="T66" fmla="*/ 461 w 1662"/>
                <a:gd name="T67" fmla="*/ 2788 h 2874"/>
                <a:gd name="T68" fmla="*/ 434 w 1662"/>
                <a:gd name="T69" fmla="*/ 2813 h 2874"/>
                <a:gd name="T70" fmla="*/ 405 w 1662"/>
                <a:gd name="T71" fmla="*/ 2836 h 2874"/>
                <a:gd name="T72" fmla="*/ 372 w 1662"/>
                <a:gd name="T73" fmla="*/ 2852 h 2874"/>
                <a:gd name="T74" fmla="*/ 337 w 1662"/>
                <a:gd name="T75" fmla="*/ 2865 h 2874"/>
                <a:gd name="T76" fmla="*/ 302 w 1662"/>
                <a:gd name="T77" fmla="*/ 2872 h 2874"/>
                <a:gd name="T78" fmla="*/ 266 w 1662"/>
                <a:gd name="T79" fmla="*/ 2874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2" h="2874">
                  <a:moveTo>
                    <a:pt x="266" y="2874"/>
                  </a:moveTo>
                  <a:lnTo>
                    <a:pt x="266" y="2874"/>
                  </a:lnTo>
                  <a:lnTo>
                    <a:pt x="251" y="2874"/>
                  </a:lnTo>
                  <a:lnTo>
                    <a:pt x="236" y="2873"/>
                  </a:lnTo>
                  <a:lnTo>
                    <a:pt x="222" y="2870"/>
                  </a:lnTo>
                  <a:lnTo>
                    <a:pt x="207" y="2868"/>
                  </a:lnTo>
                  <a:lnTo>
                    <a:pt x="193" y="2865"/>
                  </a:lnTo>
                  <a:lnTo>
                    <a:pt x="178" y="2860"/>
                  </a:lnTo>
                  <a:lnTo>
                    <a:pt x="163" y="2854"/>
                  </a:lnTo>
                  <a:lnTo>
                    <a:pt x="150" y="2848"/>
                  </a:lnTo>
                  <a:lnTo>
                    <a:pt x="150" y="2848"/>
                  </a:lnTo>
                  <a:lnTo>
                    <a:pt x="126" y="2834"/>
                  </a:lnTo>
                  <a:lnTo>
                    <a:pt x="104" y="2820"/>
                  </a:lnTo>
                  <a:lnTo>
                    <a:pt x="84" y="2803"/>
                  </a:lnTo>
                  <a:lnTo>
                    <a:pt x="65" y="2784"/>
                  </a:lnTo>
                  <a:lnTo>
                    <a:pt x="49" y="2764"/>
                  </a:lnTo>
                  <a:lnTo>
                    <a:pt x="36" y="2743"/>
                  </a:lnTo>
                  <a:lnTo>
                    <a:pt x="24" y="2720"/>
                  </a:lnTo>
                  <a:lnTo>
                    <a:pt x="15" y="2696"/>
                  </a:lnTo>
                  <a:lnTo>
                    <a:pt x="7" y="2672"/>
                  </a:lnTo>
                  <a:lnTo>
                    <a:pt x="3" y="2647"/>
                  </a:lnTo>
                  <a:lnTo>
                    <a:pt x="0" y="2621"/>
                  </a:lnTo>
                  <a:lnTo>
                    <a:pt x="0" y="2595"/>
                  </a:lnTo>
                  <a:lnTo>
                    <a:pt x="3" y="2570"/>
                  </a:lnTo>
                  <a:lnTo>
                    <a:pt x="8" y="2544"/>
                  </a:lnTo>
                  <a:lnTo>
                    <a:pt x="16" y="2518"/>
                  </a:lnTo>
                  <a:lnTo>
                    <a:pt x="27" y="2493"/>
                  </a:lnTo>
                  <a:lnTo>
                    <a:pt x="1157" y="150"/>
                  </a:lnTo>
                  <a:lnTo>
                    <a:pt x="1157" y="150"/>
                  </a:lnTo>
                  <a:lnTo>
                    <a:pt x="1171" y="126"/>
                  </a:lnTo>
                  <a:lnTo>
                    <a:pt x="1185" y="105"/>
                  </a:lnTo>
                  <a:lnTo>
                    <a:pt x="1203" y="85"/>
                  </a:lnTo>
                  <a:lnTo>
                    <a:pt x="1221" y="66"/>
                  </a:lnTo>
                  <a:lnTo>
                    <a:pt x="1241" y="50"/>
                  </a:lnTo>
                  <a:lnTo>
                    <a:pt x="1262" y="36"/>
                  </a:lnTo>
                  <a:lnTo>
                    <a:pt x="1286" y="25"/>
                  </a:lnTo>
                  <a:lnTo>
                    <a:pt x="1309" y="15"/>
                  </a:lnTo>
                  <a:lnTo>
                    <a:pt x="1334" y="8"/>
                  </a:lnTo>
                  <a:lnTo>
                    <a:pt x="1359" y="3"/>
                  </a:lnTo>
                  <a:lnTo>
                    <a:pt x="1385" y="0"/>
                  </a:lnTo>
                  <a:lnTo>
                    <a:pt x="1410" y="0"/>
                  </a:lnTo>
                  <a:lnTo>
                    <a:pt x="1436" y="3"/>
                  </a:lnTo>
                  <a:lnTo>
                    <a:pt x="1462" y="8"/>
                  </a:lnTo>
                  <a:lnTo>
                    <a:pt x="1487" y="16"/>
                  </a:lnTo>
                  <a:lnTo>
                    <a:pt x="1512" y="27"/>
                  </a:lnTo>
                  <a:lnTo>
                    <a:pt x="1512" y="27"/>
                  </a:lnTo>
                  <a:lnTo>
                    <a:pt x="1536" y="40"/>
                  </a:lnTo>
                  <a:lnTo>
                    <a:pt x="1559" y="56"/>
                  </a:lnTo>
                  <a:lnTo>
                    <a:pt x="1579" y="72"/>
                  </a:lnTo>
                  <a:lnTo>
                    <a:pt x="1596" y="90"/>
                  </a:lnTo>
                  <a:lnTo>
                    <a:pt x="1612" y="112"/>
                  </a:lnTo>
                  <a:lnTo>
                    <a:pt x="1626" y="133"/>
                  </a:lnTo>
                  <a:lnTo>
                    <a:pt x="1638" y="155"/>
                  </a:lnTo>
                  <a:lnTo>
                    <a:pt x="1648" y="179"/>
                  </a:lnTo>
                  <a:lnTo>
                    <a:pt x="1654" y="203"/>
                  </a:lnTo>
                  <a:lnTo>
                    <a:pt x="1660" y="228"/>
                  </a:lnTo>
                  <a:lnTo>
                    <a:pt x="1662" y="254"/>
                  </a:lnTo>
                  <a:lnTo>
                    <a:pt x="1662" y="280"/>
                  </a:lnTo>
                  <a:lnTo>
                    <a:pt x="1660" y="305"/>
                  </a:lnTo>
                  <a:lnTo>
                    <a:pt x="1654" y="331"/>
                  </a:lnTo>
                  <a:lnTo>
                    <a:pt x="1646" y="357"/>
                  </a:lnTo>
                  <a:lnTo>
                    <a:pt x="1636" y="382"/>
                  </a:lnTo>
                  <a:lnTo>
                    <a:pt x="505" y="2724"/>
                  </a:lnTo>
                  <a:lnTo>
                    <a:pt x="505" y="2724"/>
                  </a:lnTo>
                  <a:lnTo>
                    <a:pt x="496" y="2741"/>
                  </a:lnTo>
                  <a:lnTo>
                    <a:pt x="485" y="2759"/>
                  </a:lnTo>
                  <a:lnTo>
                    <a:pt x="474" y="2773"/>
                  </a:lnTo>
                  <a:lnTo>
                    <a:pt x="461" y="2788"/>
                  </a:lnTo>
                  <a:lnTo>
                    <a:pt x="449" y="2801"/>
                  </a:lnTo>
                  <a:lnTo>
                    <a:pt x="434" y="2813"/>
                  </a:lnTo>
                  <a:lnTo>
                    <a:pt x="420" y="2825"/>
                  </a:lnTo>
                  <a:lnTo>
                    <a:pt x="405" y="2836"/>
                  </a:lnTo>
                  <a:lnTo>
                    <a:pt x="389" y="2844"/>
                  </a:lnTo>
                  <a:lnTo>
                    <a:pt x="372" y="2852"/>
                  </a:lnTo>
                  <a:lnTo>
                    <a:pt x="355" y="2858"/>
                  </a:lnTo>
                  <a:lnTo>
                    <a:pt x="337" y="2865"/>
                  </a:lnTo>
                  <a:lnTo>
                    <a:pt x="320" y="2869"/>
                  </a:lnTo>
                  <a:lnTo>
                    <a:pt x="302" y="2872"/>
                  </a:lnTo>
                  <a:lnTo>
                    <a:pt x="283" y="2874"/>
                  </a:lnTo>
                  <a:lnTo>
                    <a:pt x="266" y="2874"/>
                  </a:lnTo>
                  <a:lnTo>
                    <a:pt x="266" y="2874"/>
                  </a:lnTo>
                  <a:close/>
                </a:path>
              </a:pathLst>
            </a:custGeom>
            <a:solidFill>
              <a:srgbClr val="E6F1F4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700793" y="4594533"/>
              <a:ext cx="387977" cy="624027"/>
            </a:xfrm>
            <a:custGeom>
              <a:avLst/>
              <a:gdLst>
                <a:gd name="T0" fmla="*/ 265 w 1235"/>
                <a:gd name="T1" fmla="*/ 1989 h 1989"/>
                <a:gd name="T2" fmla="*/ 236 w 1235"/>
                <a:gd name="T3" fmla="*/ 1987 h 1989"/>
                <a:gd name="T4" fmla="*/ 207 w 1235"/>
                <a:gd name="T5" fmla="*/ 1982 h 1989"/>
                <a:gd name="T6" fmla="*/ 178 w 1235"/>
                <a:gd name="T7" fmla="*/ 1974 h 1989"/>
                <a:gd name="T8" fmla="*/ 150 w 1235"/>
                <a:gd name="T9" fmla="*/ 1962 h 1989"/>
                <a:gd name="T10" fmla="*/ 126 w 1235"/>
                <a:gd name="T11" fmla="*/ 1949 h 1989"/>
                <a:gd name="T12" fmla="*/ 85 w 1235"/>
                <a:gd name="T13" fmla="*/ 1917 h 1989"/>
                <a:gd name="T14" fmla="*/ 50 w 1235"/>
                <a:gd name="T15" fmla="*/ 1879 h 1989"/>
                <a:gd name="T16" fmla="*/ 25 w 1235"/>
                <a:gd name="T17" fmla="*/ 1833 h 1989"/>
                <a:gd name="T18" fmla="*/ 8 w 1235"/>
                <a:gd name="T19" fmla="*/ 1786 h 1989"/>
                <a:gd name="T20" fmla="*/ 0 w 1235"/>
                <a:gd name="T21" fmla="*/ 1735 h 1989"/>
                <a:gd name="T22" fmla="*/ 2 w 1235"/>
                <a:gd name="T23" fmla="*/ 1683 h 1989"/>
                <a:gd name="T24" fmla="*/ 16 w 1235"/>
                <a:gd name="T25" fmla="*/ 1633 h 1989"/>
                <a:gd name="T26" fmla="*/ 731 w 1235"/>
                <a:gd name="T27" fmla="*/ 149 h 1989"/>
                <a:gd name="T28" fmla="*/ 744 w 1235"/>
                <a:gd name="T29" fmla="*/ 125 h 1989"/>
                <a:gd name="T30" fmla="*/ 776 w 1235"/>
                <a:gd name="T31" fmla="*/ 84 h 1989"/>
                <a:gd name="T32" fmla="*/ 814 w 1235"/>
                <a:gd name="T33" fmla="*/ 50 h 1989"/>
                <a:gd name="T34" fmla="*/ 858 w 1235"/>
                <a:gd name="T35" fmla="*/ 24 h 1989"/>
                <a:gd name="T36" fmla="*/ 907 w 1235"/>
                <a:gd name="T37" fmla="*/ 7 h 1989"/>
                <a:gd name="T38" fmla="*/ 958 w 1235"/>
                <a:gd name="T39" fmla="*/ 0 h 1989"/>
                <a:gd name="T40" fmla="*/ 1010 w 1235"/>
                <a:gd name="T41" fmla="*/ 2 h 1989"/>
                <a:gd name="T42" fmla="*/ 1060 w 1235"/>
                <a:gd name="T43" fmla="*/ 15 h 1989"/>
                <a:gd name="T44" fmla="*/ 1085 w 1235"/>
                <a:gd name="T45" fmla="*/ 26 h 1989"/>
                <a:gd name="T46" fmla="*/ 1130 w 1235"/>
                <a:gd name="T47" fmla="*/ 55 h 1989"/>
                <a:gd name="T48" fmla="*/ 1169 w 1235"/>
                <a:gd name="T49" fmla="*/ 89 h 1989"/>
                <a:gd name="T50" fmla="*/ 1200 w 1235"/>
                <a:gd name="T51" fmla="*/ 132 h 1989"/>
                <a:gd name="T52" fmla="*/ 1221 w 1235"/>
                <a:gd name="T53" fmla="*/ 178 h 1989"/>
                <a:gd name="T54" fmla="*/ 1233 w 1235"/>
                <a:gd name="T55" fmla="*/ 228 h 1989"/>
                <a:gd name="T56" fmla="*/ 1235 w 1235"/>
                <a:gd name="T57" fmla="*/ 279 h 1989"/>
                <a:gd name="T58" fmla="*/ 1227 w 1235"/>
                <a:gd name="T59" fmla="*/ 330 h 1989"/>
                <a:gd name="T60" fmla="*/ 1209 w 1235"/>
                <a:gd name="T61" fmla="*/ 382 h 1989"/>
                <a:gd name="T62" fmla="*/ 505 w 1235"/>
                <a:gd name="T63" fmla="*/ 1839 h 1989"/>
                <a:gd name="T64" fmla="*/ 486 w 1235"/>
                <a:gd name="T65" fmla="*/ 1872 h 1989"/>
                <a:gd name="T66" fmla="*/ 462 w 1235"/>
                <a:gd name="T67" fmla="*/ 1901 h 1989"/>
                <a:gd name="T68" fmla="*/ 436 w 1235"/>
                <a:gd name="T69" fmla="*/ 1928 h 1989"/>
                <a:gd name="T70" fmla="*/ 405 w 1235"/>
                <a:gd name="T71" fmla="*/ 1949 h 1989"/>
                <a:gd name="T72" fmla="*/ 373 w 1235"/>
                <a:gd name="T73" fmla="*/ 1966 h 1989"/>
                <a:gd name="T74" fmla="*/ 339 w 1235"/>
                <a:gd name="T75" fmla="*/ 1978 h 1989"/>
                <a:gd name="T76" fmla="*/ 303 w 1235"/>
                <a:gd name="T77" fmla="*/ 1986 h 1989"/>
                <a:gd name="T78" fmla="*/ 265 w 1235"/>
                <a:gd name="T79" fmla="*/ 1989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5" h="1989">
                  <a:moveTo>
                    <a:pt x="265" y="1989"/>
                  </a:moveTo>
                  <a:lnTo>
                    <a:pt x="265" y="1989"/>
                  </a:lnTo>
                  <a:lnTo>
                    <a:pt x="251" y="1987"/>
                  </a:lnTo>
                  <a:lnTo>
                    <a:pt x="236" y="1987"/>
                  </a:lnTo>
                  <a:lnTo>
                    <a:pt x="222" y="1985"/>
                  </a:lnTo>
                  <a:lnTo>
                    <a:pt x="207" y="1982"/>
                  </a:lnTo>
                  <a:lnTo>
                    <a:pt x="192" y="1978"/>
                  </a:lnTo>
                  <a:lnTo>
                    <a:pt x="178" y="1974"/>
                  </a:lnTo>
                  <a:lnTo>
                    <a:pt x="164" y="1969"/>
                  </a:lnTo>
                  <a:lnTo>
                    <a:pt x="150" y="1962"/>
                  </a:lnTo>
                  <a:lnTo>
                    <a:pt x="150" y="1962"/>
                  </a:lnTo>
                  <a:lnTo>
                    <a:pt x="126" y="1949"/>
                  </a:lnTo>
                  <a:lnTo>
                    <a:pt x="105" y="1934"/>
                  </a:lnTo>
                  <a:lnTo>
                    <a:pt x="85" y="1917"/>
                  </a:lnTo>
                  <a:lnTo>
                    <a:pt x="66" y="1898"/>
                  </a:lnTo>
                  <a:lnTo>
                    <a:pt x="50" y="1879"/>
                  </a:lnTo>
                  <a:lnTo>
                    <a:pt x="36" y="1856"/>
                  </a:lnTo>
                  <a:lnTo>
                    <a:pt x="25" y="1833"/>
                  </a:lnTo>
                  <a:lnTo>
                    <a:pt x="14" y="1811"/>
                  </a:lnTo>
                  <a:lnTo>
                    <a:pt x="8" y="1786"/>
                  </a:lnTo>
                  <a:lnTo>
                    <a:pt x="2" y="1760"/>
                  </a:lnTo>
                  <a:lnTo>
                    <a:pt x="0" y="1735"/>
                  </a:lnTo>
                  <a:lnTo>
                    <a:pt x="0" y="1710"/>
                  </a:lnTo>
                  <a:lnTo>
                    <a:pt x="2" y="1683"/>
                  </a:lnTo>
                  <a:lnTo>
                    <a:pt x="8" y="1658"/>
                  </a:lnTo>
                  <a:lnTo>
                    <a:pt x="16" y="1633"/>
                  </a:lnTo>
                  <a:lnTo>
                    <a:pt x="26" y="1608"/>
                  </a:lnTo>
                  <a:lnTo>
                    <a:pt x="731" y="149"/>
                  </a:lnTo>
                  <a:lnTo>
                    <a:pt x="731" y="149"/>
                  </a:lnTo>
                  <a:lnTo>
                    <a:pt x="744" y="125"/>
                  </a:lnTo>
                  <a:lnTo>
                    <a:pt x="758" y="104"/>
                  </a:lnTo>
                  <a:lnTo>
                    <a:pt x="776" y="84"/>
                  </a:lnTo>
                  <a:lnTo>
                    <a:pt x="794" y="65"/>
                  </a:lnTo>
                  <a:lnTo>
                    <a:pt x="814" y="50"/>
                  </a:lnTo>
                  <a:lnTo>
                    <a:pt x="835" y="36"/>
                  </a:lnTo>
                  <a:lnTo>
                    <a:pt x="858" y="24"/>
                  </a:lnTo>
                  <a:lnTo>
                    <a:pt x="882" y="15"/>
                  </a:lnTo>
                  <a:lnTo>
                    <a:pt x="907" y="7"/>
                  </a:lnTo>
                  <a:lnTo>
                    <a:pt x="931" y="2"/>
                  </a:lnTo>
                  <a:lnTo>
                    <a:pt x="958" y="0"/>
                  </a:lnTo>
                  <a:lnTo>
                    <a:pt x="983" y="0"/>
                  </a:lnTo>
                  <a:lnTo>
                    <a:pt x="1010" y="2"/>
                  </a:lnTo>
                  <a:lnTo>
                    <a:pt x="1035" y="7"/>
                  </a:lnTo>
                  <a:lnTo>
                    <a:pt x="1060" y="15"/>
                  </a:lnTo>
                  <a:lnTo>
                    <a:pt x="1085" y="26"/>
                  </a:lnTo>
                  <a:lnTo>
                    <a:pt x="1085" y="26"/>
                  </a:lnTo>
                  <a:lnTo>
                    <a:pt x="1109" y="39"/>
                  </a:lnTo>
                  <a:lnTo>
                    <a:pt x="1130" y="55"/>
                  </a:lnTo>
                  <a:lnTo>
                    <a:pt x="1152" y="71"/>
                  </a:lnTo>
                  <a:lnTo>
                    <a:pt x="1169" y="89"/>
                  </a:lnTo>
                  <a:lnTo>
                    <a:pt x="1185" y="111"/>
                  </a:lnTo>
                  <a:lnTo>
                    <a:pt x="1200" y="132"/>
                  </a:lnTo>
                  <a:lnTo>
                    <a:pt x="1212" y="154"/>
                  </a:lnTo>
                  <a:lnTo>
                    <a:pt x="1221" y="178"/>
                  </a:lnTo>
                  <a:lnTo>
                    <a:pt x="1227" y="202"/>
                  </a:lnTo>
                  <a:lnTo>
                    <a:pt x="1233" y="228"/>
                  </a:lnTo>
                  <a:lnTo>
                    <a:pt x="1235" y="253"/>
                  </a:lnTo>
                  <a:lnTo>
                    <a:pt x="1235" y="279"/>
                  </a:lnTo>
                  <a:lnTo>
                    <a:pt x="1233" y="305"/>
                  </a:lnTo>
                  <a:lnTo>
                    <a:pt x="1227" y="330"/>
                  </a:lnTo>
                  <a:lnTo>
                    <a:pt x="1220" y="356"/>
                  </a:lnTo>
                  <a:lnTo>
                    <a:pt x="1209" y="382"/>
                  </a:lnTo>
                  <a:lnTo>
                    <a:pt x="505" y="1839"/>
                  </a:lnTo>
                  <a:lnTo>
                    <a:pt x="505" y="1839"/>
                  </a:lnTo>
                  <a:lnTo>
                    <a:pt x="495" y="1856"/>
                  </a:lnTo>
                  <a:lnTo>
                    <a:pt x="486" y="1872"/>
                  </a:lnTo>
                  <a:lnTo>
                    <a:pt x="474" y="1888"/>
                  </a:lnTo>
                  <a:lnTo>
                    <a:pt x="462" y="1901"/>
                  </a:lnTo>
                  <a:lnTo>
                    <a:pt x="449" y="1916"/>
                  </a:lnTo>
                  <a:lnTo>
                    <a:pt x="436" y="1928"/>
                  </a:lnTo>
                  <a:lnTo>
                    <a:pt x="421" y="1938"/>
                  </a:lnTo>
                  <a:lnTo>
                    <a:pt x="405" y="1949"/>
                  </a:lnTo>
                  <a:lnTo>
                    <a:pt x="389" y="1958"/>
                  </a:lnTo>
                  <a:lnTo>
                    <a:pt x="373" y="1966"/>
                  </a:lnTo>
                  <a:lnTo>
                    <a:pt x="356" y="1973"/>
                  </a:lnTo>
                  <a:lnTo>
                    <a:pt x="339" y="1978"/>
                  </a:lnTo>
                  <a:lnTo>
                    <a:pt x="320" y="1982"/>
                  </a:lnTo>
                  <a:lnTo>
                    <a:pt x="303" y="1986"/>
                  </a:lnTo>
                  <a:lnTo>
                    <a:pt x="284" y="1987"/>
                  </a:lnTo>
                  <a:lnTo>
                    <a:pt x="265" y="1989"/>
                  </a:lnTo>
                  <a:lnTo>
                    <a:pt x="265" y="1989"/>
                  </a:lnTo>
                  <a:close/>
                </a:path>
              </a:pathLst>
            </a:custGeom>
            <a:solidFill>
              <a:srgbClr val="E6F1F4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8" name="Line 10"/>
            <p:cNvSpPr>
              <a:spLocks noChangeShapeType="1"/>
            </p:cNvSpPr>
            <p:nvPr/>
          </p:nvSpPr>
          <p:spPr bwMode="auto">
            <a:xfrm>
              <a:off x="1786875" y="5840075"/>
              <a:ext cx="659184" cy="659184"/>
            </a:xfrm>
            <a:prstGeom prst="line">
              <a:avLst/>
            </a:prstGeom>
            <a:noFill/>
            <a:ln w="315913" cap="rnd">
              <a:solidFill>
                <a:srgbClr val="7D4E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grpSp>
        <p:nvGrpSpPr>
          <p:cNvPr id="11" name="Framtidens Norrköping på C"/>
          <p:cNvGrpSpPr/>
          <p:nvPr/>
        </p:nvGrpSpPr>
        <p:grpSpPr>
          <a:xfrm>
            <a:off x="3200153" y="899295"/>
            <a:ext cx="7218404" cy="2411831"/>
            <a:chOff x="3200153" y="899295"/>
            <a:chExt cx="7218404" cy="2411831"/>
          </a:xfrm>
        </p:grpSpPr>
        <p:sp>
          <p:nvSpPr>
            <p:cNvPr id="80" name="Textmoln flik"/>
            <p:cNvSpPr>
              <a:spLocks/>
            </p:cNvSpPr>
            <p:nvPr/>
          </p:nvSpPr>
          <p:spPr bwMode="auto">
            <a:xfrm>
              <a:off x="3200153" y="899295"/>
              <a:ext cx="7218404" cy="2411831"/>
            </a:xfrm>
            <a:custGeom>
              <a:avLst/>
              <a:gdLst>
                <a:gd name="T0" fmla="*/ 18018 w 19008"/>
                <a:gd name="T1" fmla="*/ 3810 h 6351"/>
                <a:gd name="T2" fmla="*/ 17978 w 19008"/>
                <a:gd name="T3" fmla="*/ 3309 h 6351"/>
                <a:gd name="T4" fmla="*/ 17796 w 19008"/>
                <a:gd name="T5" fmla="*/ 2846 h 6351"/>
                <a:gd name="T6" fmla="*/ 17495 w 19008"/>
                <a:gd name="T7" fmla="*/ 2462 h 6351"/>
                <a:gd name="T8" fmla="*/ 17096 w 19008"/>
                <a:gd name="T9" fmla="*/ 2178 h 6351"/>
                <a:gd name="T10" fmla="*/ 16622 w 19008"/>
                <a:gd name="T11" fmla="*/ 2019 h 6351"/>
                <a:gd name="T12" fmla="*/ 16138 w 19008"/>
                <a:gd name="T13" fmla="*/ 2001 h 6351"/>
                <a:gd name="T14" fmla="*/ 15627 w 19008"/>
                <a:gd name="T15" fmla="*/ 2140 h 6351"/>
                <a:gd name="T16" fmla="*/ 15177 w 19008"/>
                <a:gd name="T17" fmla="*/ 1596 h 6351"/>
                <a:gd name="T18" fmla="*/ 14498 w 19008"/>
                <a:gd name="T19" fmla="*/ 1221 h 6351"/>
                <a:gd name="T20" fmla="*/ 13829 w 19008"/>
                <a:gd name="T21" fmla="*/ 1130 h 6351"/>
                <a:gd name="T22" fmla="*/ 13096 w 19008"/>
                <a:gd name="T23" fmla="*/ 1299 h 6351"/>
                <a:gd name="T24" fmla="*/ 12451 w 19008"/>
                <a:gd name="T25" fmla="*/ 1760 h 6351"/>
                <a:gd name="T26" fmla="*/ 12059 w 19008"/>
                <a:gd name="T27" fmla="*/ 2145 h 6351"/>
                <a:gd name="T28" fmla="*/ 11522 w 19008"/>
                <a:gd name="T29" fmla="*/ 1984 h 6351"/>
                <a:gd name="T30" fmla="*/ 11002 w 19008"/>
                <a:gd name="T31" fmla="*/ 2050 h 6351"/>
                <a:gd name="T32" fmla="*/ 10667 w 19008"/>
                <a:gd name="T33" fmla="*/ 2068 h 6351"/>
                <a:gd name="T34" fmla="*/ 10424 w 19008"/>
                <a:gd name="T35" fmla="*/ 1609 h 6351"/>
                <a:gd name="T36" fmla="*/ 10083 w 19008"/>
                <a:gd name="T37" fmla="*/ 1222 h 6351"/>
                <a:gd name="T38" fmla="*/ 9661 w 19008"/>
                <a:gd name="T39" fmla="*/ 923 h 6351"/>
                <a:gd name="T40" fmla="*/ 9176 w 19008"/>
                <a:gd name="T41" fmla="*/ 727 h 6351"/>
                <a:gd name="T42" fmla="*/ 8641 w 19008"/>
                <a:gd name="T43" fmla="*/ 651 h 6351"/>
                <a:gd name="T44" fmla="*/ 8100 w 19008"/>
                <a:gd name="T45" fmla="*/ 706 h 6351"/>
                <a:gd name="T46" fmla="*/ 7559 w 19008"/>
                <a:gd name="T47" fmla="*/ 905 h 6351"/>
                <a:gd name="T48" fmla="*/ 7128 w 19008"/>
                <a:gd name="T49" fmla="*/ 1105 h 6351"/>
                <a:gd name="T50" fmla="*/ 6527 w 19008"/>
                <a:gd name="T51" fmla="*/ 447 h 6351"/>
                <a:gd name="T52" fmla="*/ 5930 w 19008"/>
                <a:gd name="T53" fmla="*/ 131 h 6351"/>
                <a:gd name="T54" fmla="*/ 5481 w 19008"/>
                <a:gd name="T55" fmla="*/ 21 h 6351"/>
                <a:gd name="T56" fmla="*/ 5011 w 19008"/>
                <a:gd name="T57" fmla="*/ 4 h 6351"/>
                <a:gd name="T58" fmla="*/ 4427 w 19008"/>
                <a:gd name="T59" fmla="*/ 120 h 6351"/>
                <a:gd name="T60" fmla="*/ 3908 w 19008"/>
                <a:gd name="T61" fmla="*/ 374 h 6351"/>
                <a:gd name="T62" fmla="*/ 3472 w 19008"/>
                <a:gd name="T63" fmla="*/ 744 h 6351"/>
                <a:gd name="T64" fmla="*/ 3140 w 19008"/>
                <a:gd name="T65" fmla="*/ 1212 h 6351"/>
                <a:gd name="T66" fmla="*/ 2932 w 19008"/>
                <a:gd name="T67" fmla="*/ 1755 h 6351"/>
                <a:gd name="T68" fmla="*/ 2594 w 19008"/>
                <a:gd name="T69" fmla="*/ 1808 h 6351"/>
                <a:gd name="T70" fmla="*/ 2168 w 19008"/>
                <a:gd name="T71" fmla="*/ 1915 h 6351"/>
                <a:gd name="T72" fmla="*/ 1794 w 19008"/>
                <a:gd name="T73" fmla="*/ 2126 h 6351"/>
                <a:gd name="T74" fmla="*/ 1488 w 19008"/>
                <a:gd name="T75" fmla="*/ 2423 h 6351"/>
                <a:gd name="T76" fmla="*/ 1267 w 19008"/>
                <a:gd name="T77" fmla="*/ 2790 h 6351"/>
                <a:gd name="T78" fmla="*/ 1153 w 19008"/>
                <a:gd name="T79" fmla="*/ 3174 h 6351"/>
                <a:gd name="T80" fmla="*/ 847 w 19008"/>
                <a:gd name="T81" fmla="*/ 3209 h 6351"/>
                <a:gd name="T82" fmla="*/ 544 w 19008"/>
                <a:gd name="T83" fmla="*/ 3337 h 6351"/>
                <a:gd name="T84" fmla="*/ 293 w 19008"/>
                <a:gd name="T85" fmla="*/ 3544 h 6351"/>
                <a:gd name="T86" fmla="*/ 112 w 19008"/>
                <a:gd name="T87" fmla="*/ 3813 h 6351"/>
                <a:gd name="T88" fmla="*/ 14 w 19008"/>
                <a:gd name="T89" fmla="*/ 4131 h 6351"/>
                <a:gd name="T90" fmla="*/ 9 w 19008"/>
                <a:gd name="T91" fmla="*/ 4446 h 6351"/>
                <a:gd name="T92" fmla="*/ 100 w 19008"/>
                <a:gd name="T93" fmla="*/ 4767 h 6351"/>
                <a:gd name="T94" fmla="*/ 276 w 19008"/>
                <a:gd name="T95" fmla="*/ 5040 h 6351"/>
                <a:gd name="T96" fmla="*/ 521 w 19008"/>
                <a:gd name="T97" fmla="*/ 5252 h 6351"/>
                <a:gd name="T98" fmla="*/ 821 w 19008"/>
                <a:gd name="T99" fmla="*/ 5387 h 6351"/>
                <a:gd name="T100" fmla="*/ 1129 w 19008"/>
                <a:gd name="T101" fmla="*/ 5430 h 6351"/>
                <a:gd name="T102" fmla="*/ 11182 w 19008"/>
                <a:gd name="T103" fmla="*/ 6290 h 6351"/>
                <a:gd name="T104" fmla="*/ 11314 w 19008"/>
                <a:gd name="T105" fmla="*/ 6338 h 6351"/>
                <a:gd name="T106" fmla="*/ 18399 w 19008"/>
                <a:gd name="T107" fmla="*/ 5429 h 6351"/>
                <a:gd name="T108" fmla="*/ 18750 w 19008"/>
                <a:gd name="T109" fmla="*/ 5302 h 6351"/>
                <a:gd name="T110" fmla="*/ 18969 w 19008"/>
                <a:gd name="T111" fmla="*/ 5009 h 6351"/>
                <a:gd name="T112" fmla="*/ 18994 w 19008"/>
                <a:gd name="T113" fmla="*/ 4659 h 6351"/>
                <a:gd name="T114" fmla="*/ 18820 w 19008"/>
                <a:gd name="T115" fmla="*/ 4335 h 6351"/>
                <a:gd name="T116" fmla="*/ 18495 w 19008"/>
                <a:gd name="T117" fmla="*/ 4160 h 6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008" h="6351">
                  <a:moveTo>
                    <a:pt x="18366" y="4147"/>
                  </a:moveTo>
                  <a:lnTo>
                    <a:pt x="18366" y="4147"/>
                  </a:lnTo>
                  <a:lnTo>
                    <a:pt x="18366" y="4147"/>
                  </a:lnTo>
                  <a:lnTo>
                    <a:pt x="18366" y="4147"/>
                  </a:lnTo>
                  <a:lnTo>
                    <a:pt x="17960" y="4147"/>
                  </a:lnTo>
                  <a:lnTo>
                    <a:pt x="17960" y="4147"/>
                  </a:lnTo>
                  <a:lnTo>
                    <a:pt x="17974" y="4092"/>
                  </a:lnTo>
                  <a:lnTo>
                    <a:pt x="17987" y="4037"/>
                  </a:lnTo>
                  <a:lnTo>
                    <a:pt x="17997" y="3981"/>
                  </a:lnTo>
                  <a:lnTo>
                    <a:pt x="18006" y="3924"/>
                  </a:lnTo>
                  <a:lnTo>
                    <a:pt x="18013" y="3867"/>
                  </a:lnTo>
                  <a:lnTo>
                    <a:pt x="18018" y="3810"/>
                  </a:lnTo>
                  <a:lnTo>
                    <a:pt x="18021" y="3751"/>
                  </a:lnTo>
                  <a:lnTo>
                    <a:pt x="18022" y="3693"/>
                  </a:lnTo>
                  <a:lnTo>
                    <a:pt x="18022" y="3693"/>
                  </a:lnTo>
                  <a:lnTo>
                    <a:pt x="18021" y="3649"/>
                  </a:lnTo>
                  <a:lnTo>
                    <a:pt x="18020" y="3605"/>
                  </a:lnTo>
                  <a:lnTo>
                    <a:pt x="18017" y="3562"/>
                  </a:lnTo>
                  <a:lnTo>
                    <a:pt x="18013" y="3519"/>
                  </a:lnTo>
                  <a:lnTo>
                    <a:pt x="18008" y="3477"/>
                  </a:lnTo>
                  <a:lnTo>
                    <a:pt x="18002" y="3434"/>
                  </a:lnTo>
                  <a:lnTo>
                    <a:pt x="17995" y="3392"/>
                  </a:lnTo>
                  <a:lnTo>
                    <a:pt x="17988" y="3350"/>
                  </a:lnTo>
                  <a:lnTo>
                    <a:pt x="17978" y="3309"/>
                  </a:lnTo>
                  <a:lnTo>
                    <a:pt x="17968" y="3268"/>
                  </a:lnTo>
                  <a:lnTo>
                    <a:pt x="17957" y="3227"/>
                  </a:lnTo>
                  <a:lnTo>
                    <a:pt x="17945" y="3188"/>
                  </a:lnTo>
                  <a:lnTo>
                    <a:pt x="17932" y="3148"/>
                  </a:lnTo>
                  <a:lnTo>
                    <a:pt x="17919" y="3108"/>
                  </a:lnTo>
                  <a:lnTo>
                    <a:pt x="17904" y="3069"/>
                  </a:lnTo>
                  <a:lnTo>
                    <a:pt x="17888" y="3031"/>
                  </a:lnTo>
                  <a:lnTo>
                    <a:pt x="17872" y="2993"/>
                  </a:lnTo>
                  <a:lnTo>
                    <a:pt x="17854" y="2956"/>
                  </a:lnTo>
                  <a:lnTo>
                    <a:pt x="17835" y="2919"/>
                  </a:lnTo>
                  <a:lnTo>
                    <a:pt x="17816" y="2883"/>
                  </a:lnTo>
                  <a:lnTo>
                    <a:pt x="17796" y="2846"/>
                  </a:lnTo>
                  <a:lnTo>
                    <a:pt x="17776" y="2812"/>
                  </a:lnTo>
                  <a:lnTo>
                    <a:pt x="17754" y="2776"/>
                  </a:lnTo>
                  <a:lnTo>
                    <a:pt x="17732" y="2743"/>
                  </a:lnTo>
                  <a:lnTo>
                    <a:pt x="17708" y="2708"/>
                  </a:lnTo>
                  <a:lnTo>
                    <a:pt x="17684" y="2676"/>
                  </a:lnTo>
                  <a:lnTo>
                    <a:pt x="17659" y="2643"/>
                  </a:lnTo>
                  <a:lnTo>
                    <a:pt x="17633" y="2611"/>
                  </a:lnTo>
                  <a:lnTo>
                    <a:pt x="17607" y="2580"/>
                  </a:lnTo>
                  <a:lnTo>
                    <a:pt x="17580" y="2549"/>
                  </a:lnTo>
                  <a:lnTo>
                    <a:pt x="17552" y="2519"/>
                  </a:lnTo>
                  <a:lnTo>
                    <a:pt x="17524" y="2490"/>
                  </a:lnTo>
                  <a:lnTo>
                    <a:pt x="17495" y="2462"/>
                  </a:lnTo>
                  <a:lnTo>
                    <a:pt x="17464" y="2433"/>
                  </a:lnTo>
                  <a:lnTo>
                    <a:pt x="17434" y="2407"/>
                  </a:lnTo>
                  <a:lnTo>
                    <a:pt x="17403" y="2380"/>
                  </a:lnTo>
                  <a:lnTo>
                    <a:pt x="17371" y="2355"/>
                  </a:lnTo>
                  <a:lnTo>
                    <a:pt x="17339" y="2330"/>
                  </a:lnTo>
                  <a:lnTo>
                    <a:pt x="17306" y="2306"/>
                  </a:lnTo>
                  <a:lnTo>
                    <a:pt x="17272" y="2282"/>
                  </a:lnTo>
                  <a:lnTo>
                    <a:pt x="17238" y="2260"/>
                  </a:lnTo>
                  <a:lnTo>
                    <a:pt x="17203" y="2238"/>
                  </a:lnTo>
                  <a:lnTo>
                    <a:pt x="17168" y="2217"/>
                  </a:lnTo>
                  <a:lnTo>
                    <a:pt x="17131" y="2197"/>
                  </a:lnTo>
                  <a:lnTo>
                    <a:pt x="17096" y="2178"/>
                  </a:lnTo>
                  <a:lnTo>
                    <a:pt x="17058" y="2160"/>
                  </a:lnTo>
                  <a:lnTo>
                    <a:pt x="17020" y="2142"/>
                  </a:lnTo>
                  <a:lnTo>
                    <a:pt x="16983" y="2125"/>
                  </a:lnTo>
                  <a:lnTo>
                    <a:pt x="16944" y="2110"/>
                  </a:lnTo>
                  <a:lnTo>
                    <a:pt x="16906" y="2095"/>
                  </a:lnTo>
                  <a:lnTo>
                    <a:pt x="16867" y="2081"/>
                  </a:lnTo>
                  <a:lnTo>
                    <a:pt x="16827" y="2068"/>
                  </a:lnTo>
                  <a:lnTo>
                    <a:pt x="16786" y="2056"/>
                  </a:lnTo>
                  <a:lnTo>
                    <a:pt x="16746" y="2045"/>
                  </a:lnTo>
                  <a:lnTo>
                    <a:pt x="16705" y="2036"/>
                  </a:lnTo>
                  <a:lnTo>
                    <a:pt x="16663" y="2026"/>
                  </a:lnTo>
                  <a:lnTo>
                    <a:pt x="16622" y="2019"/>
                  </a:lnTo>
                  <a:lnTo>
                    <a:pt x="16580" y="2012"/>
                  </a:lnTo>
                  <a:lnTo>
                    <a:pt x="16538" y="2005"/>
                  </a:lnTo>
                  <a:lnTo>
                    <a:pt x="16495" y="2001"/>
                  </a:lnTo>
                  <a:lnTo>
                    <a:pt x="16452" y="1997"/>
                  </a:lnTo>
                  <a:lnTo>
                    <a:pt x="16408" y="1994"/>
                  </a:lnTo>
                  <a:lnTo>
                    <a:pt x="16364" y="1993"/>
                  </a:lnTo>
                  <a:lnTo>
                    <a:pt x="16321" y="1992"/>
                  </a:lnTo>
                  <a:lnTo>
                    <a:pt x="16321" y="1992"/>
                  </a:lnTo>
                  <a:lnTo>
                    <a:pt x="16275" y="1993"/>
                  </a:lnTo>
                  <a:lnTo>
                    <a:pt x="16229" y="1994"/>
                  </a:lnTo>
                  <a:lnTo>
                    <a:pt x="16184" y="1997"/>
                  </a:lnTo>
                  <a:lnTo>
                    <a:pt x="16138" y="2001"/>
                  </a:lnTo>
                  <a:lnTo>
                    <a:pt x="16093" y="2007"/>
                  </a:lnTo>
                  <a:lnTo>
                    <a:pt x="16049" y="2014"/>
                  </a:lnTo>
                  <a:lnTo>
                    <a:pt x="16004" y="2021"/>
                  </a:lnTo>
                  <a:lnTo>
                    <a:pt x="15960" y="2030"/>
                  </a:lnTo>
                  <a:lnTo>
                    <a:pt x="15917" y="2040"/>
                  </a:lnTo>
                  <a:lnTo>
                    <a:pt x="15875" y="2051"/>
                  </a:lnTo>
                  <a:lnTo>
                    <a:pt x="15832" y="2063"/>
                  </a:lnTo>
                  <a:lnTo>
                    <a:pt x="15790" y="2076"/>
                  </a:lnTo>
                  <a:lnTo>
                    <a:pt x="15748" y="2091"/>
                  </a:lnTo>
                  <a:lnTo>
                    <a:pt x="15708" y="2106"/>
                  </a:lnTo>
                  <a:lnTo>
                    <a:pt x="15667" y="2122"/>
                  </a:lnTo>
                  <a:lnTo>
                    <a:pt x="15627" y="2140"/>
                  </a:lnTo>
                  <a:lnTo>
                    <a:pt x="15627" y="2140"/>
                  </a:lnTo>
                  <a:lnTo>
                    <a:pt x="15594" y="2084"/>
                  </a:lnTo>
                  <a:lnTo>
                    <a:pt x="15559" y="2029"/>
                  </a:lnTo>
                  <a:lnTo>
                    <a:pt x="15524" y="1975"/>
                  </a:lnTo>
                  <a:lnTo>
                    <a:pt x="15485" y="1923"/>
                  </a:lnTo>
                  <a:lnTo>
                    <a:pt x="15446" y="1872"/>
                  </a:lnTo>
                  <a:lnTo>
                    <a:pt x="15405" y="1822"/>
                  </a:lnTo>
                  <a:lnTo>
                    <a:pt x="15362" y="1774"/>
                  </a:lnTo>
                  <a:lnTo>
                    <a:pt x="15318" y="1727"/>
                  </a:lnTo>
                  <a:lnTo>
                    <a:pt x="15272" y="1681"/>
                  </a:lnTo>
                  <a:lnTo>
                    <a:pt x="15225" y="1638"/>
                  </a:lnTo>
                  <a:lnTo>
                    <a:pt x="15177" y="1596"/>
                  </a:lnTo>
                  <a:lnTo>
                    <a:pt x="15127" y="1555"/>
                  </a:lnTo>
                  <a:lnTo>
                    <a:pt x="15076" y="1515"/>
                  </a:lnTo>
                  <a:lnTo>
                    <a:pt x="15022" y="1478"/>
                  </a:lnTo>
                  <a:lnTo>
                    <a:pt x="14969" y="1442"/>
                  </a:lnTo>
                  <a:lnTo>
                    <a:pt x="14914" y="1408"/>
                  </a:lnTo>
                  <a:lnTo>
                    <a:pt x="14857" y="1375"/>
                  </a:lnTo>
                  <a:lnTo>
                    <a:pt x="14800" y="1345"/>
                  </a:lnTo>
                  <a:lnTo>
                    <a:pt x="14741" y="1316"/>
                  </a:lnTo>
                  <a:lnTo>
                    <a:pt x="14682" y="1290"/>
                  </a:lnTo>
                  <a:lnTo>
                    <a:pt x="14622" y="1265"/>
                  </a:lnTo>
                  <a:lnTo>
                    <a:pt x="14561" y="1242"/>
                  </a:lnTo>
                  <a:lnTo>
                    <a:pt x="14498" y="1221"/>
                  </a:lnTo>
                  <a:lnTo>
                    <a:pt x="14434" y="1202"/>
                  </a:lnTo>
                  <a:lnTo>
                    <a:pt x="14371" y="1185"/>
                  </a:lnTo>
                  <a:lnTo>
                    <a:pt x="14305" y="1171"/>
                  </a:lnTo>
                  <a:lnTo>
                    <a:pt x="14239" y="1158"/>
                  </a:lnTo>
                  <a:lnTo>
                    <a:pt x="14173" y="1148"/>
                  </a:lnTo>
                  <a:lnTo>
                    <a:pt x="14105" y="1139"/>
                  </a:lnTo>
                  <a:lnTo>
                    <a:pt x="14037" y="1133"/>
                  </a:lnTo>
                  <a:lnTo>
                    <a:pt x="13969" y="1130"/>
                  </a:lnTo>
                  <a:lnTo>
                    <a:pt x="13900" y="1129"/>
                  </a:lnTo>
                  <a:lnTo>
                    <a:pt x="13900" y="1129"/>
                  </a:lnTo>
                  <a:lnTo>
                    <a:pt x="13864" y="1129"/>
                  </a:lnTo>
                  <a:lnTo>
                    <a:pt x="13829" y="1130"/>
                  </a:lnTo>
                  <a:lnTo>
                    <a:pt x="13793" y="1131"/>
                  </a:lnTo>
                  <a:lnTo>
                    <a:pt x="13758" y="1134"/>
                  </a:lnTo>
                  <a:lnTo>
                    <a:pt x="13688" y="1139"/>
                  </a:lnTo>
                  <a:lnTo>
                    <a:pt x="13619" y="1149"/>
                  </a:lnTo>
                  <a:lnTo>
                    <a:pt x="13551" y="1159"/>
                  </a:lnTo>
                  <a:lnTo>
                    <a:pt x="13483" y="1173"/>
                  </a:lnTo>
                  <a:lnTo>
                    <a:pt x="13416" y="1189"/>
                  </a:lnTo>
                  <a:lnTo>
                    <a:pt x="13350" y="1206"/>
                  </a:lnTo>
                  <a:lnTo>
                    <a:pt x="13285" y="1226"/>
                  </a:lnTo>
                  <a:lnTo>
                    <a:pt x="13221" y="1248"/>
                  </a:lnTo>
                  <a:lnTo>
                    <a:pt x="13158" y="1272"/>
                  </a:lnTo>
                  <a:lnTo>
                    <a:pt x="13096" y="1299"/>
                  </a:lnTo>
                  <a:lnTo>
                    <a:pt x="13036" y="1327"/>
                  </a:lnTo>
                  <a:lnTo>
                    <a:pt x="12975" y="1358"/>
                  </a:lnTo>
                  <a:lnTo>
                    <a:pt x="12917" y="1390"/>
                  </a:lnTo>
                  <a:lnTo>
                    <a:pt x="12860" y="1424"/>
                  </a:lnTo>
                  <a:lnTo>
                    <a:pt x="12804" y="1460"/>
                  </a:lnTo>
                  <a:lnTo>
                    <a:pt x="12750" y="1498"/>
                  </a:lnTo>
                  <a:lnTo>
                    <a:pt x="12695" y="1537"/>
                  </a:lnTo>
                  <a:lnTo>
                    <a:pt x="12644" y="1578"/>
                  </a:lnTo>
                  <a:lnTo>
                    <a:pt x="12593" y="1622"/>
                  </a:lnTo>
                  <a:lnTo>
                    <a:pt x="12544" y="1666"/>
                  </a:lnTo>
                  <a:lnTo>
                    <a:pt x="12497" y="1712"/>
                  </a:lnTo>
                  <a:lnTo>
                    <a:pt x="12451" y="1760"/>
                  </a:lnTo>
                  <a:lnTo>
                    <a:pt x="12406" y="1809"/>
                  </a:lnTo>
                  <a:lnTo>
                    <a:pt x="12363" y="1860"/>
                  </a:lnTo>
                  <a:lnTo>
                    <a:pt x="12322" y="1912"/>
                  </a:lnTo>
                  <a:lnTo>
                    <a:pt x="12283" y="1966"/>
                  </a:lnTo>
                  <a:lnTo>
                    <a:pt x="12245" y="2020"/>
                  </a:lnTo>
                  <a:lnTo>
                    <a:pt x="12210" y="2076"/>
                  </a:lnTo>
                  <a:lnTo>
                    <a:pt x="12176" y="2134"/>
                  </a:lnTo>
                  <a:lnTo>
                    <a:pt x="12144" y="2192"/>
                  </a:lnTo>
                  <a:lnTo>
                    <a:pt x="12139" y="2192"/>
                  </a:lnTo>
                  <a:lnTo>
                    <a:pt x="12139" y="2192"/>
                  </a:lnTo>
                  <a:lnTo>
                    <a:pt x="12099" y="2168"/>
                  </a:lnTo>
                  <a:lnTo>
                    <a:pt x="12059" y="2145"/>
                  </a:lnTo>
                  <a:lnTo>
                    <a:pt x="12019" y="2123"/>
                  </a:lnTo>
                  <a:lnTo>
                    <a:pt x="11977" y="2102"/>
                  </a:lnTo>
                  <a:lnTo>
                    <a:pt x="11935" y="2084"/>
                  </a:lnTo>
                  <a:lnTo>
                    <a:pt x="11892" y="2067"/>
                  </a:lnTo>
                  <a:lnTo>
                    <a:pt x="11848" y="2050"/>
                  </a:lnTo>
                  <a:lnTo>
                    <a:pt x="11803" y="2037"/>
                  </a:lnTo>
                  <a:lnTo>
                    <a:pt x="11758" y="2023"/>
                  </a:lnTo>
                  <a:lnTo>
                    <a:pt x="11712" y="2013"/>
                  </a:lnTo>
                  <a:lnTo>
                    <a:pt x="11665" y="2003"/>
                  </a:lnTo>
                  <a:lnTo>
                    <a:pt x="11618" y="1995"/>
                  </a:lnTo>
                  <a:lnTo>
                    <a:pt x="11571" y="1989"/>
                  </a:lnTo>
                  <a:lnTo>
                    <a:pt x="11522" y="1984"/>
                  </a:lnTo>
                  <a:lnTo>
                    <a:pt x="11474" y="1981"/>
                  </a:lnTo>
                  <a:lnTo>
                    <a:pt x="11425" y="1980"/>
                  </a:lnTo>
                  <a:lnTo>
                    <a:pt x="11425" y="1980"/>
                  </a:lnTo>
                  <a:lnTo>
                    <a:pt x="11376" y="1981"/>
                  </a:lnTo>
                  <a:lnTo>
                    <a:pt x="11327" y="1984"/>
                  </a:lnTo>
                  <a:lnTo>
                    <a:pt x="11279" y="1989"/>
                  </a:lnTo>
                  <a:lnTo>
                    <a:pt x="11232" y="1995"/>
                  </a:lnTo>
                  <a:lnTo>
                    <a:pt x="11185" y="2003"/>
                  </a:lnTo>
                  <a:lnTo>
                    <a:pt x="11138" y="2013"/>
                  </a:lnTo>
                  <a:lnTo>
                    <a:pt x="11092" y="2023"/>
                  </a:lnTo>
                  <a:lnTo>
                    <a:pt x="11047" y="2037"/>
                  </a:lnTo>
                  <a:lnTo>
                    <a:pt x="11002" y="2050"/>
                  </a:lnTo>
                  <a:lnTo>
                    <a:pt x="10958" y="2067"/>
                  </a:lnTo>
                  <a:lnTo>
                    <a:pt x="10916" y="2084"/>
                  </a:lnTo>
                  <a:lnTo>
                    <a:pt x="10873" y="2102"/>
                  </a:lnTo>
                  <a:lnTo>
                    <a:pt x="10832" y="2123"/>
                  </a:lnTo>
                  <a:lnTo>
                    <a:pt x="10791" y="2145"/>
                  </a:lnTo>
                  <a:lnTo>
                    <a:pt x="10751" y="2168"/>
                  </a:lnTo>
                  <a:lnTo>
                    <a:pt x="10712" y="2192"/>
                  </a:lnTo>
                  <a:lnTo>
                    <a:pt x="10711" y="2192"/>
                  </a:lnTo>
                  <a:lnTo>
                    <a:pt x="10711" y="2192"/>
                  </a:lnTo>
                  <a:lnTo>
                    <a:pt x="10697" y="2150"/>
                  </a:lnTo>
                  <a:lnTo>
                    <a:pt x="10683" y="2109"/>
                  </a:lnTo>
                  <a:lnTo>
                    <a:pt x="10667" y="2068"/>
                  </a:lnTo>
                  <a:lnTo>
                    <a:pt x="10651" y="2027"/>
                  </a:lnTo>
                  <a:lnTo>
                    <a:pt x="10634" y="1987"/>
                  </a:lnTo>
                  <a:lnTo>
                    <a:pt x="10616" y="1948"/>
                  </a:lnTo>
                  <a:lnTo>
                    <a:pt x="10598" y="1908"/>
                  </a:lnTo>
                  <a:lnTo>
                    <a:pt x="10578" y="1869"/>
                  </a:lnTo>
                  <a:lnTo>
                    <a:pt x="10558" y="1831"/>
                  </a:lnTo>
                  <a:lnTo>
                    <a:pt x="10537" y="1792"/>
                  </a:lnTo>
                  <a:lnTo>
                    <a:pt x="10516" y="1755"/>
                  </a:lnTo>
                  <a:lnTo>
                    <a:pt x="10494" y="1718"/>
                  </a:lnTo>
                  <a:lnTo>
                    <a:pt x="10471" y="1681"/>
                  </a:lnTo>
                  <a:lnTo>
                    <a:pt x="10448" y="1645"/>
                  </a:lnTo>
                  <a:lnTo>
                    <a:pt x="10424" y="1609"/>
                  </a:lnTo>
                  <a:lnTo>
                    <a:pt x="10399" y="1574"/>
                  </a:lnTo>
                  <a:lnTo>
                    <a:pt x="10372" y="1539"/>
                  </a:lnTo>
                  <a:lnTo>
                    <a:pt x="10346" y="1505"/>
                  </a:lnTo>
                  <a:lnTo>
                    <a:pt x="10319" y="1472"/>
                  </a:lnTo>
                  <a:lnTo>
                    <a:pt x="10292" y="1438"/>
                  </a:lnTo>
                  <a:lnTo>
                    <a:pt x="10264" y="1406"/>
                  </a:lnTo>
                  <a:lnTo>
                    <a:pt x="10236" y="1373"/>
                  </a:lnTo>
                  <a:lnTo>
                    <a:pt x="10206" y="1342"/>
                  </a:lnTo>
                  <a:lnTo>
                    <a:pt x="10176" y="1312"/>
                  </a:lnTo>
                  <a:lnTo>
                    <a:pt x="10146" y="1281"/>
                  </a:lnTo>
                  <a:lnTo>
                    <a:pt x="10114" y="1251"/>
                  </a:lnTo>
                  <a:lnTo>
                    <a:pt x="10083" y="1222"/>
                  </a:lnTo>
                  <a:lnTo>
                    <a:pt x="10051" y="1194"/>
                  </a:lnTo>
                  <a:lnTo>
                    <a:pt x="10017" y="1166"/>
                  </a:lnTo>
                  <a:lnTo>
                    <a:pt x="9984" y="1138"/>
                  </a:lnTo>
                  <a:lnTo>
                    <a:pt x="9951" y="1112"/>
                  </a:lnTo>
                  <a:lnTo>
                    <a:pt x="9916" y="1086"/>
                  </a:lnTo>
                  <a:lnTo>
                    <a:pt x="9882" y="1061"/>
                  </a:lnTo>
                  <a:lnTo>
                    <a:pt x="9846" y="1036"/>
                  </a:lnTo>
                  <a:lnTo>
                    <a:pt x="9810" y="1012"/>
                  </a:lnTo>
                  <a:lnTo>
                    <a:pt x="9774" y="989"/>
                  </a:lnTo>
                  <a:lnTo>
                    <a:pt x="9736" y="966"/>
                  </a:lnTo>
                  <a:lnTo>
                    <a:pt x="9700" y="944"/>
                  </a:lnTo>
                  <a:lnTo>
                    <a:pt x="9661" y="923"/>
                  </a:lnTo>
                  <a:lnTo>
                    <a:pt x="9624" y="902"/>
                  </a:lnTo>
                  <a:lnTo>
                    <a:pt x="9585" y="883"/>
                  </a:lnTo>
                  <a:lnTo>
                    <a:pt x="9545" y="864"/>
                  </a:lnTo>
                  <a:lnTo>
                    <a:pt x="9506" y="846"/>
                  </a:lnTo>
                  <a:lnTo>
                    <a:pt x="9466" y="828"/>
                  </a:lnTo>
                  <a:lnTo>
                    <a:pt x="9426" y="811"/>
                  </a:lnTo>
                  <a:lnTo>
                    <a:pt x="9385" y="796"/>
                  </a:lnTo>
                  <a:lnTo>
                    <a:pt x="9344" y="780"/>
                  </a:lnTo>
                  <a:lnTo>
                    <a:pt x="9302" y="766"/>
                  </a:lnTo>
                  <a:lnTo>
                    <a:pt x="9260" y="752"/>
                  </a:lnTo>
                  <a:lnTo>
                    <a:pt x="9218" y="739"/>
                  </a:lnTo>
                  <a:lnTo>
                    <a:pt x="9176" y="727"/>
                  </a:lnTo>
                  <a:lnTo>
                    <a:pt x="9133" y="716"/>
                  </a:lnTo>
                  <a:lnTo>
                    <a:pt x="9090" y="706"/>
                  </a:lnTo>
                  <a:lnTo>
                    <a:pt x="9046" y="697"/>
                  </a:lnTo>
                  <a:lnTo>
                    <a:pt x="9002" y="688"/>
                  </a:lnTo>
                  <a:lnTo>
                    <a:pt x="8958" y="680"/>
                  </a:lnTo>
                  <a:lnTo>
                    <a:pt x="8913" y="674"/>
                  </a:lnTo>
                  <a:lnTo>
                    <a:pt x="8868" y="667"/>
                  </a:lnTo>
                  <a:lnTo>
                    <a:pt x="8824" y="662"/>
                  </a:lnTo>
                  <a:lnTo>
                    <a:pt x="8779" y="658"/>
                  </a:lnTo>
                  <a:lnTo>
                    <a:pt x="8733" y="655"/>
                  </a:lnTo>
                  <a:lnTo>
                    <a:pt x="8687" y="653"/>
                  </a:lnTo>
                  <a:lnTo>
                    <a:pt x="8641" y="651"/>
                  </a:lnTo>
                  <a:lnTo>
                    <a:pt x="8595" y="651"/>
                  </a:lnTo>
                  <a:lnTo>
                    <a:pt x="8595" y="651"/>
                  </a:lnTo>
                  <a:lnTo>
                    <a:pt x="8544" y="651"/>
                  </a:lnTo>
                  <a:lnTo>
                    <a:pt x="8492" y="653"/>
                  </a:lnTo>
                  <a:lnTo>
                    <a:pt x="8442" y="656"/>
                  </a:lnTo>
                  <a:lnTo>
                    <a:pt x="8393" y="660"/>
                  </a:lnTo>
                  <a:lnTo>
                    <a:pt x="8343" y="664"/>
                  </a:lnTo>
                  <a:lnTo>
                    <a:pt x="8294" y="671"/>
                  </a:lnTo>
                  <a:lnTo>
                    <a:pt x="8245" y="678"/>
                  </a:lnTo>
                  <a:lnTo>
                    <a:pt x="8196" y="686"/>
                  </a:lnTo>
                  <a:lnTo>
                    <a:pt x="8148" y="696"/>
                  </a:lnTo>
                  <a:lnTo>
                    <a:pt x="8100" y="706"/>
                  </a:lnTo>
                  <a:lnTo>
                    <a:pt x="8053" y="718"/>
                  </a:lnTo>
                  <a:lnTo>
                    <a:pt x="8006" y="729"/>
                  </a:lnTo>
                  <a:lnTo>
                    <a:pt x="7959" y="743"/>
                  </a:lnTo>
                  <a:lnTo>
                    <a:pt x="7913" y="757"/>
                  </a:lnTo>
                  <a:lnTo>
                    <a:pt x="7867" y="773"/>
                  </a:lnTo>
                  <a:lnTo>
                    <a:pt x="7821" y="789"/>
                  </a:lnTo>
                  <a:lnTo>
                    <a:pt x="7776" y="806"/>
                  </a:lnTo>
                  <a:lnTo>
                    <a:pt x="7732" y="824"/>
                  </a:lnTo>
                  <a:lnTo>
                    <a:pt x="7688" y="843"/>
                  </a:lnTo>
                  <a:lnTo>
                    <a:pt x="7644" y="863"/>
                  </a:lnTo>
                  <a:lnTo>
                    <a:pt x="7602" y="884"/>
                  </a:lnTo>
                  <a:lnTo>
                    <a:pt x="7559" y="905"/>
                  </a:lnTo>
                  <a:lnTo>
                    <a:pt x="7517" y="928"/>
                  </a:lnTo>
                  <a:lnTo>
                    <a:pt x="7476" y="952"/>
                  </a:lnTo>
                  <a:lnTo>
                    <a:pt x="7435" y="977"/>
                  </a:lnTo>
                  <a:lnTo>
                    <a:pt x="7395" y="1002"/>
                  </a:lnTo>
                  <a:lnTo>
                    <a:pt x="7355" y="1028"/>
                  </a:lnTo>
                  <a:lnTo>
                    <a:pt x="7316" y="1055"/>
                  </a:lnTo>
                  <a:lnTo>
                    <a:pt x="7278" y="1082"/>
                  </a:lnTo>
                  <a:lnTo>
                    <a:pt x="7240" y="1110"/>
                  </a:lnTo>
                  <a:lnTo>
                    <a:pt x="7203" y="1139"/>
                  </a:lnTo>
                  <a:lnTo>
                    <a:pt x="7166" y="1170"/>
                  </a:lnTo>
                  <a:lnTo>
                    <a:pt x="7166" y="1170"/>
                  </a:lnTo>
                  <a:lnTo>
                    <a:pt x="7128" y="1105"/>
                  </a:lnTo>
                  <a:lnTo>
                    <a:pt x="7088" y="1041"/>
                  </a:lnTo>
                  <a:lnTo>
                    <a:pt x="7046" y="980"/>
                  </a:lnTo>
                  <a:lnTo>
                    <a:pt x="7002" y="919"/>
                  </a:lnTo>
                  <a:lnTo>
                    <a:pt x="6956" y="860"/>
                  </a:lnTo>
                  <a:lnTo>
                    <a:pt x="6909" y="802"/>
                  </a:lnTo>
                  <a:lnTo>
                    <a:pt x="6859" y="747"/>
                  </a:lnTo>
                  <a:lnTo>
                    <a:pt x="6808" y="692"/>
                  </a:lnTo>
                  <a:lnTo>
                    <a:pt x="6754" y="640"/>
                  </a:lnTo>
                  <a:lnTo>
                    <a:pt x="6700" y="589"/>
                  </a:lnTo>
                  <a:lnTo>
                    <a:pt x="6644" y="540"/>
                  </a:lnTo>
                  <a:lnTo>
                    <a:pt x="6586" y="493"/>
                  </a:lnTo>
                  <a:lnTo>
                    <a:pt x="6527" y="447"/>
                  </a:lnTo>
                  <a:lnTo>
                    <a:pt x="6466" y="404"/>
                  </a:lnTo>
                  <a:lnTo>
                    <a:pt x="6404" y="362"/>
                  </a:lnTo>
                  <a:lnTo>
                    <a:pt x="6340" y="323"/>
                  </a:lnTo>
                  <a:lnTo>
                    <a:pt x="6275" y="285"/>
                  </a:lnTo>
                  <a:lnTo>
                    <a:pt x="6208" y="250"/>
                  </a:lnTo>
                  <a:lnTo>
                    <a:pt x="6140" y="217"/>
                  </a:lnTo>
                  <a:lnTo>
                    <a:pt x="6106" y="201"/>
                  </a:lnTo>
                  <a:lnTo>
                    <a:pt x="6071" y="186"/>
                  </a:lnTo>
                  <a:lnTo>
                    <a:pt x="6037" y="171"/>
                  </a:lnTo>
                  <a:lnTo>
                    <a:pt x="6001" y="157"/>
                  </a:lnTo>
                  <a:lnTo>
                    <a:pt x="5966" y="143"/>
                  </a:lnTo>
                  <a:lnTo>
                    <a:pt x="5930" y="131"/>
                  </a:lnTo>
                  <a:lnTo>
                    <a:pt x="5894" y="118"/>
                  </a:lnTo>
                  <a:lnTo>
                    <a:pt x="5857" y="107"/>
                  </a:lnTo>
                  <a:lnTo>
                    <a:pt x="5821" y="95"/>
                  </a:lnTo>
                  <a:lnTo>
                    <a:pt x="5784" y="85"/>
                  </a:lnTo>
                  <a:lnTo>
                    <a:pt x="5747" y="74"/>
                  </a:lnTo>
                  <a:lnTo>
                    <a:pt x="5710" y="65"/>
                  </a:lnTo>
                  <a:lnTo>
                    <a:pt x="5672" y="56"/>
                  </a:lnTo>
                  <a:lnTo>
                    <a:pt x="5635" y="48"/>
                  </a:lnTo>
                  <a:lnTo>
                    <a:pt x="5596" y="41"/>
                  </a:lnTo>
                  <a:lnTo>
                    <a:pt x="5558" y="33"/>
                  </a:lnTo>
                  <a:lnTo>
                    <a:pt x="5520" y="27"/>
                  </a:lnTo>
                  <a:lnTo>
                    <a:pt x="5481" y="21"/>
                  </a:lnTo>
                  <a:lnTo>
                    <a:pt x="5442" y="17"/>
                  </a:lnTo>
                  <a:lnTo>
                    <a:pt x="5403" y="11"/>
                  </a:lnTo>
                  <a:lnTo>
                    <a:pt x="5363" y="8"/>
                  </a:lnTo>
                  <a:lnTo>
                    <a:pt x="5325" y="5"/>
                  </a:lnTo>
                  <a:lnTo>
                    <a:pt x="5285" y="3"/>
                  </a:lnTo>
                  <a:lnTo>
                    <a:pt x="5244" y="1"/>
                  </a:lnTo>
                  <a:lnTo>
                    <a:pt x="5205" y="0"/>
                  </a:lnTo>
                  <a:lnTo>
                    <a:pt x="5165" y="0"/>
                  </a:lnTo>
                  <a:lnTo>
                    <a:pt x="5165" y="0"/>
                  </a:lnTo>
                  <a:lnTo>
                    <a:pt x="5113" y="0"/>
                  </a:lnTo>
                  <a:lnTo>
                    <a:pt x="5061" y="2"/>
                  </a:lnTo>
                  <a:lnTo>
                    <a:pt x="5011" y="4"/>
                  </a:lnTo>
                  <a:lnTo>
                    <a:pt x="4960" y="8"/>
                  </a:lnTo>
                  <a:lnTo>
                    <a:pt x="4910" y="14"/>
                  </a:lnTo>
                  <a:lnTo>
                    <a:pt x="4861" y="20"/>
                  </a:lnTo>
                  <a:lnTo>
                    <a:pt x="4811" y="27"/>
                  </a:lnTo>
                  <a:lnTo>
                    <a:pt x="4762" y="34"/>
                  </a:lnTo>
                  <a:lnTo>
                    <a:pt x="4713" y="44"/>
                  </a:lnTo>
                  <a:lnTo>
                    <a:pt x="4665" y="54"/>
                  </a:lnTo>
                  <a:lnTo>
                    <a:pt x="4616" y="66"/>
                  </a:lnTo>
                  <a:lnTo>
                    <a:pt x="4568" y="77"/>
                  </a:lnTo>
                  <a:lnTo>
                    <a:pt x="4521" y="91"/>
                  </a:lnTo>
                  <a:lnTo>
                    <a:pt x="4474" y="105"/>
                  </a:lnTo>
                  <a:lnTo>
                    <a:pt x="4427" y="120"/>
                  </a:lnTo>
                  <a:lnTo>
                    <a:pt x="4381" y="137"/>
                  </a:lnTo>
                  <a:lnTo>
                    <a:pt x="4337" y="154"/>
                  </a:lnTo>
                  <a:lnTo>
                    <a:pt x="4292" y="171"/>
                  </a:lnTo>
                  <a:lnTo>
                    <a:pt x="4247" y="190"/>
                  </a:lnTo>
                  <a:lnTo>
                    <a:pt x="4203" y="210"/>
                  </a:lnTo>
                  <a:lnTo>
                    <a:pt x="4159" y="231"/>
                  </a:lnTo>
                  <a:lnTo>
                    <a:pt x="4116" y="253"/>
                  </a:lnTo>
                  <a:lnTo>
                    <a:pt x="4073" y="275"/>
                  </a:lnTo>
                  <a:lnTo>
                    <a:pt x="4031" y="299"/>
                  </a:lnTo>
                  <a:lnTo>
                    <a:pt x="3990" y="323"/>
                  </a:lnTo>
                  <a:lnTo>
                    <a:pt x="3949" y="348"/>
                  </a:lnTo>
                  <a:lnTo>
                    <a:pt x="3908" y="374"/>
                  </a:lnTo>
                  <a:lnTo>
                    <a:pt x="3869" y="400"/>
                  </a:lnTo>
                  <a:lnTo>
                    <a:pt x="3829" y="427"/>
                  </a:lnTo>
                  <a:lnTo>
                    <a:pt x="3790" y="455"/>
                  </a:lnTo>
                  <a:lnTo>
                    <a:pt x="3753" y="485"/>
                  </a:lnTo>
                  <a:lnTo>
                    <a:pt x="3715" y="515"/>
                  </a:lnTo>
                  <a:lnTo>
                    <a:pt x="3679" y="545"/>
                  </a:lnTo>
                  <a:lnTo>
                    <a:pt x="3642" y="577"/>
                  </a:lnTo>
                  <a:lnTo>
                    <a:pt x="3606" y="609"/>
                  </a:lnTo>
                  <a:lnTo>
                    <a:pt x="3572" y="641"/>
                  </a:lnTo>
                  <a:lnTo>
                    <a:pt x="3539" y="675"/>
                  </a:lnTo>
                  <a:lnTo>
                    <a:pt x="3505" y="709"/>
                  </a:lnTo>
                  <a:lnTo>
                    <a:pt x="3472" y="744"/>
                  </a:lnTo>
                  <a:lnTo>
                    <a:pt x="3440" y="779"/>
                  </a:lnTo>
                  <a:lnTo>
                    <a:pt x="3409" y="816"/>
                  </a:lnTo>
                  <a:lnTo>
                    <a:pt x="3379" y="852"/>
                  </a:lnTo>
                  <a:lnTo>
                    <a:pt x="3349" y="890"/>
                  </a:lnTo>
                  <a:lnTo>
                    <a:pt x="3320" y="927"/>
                  </a:lnTo>
                  <a:lnTo>
                    <a:pt x="3292" y="966"/>
                  </a:lnTo>
                  <a:lnTo>
                    <a:pt x="3264" y="1006"/>
                  </a:lnTo>
                  <a:lnTo>
                    <a:pt x="3238" y="1045"/>
                  </a:lnTo>
                  <a:lnTo>
                    <a:pt x="3212" y="1086"/>
                  </a:lnTo>
                  <a:lnTo>
                    <a:pt x="3188" y="1127"/>
                  </a:lnTo>
                  <a:lnTo>
                    <a:pt x="3164" y="1169"/>
                  </a:lnTo>
                  <a:lnTo>
                    <a:pt x="3140" y="1212"/>
                  </a:lnTo>
                  <a:lnTo>
                    <a:pt x="3118" y="1253"/>
                  </a:lnTo>
                  <a:lnTo>
                    <a:pt x="3096" y="1297"/>
                  </a:lnTo>
                  <a:lnTo>
                    <a:pt x="3076" y="1341"/>
                  </a:lnTo>
                  <a:lnTo>
                    <a:pt x="3056" y="1385"/>
                  </a:lnTo>
                  <a:lnTo>
                    <a:pt x="3037" y="1430"/>
                  </a:lnTo>
                  <a:lnTo>
                    <a:pt x="3020" y="1475"/>
                  </a:lnTo>
                  <a:lnTo>
                    <a:pt x="3003" y="1521"/>
                  </a:lnTo>
                  <a:lnTo>
                    <a:pt x="2986" y="1567"/>
                  </a:lnTo>
                  <a:lnTo>
                    <a:pt x="2971" y="1613"/>
                  </a:lnTo>
                  <a:lnTo>
                    <a:pt x="2957" y="1660"/>
                  </a:lnTo>
                  <a:lnTo>
                    <a:pt x="2944" y="1708"/>
                  </a:lnTo>
                  <a:lnTo>
                    <a:pt x="2932" y="1755"/>
                  </a:lnTo>
                  <a:lnTo>
                    <a:pt x="2921" y="1803"/>
                  </a:lnTo>
                  <a:lnTo>
                    <a:pt x="2921" y="1803"/>
                  </a:lnTo>
                  <a:lnTo>
                    <a:pt x="2887" y="1801"/>
                  </a:lnTo>
                  <a:lnTo>
                    <a:pt x="2852" y="1798"/>
                  </a:lnTo>
                  <a:lnTo>
                    <a:pt x="2818" y="1797"/>
                  </a:lnTo>
                  <a:lnTo>
                    <a:pt x="2783" y="1797"/>
                  </a:lnTo>
                  <a:lnTo>
                    <a:pt x="2783" y="1797"/>
                  </a:lnTo>
                  <a:lnTo>
                    <a:pt x="2746" y="1797"/>
                  </a:lnTo>
                  <a:lnTo>
                    <a:pt x="2707" y="1800"/>
                  </a:lnTo>
                  <a:lnTo>
                    <a:pt x="2670" y="1802"/>
                  </a:lnTo>
                  <a:lnTo>
                    <a:pt x="2632" y="1805"/>
                  </a:lnTo>
                  <a:lnTo>
                    <a:pt x="2594" y="1808"/>
                  </a:lnTo>
                  <a:lnTo>
                    <a:pt x="2558" y="1813"/>
                  </a:lnTo>
                  <a:lnTo>
                    <a:pt x="2520" y="1818"/>
                  </a:lnTo>
                  <a:lnTo>
                    <a:pt x="2484" y="1825"/>
                  </a:lnTo>
                  <a:lnTo>
                    <a:pt x="2448" y="1832"/>
                  </a:lnTo>
                  <a:lnTo>
                    <a:pt x="2412" y="1839"/>
                  </a:lnTo>
                  <a:lnTo>
                    <a:pt x="2376" y="1849"/>
                  </a:lnTo>
                  <a:lnTo>
                    <a:pt x="2341" y="1858"/>
                  </a:lnTo>
                  <a:lnTo>
                    <a:pt x="2305" y="1867"/>
                  </a:lnTo>
                  <a:lnTo>
                    <a:pt x="2271" y="1879"/>
                  </a:lnTo>
                  <a:lnTo>
                    <a:pt x="2236" y="1890"/>
                  </a:lnTo>
                  <a:lnTo>
                    <a:pt x="2202" y="1903"/>
                  </a:lnTo>
                  <a:lnTo>
                    <a:pt x="2168" y="1915"/>
                  </a:lnTo>
                  <a:lnTo>
                    <a:pt x="2135" y="1930"/>
                  </a:lnTo>
                  <a:lnTo>
                    <a:pt x="2101" y="1945"/>
                  </a:lnTo>
                  <a:lnTo>
                    <a:pt x="2069" y="1959"/>
                  </a:lnTo>
                  <a:lnTo>
                    <a:pt x="2037" y="1975"/>
                  </a:lnTo>
                  <a:lnTo>
                    <a:pt x="2005" y="1992"/>
                  </a:lnTo>
                  <a:lnTo>
                    <a:pt x="1974" y="2009"/>
                  </a:lnTo>
                  <a:lnTo>
                    <a:pt x="1943" y="2027"/>
                  </a:lnTo>
                  <a:lnTo>
                    <a:pt x="1912" y="2046"/>
                  </a:lnTo>
                  <a:lnTo>
                    <a:pt x="1882" y="2065"/>
                  </a:lnTo>
                  <a:lnTo>
                    <a:pt x="1852" y="2085"/>
                  </a:lnTo>
                  <a:lnTo>
                    <a:pt x="1823" y="2106"/>
                  </a:lnTo>
                  <a:lnTo>
                    <a:pt x="1794" y="2126"/>
                  </a:lnTo>
                  <a:lnTo>
                    <a:pt x="1766" y="2148"/>
                  </a:lnTo>
                  <a:lnTo>
                    <a:pt x="1738" y="2170"/>
                  </a:lnTo>
                  <a:lnTo>
                    <a:pt x="1711" y="2193"/>
                  </a:lnTo>
                  <a:lnTo>
                    <a:pt x="1684" y="2216"/>
                  </a:lnTo>
                  <a:lnTo>
                    <a:pt x="1658" y="2240"/>
                  </a:lnTo>
                  <a:lnTo>
                    <a:pt x="1631" y="2265"/>
                  </a:lnTo>
                  <a:lnTo>
                    <a:pt x="1606" y="2290"/>
                  </a:lnTo>
                  <a:lnTo>
                    <a:pt x="1581" y="2315"/>
                  </a:lnTo>
                  <a:lnTo>
                    <a:pt x="1557" y="2342"/>
                  </a:lnTo>
                  <a:lnTo>
                    <a:pt x="1534" y="2369"/>
                  </a:lnTo>
                  <a:lnTo>
                    <a:pt x="1511" y="2396"/>
                  </a:lnTo>
                  <a:lnTo>
                    <a:pt x="1488" y="2423"/>
                  </a:lnTo>
                  <a:lnTo>
                    <a:pt x="1466" y="2451"/>
                  </a:lnTo>
                  <a:lnTo>
                    <a:pt x="1446" y="2479"/>
                  </a:lnTo>
                  <a:lnTo>
                    <a:pt x="1425" y="2509"/>
                  </a:lnTo>
                  <a:lnTo>
                    <a:pt x="1405" y="2538"/>
                  </a:lnTo>
                  <a:lnTo>
                    <a:pt x="1385" y="2568"/>
                  </a:lnTo>
                  <a:lnTo>
                    <a:pt x="1366" y="2598"/>
                  </a:lnTo>
                  <a:lnTo>
                    <a:pt x="1348" y="2630"/>
                  </a:lnTo>
                  <a:lnTo>
                    <a:pt x="1331" y="2661"/>
                  </a:lnTo>
                  <a:lnTo>
                    <a:pt x="1314" y="2692"/>
                  </a:lnTo>
                  <a:lnTo>
                    <a:pt x="1297" y="2725"/>
                  </a:lnTo>
                  <a:lnTo>
                    <a:pt x="1283" y="2757"/>
                  </a:lnTo>
                  <a:lnTo>
                    <a:pt x="1267" y="2790"/>
                  </a:lnTo>
                  <a:lnTo>
                    <a:pt x="1253" y="2823"/>
                  </a:lnTo>
                  <a:lnTo>
                    <a:pt x="1240" y="2856"/>
                  </a:lnTo>
                  <a:lnTo>
                    <a:pt x="1227" y="2891"/>
                  </a:lnTo>
                  <a:lnTo>
                    <a:pt x="1215" y="2925"/>
                  </a:lnTo>
                  <a:lnTo>
                    <a:pt x="1204" y="2960"/>
                  </a:lnTo>
                  <a:lnTo>
                    <a:pt x="1194" y="2994"/>
                  </a:lnTo>
                  <a:lnTo>
                    <a:pt x="1183" y="3030"/>
                  </a:lnTo>
                  <a:lnTo>
                    <a:pt x="1175" y="3065"/>
                  </a:lnTo>
                  <a:lnTo>
                    <a:pt x="1167" y="3102"/>
                  </a:lnTo>
                  <a:lnTo>
                    <a:pt x="1159" y="3137"/>
                  </a:lnTo>
                  <a:lnTo>
                    <a:pt x="1153" y="3174"/>
                  </a:lnTo>
                  <a:lnTo>
                    <a:pt x="1153" y="3174"/>
                  </a:lnTo>
                  <a:lnTo>
                    <a:pt x="1129" y="3174"/>
                  </a:lnTo>
                  <a:lnTo>
                    <a:pt x="1129" y="3174"/>
                  </a:lnTo>
                  <a:lnTo>
                    <a:pt x="1100" y="3174"/>
                  </a:lnTo>
                  <a:lnTo>
                    <a:pt x="1072" y="3175"/>
                  </a:lnTo>
                  <a:lnTo>
                    <a:pt x="1042" y="3177"/>
                  </a:lnTo>
                  <a:lnTo>
                    <a:pt x="1014" y="3180"/>
                  </a:lnTo>
                  <a:lnTo>
                    <a:pt x="986" y="3183"/>
                  </a:lnTo>
                  <a:lnTo>
                    <a:pt x="958" y="3186"/>
                  </a:lnTo>
                  <a:lnTo>
                    <a:pt x="930" y="3192"/>
                  </a:lnTo>
                  <a:lnTo>
                    <a:pt x="902" y="3197"/>
                  </a:lnTo>
                  <a:lnTo>
                    <a:pt x="874" y="3203"/>
                  </a:lnTo>
                  <a:lnTo>
                    <a:pt x="847" y="3209"/>
                  </a:lnTo>
                  <a:lnTo>
                    <a:pt x="821" y="3217"/>
                  </a:lnTo>
                  <a:lnTo>
                    <a:pt x="794" y="3224"/>
                  </a:lnTo>
                  <a:lnTo>
                    <a:pt x="768" y="3233"/>
                  </a:lnTo>
                  <a:lnTo>
                    <a:pt x="742" y="3242"/>
                  </a:lnTo>
                  <a:lnTo>
                    <a:pt x="715" y="3252"/>
                  </a:lnTo>
                  <a:lnTo>
                    <a:pt x="690" y="3263"/>
                  </a:lnTo>
                  <a:lnTo>
                    <a:pt x="665" y="3273"/>
                  </a:lnTo>
                  <a:lnTo>
                    <a:pt x="640" y="3285"/>
                  </a:lnTo>
                  <a:lnTo>
                    <a:pt x="615" y="3297"/>
                  </a:lnTo>
                  <a:lnTo>
                    <a:pt x="591" y="3310"/>
                  </a:lnTo>
                  <a:lnTo>
                    <a:pt x="567" y="3323"/>
                  </a:lnTo>
                  <a:lnTo>
                    <a:pt x="544" y="3337"/>
                  </a:lnTo>
                  <a:lnTo>
                    <a:pt x="521" y="3351"/>
                  </a:lnTo>
                  <a:lnTo>
                    <a:pt x="498" y="3366"/>
                  </a:lnTo>
                  <a:lnTo>
                    <a:pt x="476" y="3382"/>
                  </a:lnTo>
                  <a:lnTo>
                    <a:pt x="454" y="3397"/>
                  </a:lnTo>
                  <a:lnTo>
                    <a:pt x="432" y="3414"/>
                  </a:lnTo>
                  <a:lnTo>
                    <a:pt x="412" y="3431"/>
                  </a:lnTo>
                  <a:lnTo>
                    <a:pt x="391" y="3449"/>
                  </a:lnTo>
                  <a:lnTo>
                    <a:pt x="371" y="3466"/>
                  </a:lnTo>
                  <a:lnTo>
                    <a:pt x="351" y="3485"/>
                  </a:lnTo>
                  <a:lnTo>
                    <a:pt x="331" y="3504"/>
                  </a:lnTo>
                  <a:lnTo>
                    <a:pt x="312" y="3524"/>
                  </a:lnTo>
                  <a:lnTo>
                    <a:pt x="293" y="3544"/>
                  </a:lnTo>
                  <a:lnTo>
                    <a:pt x="276" y="3563"/>
                  </a:lnTo>
                  <a:lnTo>
                    <a:pt x="258" y="3584"/>
                  </a:lnTo>
                  <a:lnTo>
                    <a:pt x="241" y="3605"/>
                  </a:lnTo>
                  <a:lnTo>
                    <a:pt x="225" y="3627"/>
                  </a:lnTo>
                  <a:lnTo>
                    <a:pt x="209" y="3649"/>
                  </a:lnTo>
                  <a:lnTo>
                    <a:pt x="193" y="3671"/>
                  </a:lnTo>
                  <a:lnTo>
                    <a:pt x="179" y="3694"/>
                  </a:lnTo>
                  <a:lnTo>
                    <a:pt x="164" y="3717"/>
                  </a:lnTo>
                  <a:lnTo>
                    <a:pt x="150" y="3740"/>
                  </a:lnTo>
                  <a:lnTo>
                    <a:pt x="137" y="3764"/>
                  </a:lnTo>
                  <a:lnTo>
                    <a:pt x="124" y="3788"/>
                  </a:lnTo>
                  <a:lnTo>
                    <a:pt x="112" y="3813"/>
                  </a:lnTo>
                  <a:lnTo>
                    <a:pt x="100" y="3837"/>
                  </a:lnTo>
                  <a:lnTo>
                    <a:pt x="89" y="3862"/>
                  </a:lnTo>
                  <a:lnTo>
                    <a:pt x="78" y="3888"/>
                  </a:lnTo>
                  <a:lnTo>
                    <a:pt x="69" y="3914"/>
                  </a:lnTo>
                  <a:lnTo>
                    <a:pt x="60" y="3939"/>
                  </a:lnTo>
                  <a:lnTo>
                    <a:pt x="51" y="3967"/>
                  </a:lnTo>
                  <a:lnTo>
                    <a:pt x="43" y="3993"/>
                  </a:lnTo>
                  <a:lnTo>
                    <a:pt x="36" y="4020"/>
                  </a:lnTo>
                  <a:lnTo>
                    <a:pt x="29" y="4047"/>
                  </a:lnTo>
                  <a:lnTo>
                    <a:pt x="23" y="4074"/>
                  </a:lnTo>
                  <a:lnTo>
                    <a:pt x="18" y="4102"/>
                  </a:lnTo>
                  <a:lnTo>
                    <a:pt x="14" y="4131"/>
                  </a:lnTo>
                  <a:lnTo>
                    <a:pt x="9" y="4159"/>
                  </a:lnTo>
                  <a:lnTo>
                    <a:pt x="6" y="4187"/>
                  </a:lnTo>
                  <a:lnTo>
                    <a:pt x="3" y="4215"/>
                  </a:lnTo>
                  <a:lnTo>
                    <a:pt x="2" y="4244"/>
                  </a:lnTo>
                  <a:lnTo>
                    <a:pt x="0" y="4273"/>
                  </a:lnTo>
                  <a:lnTo>
                    <a:pt x="0" y="4302"/>
                  </a:lnTo>
                  <a:lnTo>
                    <a:pt x="0" y="4302"/>
                  </a:lnTo>
                  <a:lnTo>
                    <a:pt x="0" y="4331"/>
                  </a:lnTo>
                  <a:lnTo>
                    <a:pt x="2" y="4360"/>
                  </a:lnTo>
                  <a:lnTo>
                    <a:pt x="3" y="4389"/>
                  </a:lnTo>
                  <a:lnTo>
                    <a:pt x="6" y="4418"/>
                  </a:lnTo>
                  <a:lnTo>
                    <a:pt x="9" y="4446"/>
                  </a:lnTo>
                  <a:lnTo>
                    <a:pt x="14" y="4474"/>
                  </a:lnTo>
                  <a:lnTo>
                    <a:pt x="18" y="4501"/>
                  </a:lnTo>
                  <a:lnTo>
                    <a:pt x="23" y="4530"/>
                  </a:lnTo>
                  <a:lnTo>
                    <a:pt x="29" y="4557"/>
                  </a:lnTo>
                  <a:lnTo>
                    <a:pt x="36" y="4584"/>
                  </a:lnTo>
                  <a:lnTo>
                    <a:pt x="43" y="4611"/>
                  </a:lnTo>
                  <a:lnTo>
                    <a:pt x="51" y="4637"/>
                  </a:lnTo>
                  <a:lnTo>
                    <a:pt x="60" y="4664"/>
                  </a:lnTo>
                  <a:lnTo>
                    <a:pt x="69" y="4690"/>
                  </a:lnTo>
                  <a:lnTo>
                    <a:pt x="78" y="4715"/>
                  </a:lnTo>
                  <a:lnTo>
                    <a:pt x="89" y="4742"/>
                  </a:lnTo>
                  <a:lnTo>
                    <a:pt x="100" y="4767"/>
                  </a:lnTo>
                  <a:lnTo>
                    <a:pt x="112" y="4791"/>
                  </a:lnTo>
                  <a:lnTo>
                    <a:pt x="124" y="4816"/>
                  </a:lnTo>
                  <a:lnTo>
                    <a:pt x="137" y="4840"/>
                  </a:lnTo>
                  <a:lnTo>
                    <a:pt x="150" y="4864"/>
                  </a:lnTo>
                  <a:lnTo>
                    <a:pt x="164" y="4887"/>
                  </a:lnTo>
                  <a:lnTo>
                    <a:pt x="179" y="4910"/>
                  </a:lnTo>
                  <a:lnTo>
                    <a:pt x="193" y="4933"/>
                  </a:lnTo>
                  <a:lnTo>
                    <a:pt x="209" y="4955"/>
                  </a:lnTo>
                  <a:lnTo>
                    <a:pt x="225" y="4977"/>
                  </a:lnTo>
                  <a:lnTo>
                    <a:pt x="241" y="4999"/>
                  </a:lnTo>
                  <a:lnTo>
                    <a:pt x="258" y="5019"/>
                  </a:lnTo>
                  <a:lnTo>
                    <a:pt x="276" y="5040"/>
                  </a:lnTo>
                  <a:lnTo>
                    <a:pt x="293" y="5060"/>
                  </a:lnTo>
                  <a:lnTo>
                    <a:pt x="312" y="5080"/>
                  </a:lnTo>
                  <a:lnTo>
                    <a:pt x="331" y="5100"/>
                  </a:lnTo>
                  <a:lnTo>
                    <a:pt x="351" y="5119"/>
                  </a:lnTo>
                  <a:lnTo>
                    <a:pt x="371" y="5137"/>
                  </a:lnTo>
                  <a:lnTo>
                    <a:pt x="391" y="5155"/>
                  </a:lnTo>
                  <a:lnTo>
                    <a:pt x="412" y="5172"/>
                  </a:lnTo>
                  <a:lnTo>
                    <a:pt x="432" y="5190"/>
                  </a:lnTo>
                  <a:lnTo>
                    <a:pt x="454" y="5206"/>
                  </a:lnTo>
                  <a:lnTo>
                    <a:pt x="476" y="5222"/>
                  </a:lnTo>
                  <a:lnTo>
                    <a:pt x="498" y="5238"/>
                  </a:lnTo>
                  <a:lnTo>
                    <a:pt x="521" y="5252"/>
                  </a:lnTo>
                  <a:lnTo>
                    <a:pt x="544" y="5267"/>
                  </a:lnTo>
                  <a:lnTo>
                    <a:pt x="567" y="5280"/>
                  </a:lnTo>
                  <a:lnTo>
                    <a:pt x="591" y="5294"/>
                  </a:lnTo>
                  <a:lnTo>
                    <a:pt x="615" y="5307"/>
                  </a:lnTo>
                  <a:lnTo>
                    <a:pt x="640" y="5319"/>
                  </a:lnTo>
                  <a:lnTo>
                    <a:pt x="665" y="5331"/>
                  </a:lnTo>
                  <a:lnTo>
                    <a:pt x="690" y="5341"/>
                  </a:lnTo>
                  <a:lnTo>
                    <a:pt x="715" y="5352"/>
                  </a:lnTo>
                  <a:lnTo>
                    <a:pt x="742" y="5361"/>
                  </a:lnTo>
                  <a:lnTo>
                    <a:pt x="768" y="5370"/>
                  </a:lnTo>
                  <a:lnTo>
                    <a:pt x="794" y="5379"/>
                  </a:lnTo>
                  <a:lnTo>
                    <a:pt x="821" y="5387"/>
                  </a:lnTo>
                  <a:lnTo>
                    <a:pt x="847" y="5394"/>
                  </a:lnTo>
                  <a:lnTo>
                    <a:pt x="874" y="5401"/>
                  </a:lnTo>
                  <a:lnTo>
                    <a:pt x="902" y="5407"/>
                  </a:lnTo>
                  <a:lnTo>
                    <a:pt x="930" y="5412"/>
                  </a:lnTo>
                  <a:lnTo>
                    <a:pt x="958" y="5417"/>
                  </a:lnTo>
                  <a:lnTo>
                    <a:pt x="986" y="5420"/>
                  </a:lnTo>
                  <a:lnTo>
                    <a:pt x="1014" y="5424"/>
                  </a:lnTo>
                  <a:lnTo>
                    <a:pt x="1042" y="5427"/>
                  </a:lnTo>
                  <a:lnTo>
                    <a:pt x="1072" y="5429"/>
                  </a:lnTo>
                  <a:lnTo>
                    <a:pt x="1100" y="5430"/>
                  </a:lnTo>
                  <a:lnTo>
                    <a:pt x="1129" y="5430"/>
                  </a:lnTo>
                  <a:lnTo>
                    <a:pt x="1129" y="5430"/>
                  </a:lnTo>
                  <a:lnTo>
                    <a:pt x="3292" y="5430"/>
                  </a:lnTo>
                  <a:lnTo>
                    <a:pt x="3292" y="5430"/>
                  </a:lnTo>
                  <a:lnTo>
                    <a:pt x="3314" y="5432"/>
                  </a:lnTo>
                  <a:lnTo>
                    <a:pt x="3336" y="5434"/>
                  </a:lnTo>
                  <a:lnTo>
                    <a:pt x="3380" y="5434"/>
                  </a:lnTo>
                  <a:lnTo>
                    <a:pt x="11417" y="5434"/>
                  </a:lnTo>
                  <a:lnTo>
                    <a:pt x="11181" y="6235"/>
                  </a:lnTo>
                  <a:lnTo>
                    <a:pt x="11181" y="6235"/>
                  </a:lnTo>
                  <a:lnTo>
                    <a:pt x="11178" y="6250"/>
                  </a:lnTo>
                  <a:lnTo>
                    <a:pt x="11177" y="6264"/>
                  </a:lnTo>
                  <a:lnTo>
                    <a:pt x="11178" y="6278"/>
                  </a:lnTo>
                  <a:lnTo>
                    <a:pt x="11182" y="6290"/>
                  </a:lnTo>
                  <a:lnTo>
                    <a:pt x="11187" y="6303"/>
                  </a:lnTo>
                  <a:lnTo>
                    <a:pt x="11193" y="6313"/>
                  </a:lnTo>
                  <a:lnTo>
                    <a:pt x="11202" y="6324"/>
                  </a:lnTo>
                  <a:lnTo>
                    <a:pt x="11212" y="6332"/>
                  </a:lnTo>
                  <a:lnTo>
                    <a:pt x="11223" y="6340"/>
                  </a:lnTo>
                  <a:lnTo>
                    <a:pt x="11234" y="6345"/>
                  </a:lnTo>
                  <a:lnTo>
                    <a:pt x="11247" y="6349"/>
                  </a:lnTo>
                  <a:lnTo>
                    <a:pt x="11259" y="6351"/>
                  </a:lnTo>
                  <a:lnTo>
                    <a:pt x="11273" y="6351"/>
                  </a:lnTo>
                  <a:lnTo>
                    <a:pt x="11286" y="6349"/>
                  </a:lnTo>
                  <a:lnTo>
                    <a:pt x="11300" y="6345"/>
                  </a:lnTo>
                  <a:lnTo>
                    <a:pt x="11314" y="6338"/>
                  </a:lnTo>
                  <a:lnTo>
                    <a:pt x="12495" y="5434"/>
                  </a:lnTo>
                  <a:lnTo>
                    <a:pt x="13080" y="5434"/>
                  </a:lnTo>
                  <a:lnTo>
                    <a:pt x="13080" y="5434"/>
                  </a:lnTo>
                  <a:lnTo>
                    <a:pt x="13125" y="5434"/>
                  </a:lnTo>
                  <a:lnTo>
                    <a:pt x="13147" y="5432"/>
                  </a:lnTo>
                  <a:lnTo>
                    <a:pt x="13168" y="5430"/>
                  </a:lnTo>
                  <a:lnTo>
                    <a:pt x="18366" y="5430"/>
                  </a:lnTo>
                  <a:lnTo>
                    <a:pt x="18366" y="5430"/>
                  </a:lnTo>
                  <a:lnTo>
                    <a:pt x="18366" y="5430"/>
                  </a:lnTo>
                  <a:lnTo>
                    <a:pt x="18366" y="5430"/>
                  </a:lnTo>
                  <a:lnTo>
                    <a:pt x="18366" y="5430"/>
                  </a:lnTo>
                  <a:lnTo>
                    <a:pt x="18399" y="5429"/>
                  </a:lnTo>
                  <a:lnTo>
                    <a:pt x="18431" y="5427"/>
                  </a:lnTo>
                  <a:lnTo>
                    <a:pt x="18464" y="5423"/>
                  </a:lnTo>
                  <a:lnTo>
                    <a:pt x="18495" y="5417"/>
                  </a:lnTo>
                  <a:lnTo>
                    <a:pt x="18527" y="5410"/>
                  </a:lnTo>
                  <a:lnTo>
                    <a:pt x="18557" y="5401"/>
                  </a:lnTo>
                  <a:lnTo>
                    <a:pt x="18587" y="5391"/>
                  </a:lnTo>
                  <a:lnTo>
                    <a:pt x="18616" y="5380"/>
                  </a:lnTo>
                  <a:lnTo>
                    <a:pt x="18645" y="5367"/>
                  </a:lnTo>
                  <a:lnTo>
                    <a:pt x="18672" y="5353"/>
                  </a:lnTo>
                  <a:lnTo>
                    <a:pt x="18699" y="5337"/>
                  </a:lnTo>
                  <a:lnTo>
                    <a:pt x="18725" y="5320"/>
                  </a:lnTo>
                  <a:lnTo>
                    <a:pt x="18750" y="5302"/>
                  </a:lnTo>
                  <a:lnTo>
                    <a:pt x="18774" y="5284"/>
                  </a:lnTo>
                  <a:lnTo>
                    <a:pt x="18798" y="5264"/>
                  </a:lnTo>
                  <a:lnTo>
                    <a:pt x="18820" y="5242"/>
                  </a:lnTo>
                  <a:lnTo>
                    <a:pt x="18841" y="5220"/>
                  </a:lnTo>
                  <a:lnTo>
                    <a:pt x="18862" y="5197"/>
                  </a:lnTo>
                  <a:lnTo>
                    <a:pt x="18881" y="5173"/>
                  </a:lnTo>
                  <a:lnTo>
                    <a:pt x="18898" y="5147"/>
                  </a:lnTo>
                  <a:lnTo>
                    <a:pt x="18915" y="5122"/>
                  </a:lnTo>
                  <a:lnTo>
                    <a:pt x="18931" y="5095"/>
                  </a:lnTo>
                  <a:lnTo>
                    <a:pt x="18944" y="5066"/>
                  </a:lnTo>
                  <a:lnTo>
                    <a:pt x="18958" y="5038"/>
                  </a:lnTo>
                  <a:lnTo>
                    <a:pt x="18969" y="5009"/>
                  </a:lnTo>
                  <a:lnTo>
                    <a:pt x="18979" y="4980"/>
                  </a:lnTo>
                  <a:lnTo>
                    <a:pt x="18988" y="4949"/>
                  </a:lnTo>
                  <a:lnTo>
                    <a:pt x="18994" y="4918"/>
                  </a:lnTo>
                  <a:lnTo>
                    <a:pt x="19001" y="4887"/>
                  </a:lnTo>
                  <a:lnTo>
                    <a:pt x="19005" y="4854"/>
                  </a:lnTo>
                  <a:lnTo>
                    <a:pt x="19007" y="4822"/>
                  </a:lnTo>
                  <a:lnTo>
                    <a:pt x="19008" y="4789"/>
                  </a:lnTo>
                  <a:lnTo>
                    <a:pt x="19008" y="4789"/>
                  </a:lnTo>
                  <a:lnTo>
                    <a:pt x="19007" y="4755"/>
                  </a:lnTo>
                  <a:lnTo>
                    <a:pt x="19005" y="4723"/>
                  </a:lnTo>
                  <a:lnTo>
                    <a:pt x="19001" y="4690"/>
                  </a:lnTo>
                  <a:lnTo>
                    <a:pt x="18994" y="4659"/>
                  </a:lnTo>
                  <a:lnTo>
                    <a:pt x="18988" y="4629"/>
                  </a:lnTo>
                  <a:lnTo>
                    <a:pt x="18979" y="4597"/>
                  </a:lnTo>
                  <a:lnTo>
                    <a:pt x="18969" y="4568"/>
                  </a:lnTo>
                  <a:lnTo>
                    <a:pt x="18958" y="4539"/>
                  </a:lnTo>
                  <a:lnTo>
                    <a:pt x="18944" y="4511"/>
                  </a:lnTo>
                  <a:lnTo>
                    <a:pt x="18931" y="4483"/>
                  </a:lnTo>
                  <a:lnTo>
                    <a:pt x="18915" y="4456"/>
                  </a:lnTo>
                  <a:lnTo>
                    <a:pt x="18898" y="4430"/>
                  </a:lnTo>
                  <a:lnTo>
                    <a:pt x="18881" y="4405"/>
                  </a:lnTo>
                  <a:lnTo>
                    <a:pt x="18862" y="4380"/>
                  </a:lnTo>
                  <a:lnTo>
                    <a:pt x="18841" y="4357"/>
                  </a:lnTo>
                  <a:lnTo>
                    <a:pt x="18820" y="4335"/>
                  </a:lnTo>
                  <a:lnTo>
                    <a:pt x="18798" y="4313"/>
                  </a:lnTo>
                  <a:lnTo>
                    <a:pt x="18774" y="4294"/>
                  </a:lnTo>
                  <a:lnTo>
                    <a:pt x="18750" y="4275"/>
                  </a:lnTo>
                  <a:lnTo>
                    <a:pt x="18725" y="4257"/>
                  </a:lnTo>
                  <a:lnTo>
                    <a:pt x="18699" y="4240"/>
                  </a:lnTo>
                  <a:lnTo>
                    <a:pt x="18672" y="4225"/>
                  </a:lnTo>
                  <a:lnTo>
                    <a:pt x="18645" y="4211"/>
                  </a:lnTo>
                  <a:lnTo>
                    <a:pt x="18616" y="4197"/>
                  </a:lnTo>
                  <a:lnTo>
                    <a:pt x="18587" y="4186"/>
                  </a:lnTo>
                  <a:lnTo>
                    <a:pt x="18557" y="4177"/>
                  </a:lnTo>
                  <a:lnTo>
                    <a:pt x="18527" y="4167"/>
                  </a:lnTo>
                  <a:lnTo>
                    <a:pt x="18495" y="4160"/>
                  </a:lnTo>
                  <a:lnTo>
                    <a:pt x="18464" y="4155"/>
                  </a:lnTo>
                  <a:lnTo>
                    <a:pt x="18431" y="4150"/>
                  </a:lnTo>
                  <a:lnTo>
                    <a:pt x="18399" y="4148"/>
                  </a:lnTo>
                  <a:lnTo>
                    <a:pt x="18366" y="4147"/>
                  </a:lnTo>
                  <a:lnTo>
                    <a:pt x="18366" y="4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1" name="Text i moln"/>
            <p:cNvSpPr txBox="1"/>
            <p:nvPr/>
          </p:nvSpPr>
          <p:spPr>
            <a:xfrm>
              <a:off x="3797839" y="2105210"/>
              <a:ext cx="607089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400" b="1" dirty="0" smtClean="0"/>
                <a:t>Framtidens Norrköping på C</a:t>
              </a:r>
              <a:endParaRPr lang="sv-SE" sz="3400" b="1" dirty="0"/>
            </a:p>
          </p:txBody>
        </p:sp>
      </p:grpSp>
      <p:pic>
        <p:nvPicPr>
          <p:cNvPr id="16" name="Lets creat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0"/>
            <a:ext cx="14970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0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 39"/>
          <p:cNvGrpSpPr/>
          <p:nvPr/>
        </p:nvGrpSpPr>
        <p:grpSpPr>
          <a:xfrm>
            <a:off x="5400000" y="1800000"/>
            <a:ext cx="5040000" cy="4752000"/>
            <a:chOff x="5760000" y="1548000"/>
            <a:chExt cx="5040000" cy="4788000"/>
          </a:xfrm>
        </p:grpSpPr>
        <p:cxnSp>
          <p:nvCxnSpPr>
            <p:cNvPr id="41" name="Rak 40"/>
            <p:cNvCxnSpPr/>
            <p:nvPr/>
          </p:nvCxnSpPr>
          <p:spPr>
            <a:xfrm>
              <a:off x="57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41"/>
            <p:cNvCxnSpPr/>
            <p:nvPr/>
          </p:nvCxnSpPr>
          <p:spPr>
            <a:xfrm>
              <a:off x="64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42"/>
            <p:cNvCxnSpPr/>
            <p:nvPr/>
          </p:nvCxnSpPr>
          <p:spPr>
            <a:xfrm>
              <a:off x="72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44"/>
            <p:cNvCxnSpPr/>
            <p:nvPr/>
          </p:nvCxnSpPr>
          <p:spPr>
            <a:xfrm>
              <a:off x="792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45"/>
            <p:cNvCxnSpPr/>
            <p:nvPr/>
          </p:nvCxnSpPr>
          <p:spPr>
            <a:xfrm>
              <a:off x="864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/>
            <p:nvPr/>
          </p:nvCxnSpPr>
          <p:spPr>
            <a:xfrm>
              <a:off x="93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47"/>
            <p:cNvCxnSpPr/>
            <p:nvPr/>
          </p:nvCxnSpPr>
          <p:spPr>
            <a:xfrm>
              <a:off x="100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108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328070993"/>
              </p:ext>
            </p:extLst>
          </p:nvPr>
        </p:nvGraphicFramePr>
        <p:xfrm>
          <a:off x="4543200" y="1404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2445937690"/>
              </p:ext>
            </p:extLst>
          </p:nvPr>
        </p:nvGraphicFramePr>
        <p:xfrm>
          <a:off x="4543200" y="1512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7" name="Grupp 56"/>
          <p:cNvGrpSpPr/>
          <p:nvPr/>
        </p:nvGrpSpPr>
        <p:grpSpPr>
          <a:xfrm>
            <a:off x="4680000" y="1800000"/>
            <a:ext cx="6480000" cy="4752000"/>
            <a:chOff x="4680000" y="1800000"/>
            <a:chExt cx="6480000" cy="4608000"/>
          </a:xfrm>
        </p:grpSpPr>
        <p:cxnSp>
          <p:nvCxnSpPr>
            <p:cNvPr id="58" name="Rak 57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58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 59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62" name="Rektangel med rundade hörn 61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1" name="Likbent triangel 7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ktangel 7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73" name="Grupp 72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5" name="Likbent triangel 7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 83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sp>
        <p:nvSpPr>
          <p:cNvPr id="50" name="Rubrik 40"/>
          <p:cNvSpPr txBox="1">
            <a:spLocks/>
          </p:cNvSpPr>
          <p:nvPr/>
        </p:nvSpPr>
        <p:spPr>
          <a:xfrm>
            <a:off x="659662" y="677917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Tekniska kontoret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659662" y="504373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Hur mycket påverkar området den egna verksamheten? </a:t>
            </a:r>
          </a:p>
        </p:txBody>
      </p:sp>
      <p:sp>
        <p:nvSpPr>
          <p:cNvPr id="39" name="Rektangel med rundade hörn 38"/>
          <p:cNvSpPr/>
          <p:nvPr/>
        </p:nvSpPr>
        <p:spPr>
          <a:xfrm>
            <a:off x="828000" y="1728000"/>
            <a:ext cx="8437024" cy="792000"/>
          </a:xfrm>
          <a:prstGeom prst="round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textruta 51"/>
          <p:cNvSpPr txBox="1"/>
          <p:nvPr/>
        </p:nvSpPr>
        <p:spPr>
          <a:xfrm>
            <a:off x="9467189" y="613703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3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752639" y="1068489"/>
            <a:ext cx="5963103" cy="2750475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069958" y="1945447"/>
            <a:ext cx="3569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Jämförelse av hur kontoren och bolagen har svarat för var och en av konsekvenserna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22858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Vi behöver erbjuda mer olika utbud</a:t>
            </a:r>
          </a:p>
        </p:txBody>
      </p:sp>
      <p:sp>
        <p:nvSpPr>
          <p:cNvPr id="30" name="Ellips 29"/>
          <p:cNvSpPr/>
          <p:nvPr/>
        </p:nvSpPr>
        <p:spPr>
          <a:xfrm>
            <a:off x="5505686" y="3601710"/>
            <a:ext cx="1904443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4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Vi får ökade krav på snabba svar</a:t>
            </a:r>
          </a:p>
        </p:txBody>
      </p:sp>
      <p:sp>
        <p:nvSpPr>
          <p:cNvPr id="31" name="Ellips 30"/>
          <p:cNvSpPr/>
          <p:nvPr/>
        </p:nvSpPr>
        <p:spPr>
          <a:xfrm>
            <a:off x="5505686" y="3601710"/>
            <a:ext cx="4707173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1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Större värderingsskillnader på arbetsplatsen</a:t>
            </a:r>
          </a:p>
        </p:txBody>
      </p:sp>
      <p:sp>
        <p:nvSpPr>
          <p:cNvPr id="30" name="Ellips 29"/>
          <p:cNvSpPr/>
          <p:nvPr/>
        </p:nvSpPr>
        <p:spPr>
          <a:xfrm>
            <a:off x="5505686" y="3601710"/>
            <a:ext cx="1729195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03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Hantera individuella krav från invånare</a:t>
            </a:r>
          </a:p>
        </p:txBody>
      </p:sp>
      <p:sp>
        <p:nvSpPr>
          <p:cNvPr id="30" name="Ellips 29"/>
          <p:cNvSpPr/>
          <p:nvPr/>
        </p:nvSpPr>
        <p:spPr>
          <a:xfrm>
            <a:off x="5505686" y="3601710"/>
            <a:ext cx="3786595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4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Tydlig värdegrund för Norrköpings kommun</a:t>
            </a:r>
          </a:p>
        </p:txBody>
      </p:sp>
      <p:sp>
        <p:nvSpPr>
          <p:cNvPr id="30" name="Ellips 29"/>
          <p:cNvSpPr/>
          <p:nvPr/>
        </p:nvSpPr>
        <p:spPr>
          <a:xfrm>
            <a:off x="5505686" y="3601710"/>
            <a:ext cx="2044292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6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flexibla arbetsvillkor</a:t>
            </a:r>
          </a:p>
        </p:txBody>
      </p:sp>
      <p:sp>
        <p:nvSpPr>
          <p:cNvPr id="30" name="Ellips 29"/>
          <p:cNvSpPr/>
          <p:nvPr/>
        </p:nvSpPr>
        <p:spPr>
          <a:xfrm>
            <a:off x="5505686" y="3601710"/>
            <a:ext cx="3230541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80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42227567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Invånare kräver mer delaktighet</a:t>
            </a:r>
            <a:endParaRPr lang="sv-SE" sz="2800" b="1" dirty="0"/>
          </a:p>
        </p:txBody>
      </p:sp>
      <p:sp>
        <p:nvSpPr>
          <p:cNvPr id="30" name="Ellips 29"/>
          <p:cNvSpPr/>
          <p:nvPr/>
        </p:nvSpPr>
        <p:spPr>
          <a:xfrm>
            <a:off x="5505686" y="3601710"/>
            <a:ext cx="3343226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324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Tydliggöra förväntningar på kommunens </a:t>
            </a:r>
            <a:r>
              <a:rPr lang="sv-SE" sz="2800" b="1" dirty="0" smtClean="0"/>
              <a:t>service</a:t>
            </a:r>
            <a:endParaRPr lang="sv-SE" sz="2800" b="1" dirty="0"/>
          </a:p>
        </p:txBody>
      </p:sp>
      <p:sp>
        <p:nvSpPr>
          <p:cNvPr id="31" name="Ellips 30"/>
          <p:cNvSpPr/>
          <p:nvPr/>
        </p:nvSpPr>
        <p:spPr>
          <a:xfrm>
            <a:off x="5505686" y="3601710"/>
            <a:ext cx="4972844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9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Mer kunskap om olika kulturer</a:t>
            </a:r>
            <a:endParaRPr lang="sv-SE" sz="2800" b="1" dirty="0"/>
          </a:p>
        </p:txBody>
      </p:sp>
      <p:sp>
        <p:nvSpPr>
          <p:cNvPr id="30" name="Rektangel 29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Ellips 27"/>
          <p:cNvSpPr/>
          <p:nvPr/>
        </p:nvSpPr>
        <p:spPr>
          <a:xfrm>
            <a:off x="5505686" y="3601710"/>
            <a:ext cx="2433529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7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Linjer bakom"/>
          <p:cNvGrpSpPr/>
          <p:nvPr/>
        </p:nvGrpSpPr>
        <p:grpSpPr>
          <a:xfrm>
            <a:off x="5400000" y="490315"/>
            <a:ext cx="5040000" cy="5989616"/>
            <a:chOff x="5400000" y="1047139"/>
            <a:chExt cx="5040000" cy="5432791"/>
          </a:xfrm>
        </p:grpSpPr>
        <p:cxnSp>
          <p:nvCxnSpPr>
            <p:cNvPr id="75" name="Rak 74"/>
            <p:cNvCxnSpPr/>
            <p:nvPr/>
          </p:nvCxnSpPr>
          <p:spPr>
            <a:xfrm>
              <a:off x="54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ak 78"/>
            <p:cNvCxnSpPr/>
            <p:nvPr/>
          </p:nvCxnSpPr>
          <p:spPr>
            <a:xfrm>
              <a:off x="61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ak 79"/>
            <p:cNvCxnSpPr/>
            <p:nvPr/>
          </p:nvCxnSpPr>
          <p:spPr>
            <a:xfrm>
              <a:off x="68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ak 80"/>
            <p:cNvCxnSpPr/>
            <p:nvPr/>
          </p:nvCxnSpPr>
          <p:spPr>
            <a:xfrm>
              <a:off x="75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ak 81"/>
            <p:cNvCxnSpPr/>
            <p:nvPr/>
          </p:nvCxnSpPr>
          <p:spPr>
            <a:xfrm>
              <a:off x="82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ak 82"/>
            <p:cNvCxnSpPr/>
            <p:nvPr/>
          </p:nvCxnSpPr>
          <p:spPr>
            <a:xfrm>
              <a:off x="90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83"/>
            <p:cNvCxnSpPr/>
            <p:nvPr/>
          </p:nvCxnSpPr>
          <p:spPr>
            <a:xfrm>
              <a:off x="97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84"/>
            <p:cNvCxnSpPr/>
            <p:nvPr/>
          </p:nvCxnSpPr>
          <p:spPr>
            <a:xfrm>
              <a:off x="104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Tabell kontor och bolag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083"/>
              </p:ext>
            </p:extLst>
          </p:nvPr>
        </p:nvGraphicFramePr>
        <p:xfrm>
          <a:off x="304800" y="1081011"/>
          <a:ext cx="4241366" cy="5398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366"/>
              </a:tblGrid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Norrevo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Fastigheter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Hyresbostäder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Utbildningskontoret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Kultur- och fritidskontoret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Vård- och omsorgskontoret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Stadsbyggnadskontoret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Visualisering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 Park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Kommunstyrelsens kontor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Bygg- och miljökontoret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Vatten och Avfall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Arbetsmarknads- och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vuxenutb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Tekniska 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Upplev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Diagram kontor och bolag"/>
          <p:cNvGraphicFramePr/>
          <p:nvPr>
            <p:extLst>
              <p:ext uri="{D42A27DB-BD31-4B8C-83A1-F6EECF244321}">
                <p14:modId xmlns:p14="http://schemas.microsoft.com/office/powerpoint/2010/main" val="2920996894"/>
              </p:ext>
            </p:extLst>
          </p:nvPr>
        </p:nvGraphicFramePr>
        <p:xfrm>
          <a:off x="4543200" y="955669"/>
          <a:ext cx="6764255" cy="566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7" name="Totalt res diagram"/>
          <p:cNvGraphicFramePr/>
          <p:nvPr>
            <p:extLst>
              <p:ext uri="{D42A27DB-BD31-4B8C-83A1-F6EECF244321}">
                <p14:modId xmlns:p14="http://schemas.microsoft.com/office/powerpoint/2010/main" val="1153094658"/>
              </p:ext>
            </p:extLst>
          </p:nvPr>
        </p:nvGraphicFramePr>
        <p:xfrm>
          <a:off x="4543200" y="431999"/>
          <a:ext cx="6764255" cy="6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8" name="Totalt resultat"/>
          <p:cNvSpPr txBox="1"/>
          <p:nvPr/>
        </p:nvSpPr>
        <p:spPr>
          <a:xfrm>
            <a:off x="2736000" y="432000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sv-SE" b="1" dirty="0" smtClean="0"/>
              <a:t>Totalt resultat</a:t>
            </a:r>
            <a:endParaRPr lang="sv-SE" b="1" dirty="0"/>
          </a:p>
        </p:txBody>
      </p:sp>
      <p:grpSp>
        <p:nvGrpSpPr>
          <p:cNvPr id="5" name="Moln och text"/>
          <p:cNvGrpSpPr/>
          <p:nvPr/>
        </p:nvGrpSpPr>
        <p:grpSpPr>
          <a:xfrm>
            <a:off x="5690425" y="1751346"/>
            <a:ext cx="2949575" cy="1360488"/>
            <a:chOff x="5690425" y="1751346"/>
            <a:chExt cx="2949575" cy="1360488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5690425" y="1751346"/>
              <a:ext cx="2949575" cy="1360488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rgbClr val="CCEF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Rektangel 38"/>
            <p:cNvSpPr/>
            <p:nvPr/>
          </p:nvSpPr>
          <p:spPr>
            <a:xfrm>
              <a:off x="5892855" y="2156301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/>
                <a:t>Jämförelse, </a:t>
              </a:r>
              <a:br>
                <a:rPr lang="sv-SE" sz="2400" dirty="0"/>
              </a:br>
              <a:r>
                <a:rPr lang="sv-SE" sz="2400" dirty="0"/>
                <a:t>kontor och bolag</a:t>
              </a:r>
            </a:p>
          </p:txBody>
        </p:sp>
      </p:grpSp>
      <p:grpSp>
        <p:nvGrpSpPr>
          <p:cNvPr id="6" name="Bubbla med text"/>
          <p:cNvGrpSpPr/>
          <p:nvPr/>
        </p:nvGrpSpPr>
        <p:grpSpPr>
          <a:xfrm>
            <a:off x="5297973" y="4454893"/>
            <a:ext cx="2059164" cy="1278946"/>
            <a:chOff x="5857991" y="4183691"/>
            <a:chExt cx="2059164" cy="1278946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 flipH="1">
              <a:off x="5923002" y="4183691"/>
              <a:ext cx="1935816" cy="1278946"/>
            </a:xfrm>
            <a:custGeom>
              <a:avLst/>
              <a:gdLst>
                <a:gd name="T0" fmla="*/ 2880 w 11128"/>
                <a:gd name="T1" fmla="*/ 3 h 7352"/>
                <a:gd name="T2" fmla="*/ 2499 w 11128"/>
                <a:gd name="T3" fmla="*/ 47 h 7352"/>
                <a:gd name="T4" fmla="*/ 2134 w 11128"/>
                <a:gd name="T5" fmla="*/ 135 h 7352"/>
                <a:gd name="T6" fmla="*/ 1787 w 11128"/>
                <a:gd name="T7" fmla="*/ 267 h 7352"/>
                <a:gd name="T8" fmla="*/ 1462 w 11128"/>
                <a:gd name="T9" fmla="*/ 439 h 7352"/>
                <a:gd name="T10" fmla="*/ 1161 w 11128"/>
                <a:gd name="T11" fmla="*/ 647 h 7352"/>
                <a:gd name="T12" fmla="*/ 889 w 11128"/>
                <a:gd name="T13" fmla="*/ 889 h 7352"/>
                <a:gd name="T14" fmla="*/ 647 w 11128"/>
                <a:gd name="T15" fmla="*/ 1161 h 7352"/>
                <a:gd name="T16" fmla="*/ 440 w 11128"/>
                <a:gd name="T17" fmla="*/ 1461 h 7352"/>
                <a:gd name="T18" fmla="*/ 269 w 11128"/>
                <a:gd name="T19" fmla="*/ 1786 h 7352"/>
                <a:gd name="T20" fmla="*/ 137 w 11128"/>
                <a:gd name="T21" fmla="*/ 2132 h 7352"/>
                <a:gd name="T22" fmla="*/ 47 w 11128"/>
                <a:gd name="T23" fmla="*/ 2498 h 7352"/>
                <a:gd name="T24" fmla="*/ 3 w 11128"/>
                <a:gd name="T25" fmla="*/ 2879 h 7352"/>
                <a:gd name="T26" fmla="*/ 1 w 11128"/>
                <a:gd name="T27" fmla="*/ 3102 h 7352"/>
                <a:gd name="T28" fmla="*/ 25 w 11128"/>
                <a:gd name="T29" fmla="*/ 3434 h 7352"/>
                <a:gd name="T30" fmla="*/ 86 w 11128"/>
                <a:gd name="T31" fmla="*/ 3755 h 7352"/>
                <a:gd name="T32" fmla="*/ 178 w 11128"/>
                <a:gd name="T33" fmla="*/ 4063 h 7352"/>
                <a:gd name="T34" fmla="*/ 302 w 11128"/>
                <a:gd name="T35" fmla="*/ 4357 h 7352"/>
                <a:gd name="T36" fmla="*/ 455 w 11128"/>
                <a:gd name="T37" fmla="*/ 4633 h 7352"/>
                <a:gd name="T38" fmla="*/ 634 w 11128"/>
                <a:gd name="T39" fmla="*/ 4891 h 7352"/>
                <a:gd name="T40" fmla="*/ 838 w 11128"/>
                <a:gd name="T41" fmla="*/ 5129 h 7352"/>
                <a:gd name="T42" fmla="*/ 1066 w 11128"/>
                <a:gd name="T43" fmla="*/ 5344 h 7352"/>
                <a:gd name="T44" fmla="*/ 1315 w 11128"/>
                <a:gd name="T45" fmla="*/ 5536 h 7352"/>
                <a:gd name="T46" fmla="*/ 1584 w 11128"/>
                <a:gd name="T47" fmla="*/ 5700 h 7352"/>
                <a:gd name="T48" fmla="*/ 1870 w 11128"/>
                <a:gd name="T49" fmla="*/ 5838 h 7352"/>
                <a:gd name="T50" fmla="*/ 2171 w 11128"/>
                <a:gd name="T51" fmla="*/ 5945 h 7352"/>
                <a:gd name="T52" fmla="*/ 2359 w 11128"/>
                <a:gd name="T53" fmla="*/ 7246 h 7352"/>
                <a:gd name="T54" fmla="*/ 2378 w 11128"/>
                <a:gd name="T55" fmla="*/ 7307 h 7352"/>
                <a:gd name="T56" fmla="*/ 2440 w 11128"/>
                <a:gd name="T57" fmla="*/ 7349 h 7352"/>
                <a:gd name="T58" fmla="*/ 2514 w 11128"/>
                <a:gd name="T59" fmla="*/ 7340 h 7352"/>
                <a:gd name="T60" fmla="*/ 8092 w 11128"/>
                <a:gd name="T61" fmla="*/ 6070 h 7352"/>
                <a:gd name="T62" fmla="*/ 8479 w 11128"/>
                <a:gd name="T63" fmla="*/ 6045 h 7352"/>
                <a:gd name="T64" fmla="*/ 8851 w 11128"/>
                <a:gd name="T65" fmla="*/ 5975 h 7352"/>
                <a:gd name="T66" fmla="*/ 9205 w 11128"/>
                <a:gd name="T67" fmla="*/ 5859 h 7352"/>
                <a:gd name="T68" fmla="*/ 9539 w 11128"/>
                <a:gd name="T69" fmla="*/ 5704 h 7352"/>
                <a:gd name="T70" fmla="*/ 9850 w 11128"/>
                <a:gd name="T71" fmla="*/ 5509 h 7352"/>
                <a:gd name="T72" fmla="*/ 10133 w 11128"/>
                <a:gd name="T73" fmla="*/ 5281 h 7352"/>
                <a:gd name="T74" fmla="*/ 10388 w 11128"/>
                <a:gd name="T75" fmla="*/ 5021 h 7352"/>
                <a:gd name="T76" fmla="*/ 10609 w 11128"/>
                <a:gd name="T77" fmla="*/ 4732 h 7352"/>
                <a:gd name="T78" fmla="*/ 10796 w 11128"/>
                <a:gd name="T79" fmla="*/ 4417 h 7352"/>
                <a:gd name="T80" fmla="*/ 10944 w 11128"/>
                <a:gd name="T81" fmla="*/ 4079 h 7352"/>
                <a:gd name="T82" fmla="*/ 11050 w 11128"/>
                <a:gd name="T83" fmla="*/ 3720 h 7352"/>
                <a:gd name="T84" fmla="*/ 11113 w 11128"/>
                <a:gd name="T85" fmla="*/ 3345 h 7352"/>
                <a:gd name="T86" fmla="*/ 11128 w 11128"/>
                <a:gd name="T87" fmla="*/ 3035 h 7352"/>
                <a:gd name="T88" fmla="*/ 11113 w 11128"/>
                <a:gd name="T89" fmla="*/ 2725 h 7352"/>
                <a:gd name="T90" fmla="*/ 11050 w 11128"/>
                <a:gd name="T91" fmla="*/ 2350 h 7352"/>
                <a:gd name="T92" fmla="*/ 10944 w 11128"/>
                <a:gd name="T93" fmla="*/ 1991 h 7352"/>
                <a:gd name="T94" fmla="*/ 10796 w 11128"/>
                <a:gd name="T95" fmla="*/ 1653 h 7352"/>
                <a:gd name="T96" fmla="*/ 10609 w 11128"/>
                <a:gd name="T97" fmla="*/ 1338 h 7352"/>
                <a:gd name="T98" fmla="*/ 10388 w 11128"/>
                <a:gd name="T99" fmla="*/ 1049 h 7352"/>
                <a:gd name="T100" fmla="*/ 10133 w 11128"/>
                <a:gd name="T101" fmla="*/ 788 h 7352"/>
                <a:gd name="T102" fmla="*/ 9850 w 11128"/>
                <a:gd name="T103" fmla="*/ 559 h 7352"/>
                <a:gd name="T104" fmla="*/ 9539 w 11128"/>
                <a:gd name="T105" fmla="*/ 366 h 7352"/>
                <a:gd name="T106" fmla="*/ 9205 w 11128"/>
                <a:gd name="T107" fmla="*/ 209 h 7352"/>
                <a:gd name="T108" fmla="*/ 8851 w 11128"/>
                <a:gd name="T109" fmla="*/ 95 h 7352"/>
                <a:gd name="T110" fmla="*/ 8479 w 11128"/>
                <a:gd name="T111" fmla="*/ 24 h 7352"/>
                <a:gd name="T112" fmla="*/ 8092 w 11128"/>
                <a:gd name="T113" fmla="*/ 0 h 7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28" h="7352">
                  <a:moveTo>
                    <a:pt x="8092" y="0"/>
                  </a:moveTo>
                  <a:lnTo>
                    <a:pt x="3036" y="0"/>
                  </a:lnTo>
                  <a:lnTo>
                    <a:pt x="3036" y="0"/>
                  </a:lnTo>
                  <a:lnTo>
                    <a:pt x="2958" y="0"/>
                  </a:lnTo>
                  <a:lnTo>
                    <a:pt x="2880" y="3"/>
                  </a:lnTo>
                  <a:lnTo>
                    <a:pt x="2803" y="8"/>
                  </a:lnTo>
                  <a:lnTo>
                    <a:pt x="2726" y="15"/>
                  </a:lnTo>
                  <a:lnTo>
                    <a:pt x="2649" y="24"/>
                  </a:lnTo>
                  <a:lnTo>
                    <a:pt x="2574" y="35"/>
                  </a:lnTo>
                  <a:lnTo>
                    <a:pt x="2499" y="47"/>
                  </a:lnTo>
                  <a:lnTo>
                    <a:pt x="2425" y="61"/>
                  </a:lnTo>
                  <a:lnTo>
                    <a:pt x="2350" y="78"/>
                  </a:lnTo>
                  <a:lnTo>
                    <a:pt x="2277" y="95"/>
                  </a:lnTo>
                  <a:lnTo>
                    <a:pt x="2205" y="115"/>
                  </a:lnTo>
                  <a:lnTo>
                    <a:pt x="2134" y="135"/>
                  </a:lnTo>
                  <a:lnTo>
                    <a:pt x="2062" y="159"/>
                  </a:lnTo>
                  <a:lnTo>
                    <a:pt x="1993" y="184"/>
                  </a:lnTo>
                  <a:lnTo>
                    <a:pt x="1923" y="209"/>
                  </a:lnTo>
                  <a:lnTo>
                    <a:pt x="1855" y="238"/>
                  </a:lnTo>
                  <a:lnTo>
                    <a:pt x="1787" y="267"/>
                  </a:lnTo>
                  <a:lnTo>
                    <a:pt x="1719" y="299"/>
                  </a:lnTo>
                  <a:lnTo>
                    <a:pt x="1655" y="331"/>
                  </a:lnTo>
                  <a:lnTo>
                    <a:pt x="1589" y="366"/>
                  </a:lnTo>
                  <a:lnTo>
                    <a:pt x="1525" y="402"/>
                  </a:lnTo>
                  <a:lnTo>
                    <a:pt x="1462" y="439"/>
                  </a:lnTo>
                  <a:lnTo>
                    <a:pt x="1400" y="478"/>
                  </a:lnTo>
                  <a:lnTo>
                    <a:pt x="1338" y="517"/>
                  </a:lnTo>
                  <a:lnTo>
                    <a:pt x="1278" y="559"/>
                  </a:lnTo>
                  <a:lnTo>
                    <a:pt x="1219" y="603"/>
                  </a:lnTo>
                  <a:lnTo>
                    <a:pt x="1161" y="647"/>
                  </a:lnTo>
                  <a:lnTo>
                    <a:pt x="1105" y="692"/>
                  </a:lnTo>
                  <a:lnTo>
                    <a:pt x="1049" y="740"/>
                  </a:lnTo>
                  <a:lnTo>
                    <a:pt x="995" y="788"/>
                  </a:lnTo>
                  <a:lnTo>
                    <a:pt x="941" y="838"/>
                  </a:lnTo>
                  <a:lnTo>
                    <a:pt x="889" y="889"/>
                  </a:lnTo>
                  <a:lnTo>
                    <a:pt x="838" y="941"/>
                  </a:lnTo>
                  <a:lnTo>
                    <a:pt x="788" y="994"/>
                  </a:lnTo>
                  <a:lnTo>
                    <a:pt x="740" y="1049"/>
                  </a:lnTo>
                  <a:lnTo>
                    <a:pt x="694" y="1104"/>
                  </a:lnTo>
                  <a:lnTo>
                    <a:pt x="647" y="1161"/>
                  </a:lnTo>
                  <a:lnTo>
                    <a:pt x="603" y="1219"/>
                  </a:lnTo>
                  <a:lnTo>
                    <a:pt x="560" y="1278"/>
                  </a:lnTo>
                  <a:lnTo>
                    <a:pt x="519" y="1338"/>
                  </a:lnTo>
                  <a:lnTo>
                    <a:pt x="478" y="1398"/>
                  </a:lnTo>
                  <a:lnTo>
                    <a:pt x="440" y="1461"/>
                  </a:lnTo>
                  <a:lnTo>
                    <a:pt x="402" y="1524"/>
                  </a:lnTo>
                  <a:lnTo>
                    <a:pt x="367" y="1588"/>
                  </a:lnTo>
                  <a:lnTo>
                    <a:pt x="332" y="1653"/>
                  </a:lnTo>
                  <a:lnTo>
                    <a:pt x="300" y="1719"/>
                  </a:lnTo>
                  <a:lnTo>
                    <a:pt x="269" y="1786"/>
                  </a:lnTo>
                  <a:lnTo>
                    <a:pt x="239" y="1853"/>
                  </a:lnTo>
                  <a:lnTo>
                    <a:pt x="211" y="1921"/>
                  </a:lnTo>
                  <a:lnTo>
                    <a:pt x="184" y="1991"/>
                  </a:lnTo>
                  <a:lnTo>
                    <a:pt x="160" y="2061"/>
                  </a:lnTo>
                  <a:lnTo>
                    <a:pt x="137" y="2132"/>
                  </a:lnTo>
                  <a:lnTo>
                    <a:pt x="115" y="2204"/>
                  </a:lnTo>
                  <a:lnTo>
                    <a:pt x="96" y="2277"/>
                  </a:lnTo>
                  <a:lnTo>
                    <a:pt x="78" y="2350"/>
                  </a:lnTo>
                  <a:lnTo>
                    <a:pt x="61" y="2423"/>
                  </a:lnTo>
                  <a:lnTo>
                    <a:pt x="47" y="2498"/>
                  </a:lnTo>
                  <a:lnTo>
                    <a:pt x="35" y="2573"/>
                  </a:lnTo>
                  <a:lnTo>
                    <a:pt x="24" y="2648"/>
                  </a:lnTo>
                  <a:lnTo>
                    <a:pt x="16" y="2725"/>
                  </a:lnTo>
                  <a:lnTo>
                    <a:pt x="9" y="2801"/>
                  </a:lnTo>
                  <a:lnTo>
                    <a:pt x="3" y="2879"/>
                  </a:lnTo>
                  <a:lnTo>
                    <a:pt x="1" y="2956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1" y="3102"/>
                  </a:lnTo>
                  <a:lnTo>
                    <a:pt x="3" y="3169"/>
                  </a:lnTo>
                  <a:lnTo>
                    <a:pt x="7" y="3236"/>
                  </a:lnTo>
                  <a:lnTo>
                    <a:pt x="12" y="3302"/>
                  </a:lnTo>
                  <a:lnTo>
                    <a:pt x="19" y="3368"/>
                  </a:lnTo>
                  <a:lnTo>
                    <a:pt x="25" y="3434"/>
                  </a:lnTo>
                  <a:lnTo>
                    <a:pt x="35" y="3499"/>
                  </a:lnTo>
                  <a:lnTo>
                    <a:pt x="46" y="3564"/>
                  </a:lnTo>
                  <a:lnTo>
                    <a:pt x="58" y="3627"/>
                  </a:lnTo>
                  <a:lnTo>
                    <a:pt x="72" y="3691"/>
                  </a:lnTo>
                  <a:lnTo>
                    <a:pt x="86" y="3755"/>
                  </a:lnTo>
                  <a:lnTo>
                    <a:pt x="102" y="3817"/>
                  </a:lnTo>
                  <a:lnTo>
                    <a:pt x="119" y="3880"/>
                  </a:lnTo>
                  <a:lnTo>
                    <a:pt x="138" y="3941"/>
                  </a:lnTo>
                  <a:lnTo>
                    <a:pt x="157" y="4002"/>
                  </a:lnTo>
                  <a:lnTo>
                    <a:pt x="178" y="4063"/>
                  </a:lnTo>
                  <a:lnTo>
                    <a:pt x="201" y="4123"/>
                  </a:lnTo>
                  <a:lnTo>
                    <a:pt x="225" y="4182"/>
                  </a:lnTo>
                  <a:lnTo>
                    <a:pt x="249" y="4241"/>
                  </a:lnTo>
                  <a:lnTo>
                    <a:pt x="276" y="4299"/>
                  </a:lnTo>
                  <a:lnTo>
                    <a:pt x="302" y="4357"/>
                  </a:lnTo>
                  <a:lnTo>
                    <a:pt x="330" y="4413"/>
                  </a:lnTo>
                  <a:lnTo>
                    <a:pt x="360" y="4469"/>
                  </a:lnTo>
                  <a:lnTo>
                    <a:pt x="390" y="4524"/>
                  </a:lnTo>
                  <a:lnTo>
                    <a:pt x="421" y="4579"/>
                  </a:lnTo>
                  <a:lnTo>
                    <a:pt x="455" y="4633"/>
                  </a:lnTo>
                  <a:lnTo>
                    <a:pt x="489" y="4686"/>
                  </a:lnTo>
                  <a:lnTo>
                    <a:pt x="523" y="4739"/>
                  </a:lnTo>
                  <a:lnTo>
                    <a:pt x="559" y="4791"/>
                  </a:lnTo>
                  <a:lnTo>
                    <a:pt x="596" y="4840"/>
                  </a:lnTo>
                  <a:lnTo>
                    <a:pt x="634" y="4891"/>
                  </a:lnTo>
                  <a:lnTo>
                    <a:pt x="673" y="4940"/>
                  </a:lnTo>
                  <a:lnTo>
                    <a:pt x="713" y="4989"/>
                  </a:lnTo>
                  <a:lnTo>
                    <a:pt x="754" y="5036"/>
                  </a:lnTo>
                  <a:lnTo>
                    <a:pt x="795" y="5083"/>
                  </a:lnTo>
                  <a:lnTo>
                    <a:pt x="838" y="5129"/>
                  </a:lnTo>
                  <a:lnTo>
                    <a:pt x="882" y="5174"/>
                  </a:lnTo>
                  <a:lnTo>
                    <a:pt x="927" y="5218"/>
                  </a:lnTo>
                  <a:lnTo>
                    <a:pt x="973" y="5261"/>
                  </a:lnTo>
                  <a:lnTo>
                    <a:pt x="1019" y="5303"/>
                  </a:lnTo>
                  <a:lnTo>
                    <a:pt x="1066" y="5344"/>
                  </a:lnTo>
                  <a:lnTo>
                    <a:pt x="1114" y="5384"/>
                  </a:lnTo>
                  <a:lnTo>
                    <a:pt x="1164" y="5424"/>
                  </a:lnTo>
                  <a:lnTo>
                    <a:pt x="1213" y="5462"/>
                  </a:lnTo>
                  <a:lnTo>
                    <a:pt x="1264" y="5499"/>
                  </a:lnTo>
                  <a:lnTo>
                    <a:pt x="1315" y="5536"/>
                  </a:lnTo>
                  <a:lnTo>
                    <a:pt x="1367" y="5571"/>
                  </a:lnTo>
                  <a:lnTo>
                    <a:pt x="1421" y="5604"/>
                  </a:lnTo>
                  <a:lnTo>
                    <a:pt x="1474" y="5638"/>
                  </a:lnTo>
                  <a:lnTo>
                    <a:pt x="1528" y="5670"/>
                  </a:lnTo>
                  <a:lnTo>
                    <a:pt x="1584" y="5700"/>
                  </a:lnTo>
                  <a:lnTo>
                    <a:pt x="1640" y="5730"/>
                  </a:lnTo>
                  <a:lnTo>
                    <a:pt x="1696" y="5759"/>
                  </a:lnTo>
                  <a:lnTo>
                    <a:pt x="1753" y="5786"/>
                  </a:lnTo>
                  <a:lnTo>
                    <a:pt x="1811" y="5813"/>
                  </a:lnTo>
                  <a:lnTo>
                    <a:pt x="1870" y="5838"/>
                  </a:lnTo>
                  <a:lnTo>
                    <a:pt x="1929" y="5861"/>
                  </a:lnTo>
                  <a:lnTo>
                    <a:pt x="1988" y="5884"/>
                  </a:lnTo>
                  <a:lnTo>
                    <a:pt x="2049" y="5905"/>
                  </a:lnTo>
                  <a:lnTo>
                    <a:pt x="2110" y="5926"/>
                  </a:lnTo>
                  <a:lnTo>
                    <a:pt x="2171" y="5945"/>
                  </a:lnTo>
                  <a:lnTo>
                    <a:pt x="2233" y="5962"/>
                  </a:lnTo>
                  <a:lnTo>
                    <a:pt x="2296" y="5979"/>
                  </a:lnTo>
                  <a:lnTo>
                    <a:pt x="2359" y="5994"/>
                  </a:lnTo>
                  <a:lnTo>
                    <a:pt x="2359" y="5994"/>
                  </a:lnTo>
                  <a:lnTo>
                    <a:pt x="2359" y="7246"/>
                  </a:lnTo>
                  <a:lnTo>
                    <a:pt x="2359" y="7246"/>
                  </a:lnTo>
                  <a:lnTo>
                    <a:pt x="2360" y="7262"/>
                  </a:lnTo>
                  <a:lnTo>
                    <a:pt x="2364" y="7278"/>
                  </a:lnTo>
                  <a:lnTo>
                    <a:pt x="2370" y="7293"/>
                  </a:lnTo>
                  <a:lnTo>
                    <a:pt x="2378" y="7307"/>
                  </a:lnTo>
                  <a:lnTo>
                    <a:pt x="2387" y="7318"/>
                  </a:lnTo>
                  <a:lnTo>
                    <a:pt x="2399" y="7329"/>
                  </a:lnTo>
                  <a:lnTo>
                    <a:pt x="2412" y="7337"/>
                  </a:lnTo>
                  <a:lnTo>
                    <a:pt x="2425" y="7344"/>
                  </a:lnTo>
                  <a:lnTo>
                    <a:pt x="2440" y="7349"/>
                  </a:lnTo>
                  <a:lnTo>
                    <a:pt x="2453" y="7351"/>
                  </a:lnTo>
                  <a:lnTo>
                    <a:pt x="2469" y="7352"/>
                  </a:lnTo>
                  <a:lnTo>
                    <a:pt x="2485" y="7351"/>
                  </a:lnTo>
                  <a:lnTo>
                    <a:pt x="2500" y="7346"/>
                  </a:lnTo>
                  <a:lnTo>
                    <a:pt x="2514" y="7340"/>
                  </a:lnTo>
                  <a:lnTo>
                    <a:pt x="2528" y="7332"/>
                  </a:lnTo>
                  <a:lnTo>
                    <a:pt x="2541" y="7321"/>
                  </a:lnTo>
                  <a:lnTo>
                    <a:pt x="3792" y="6070"/>
                  </a:lnTo>
                  <a:lnTo>
                    <a:pt x="8092" y="6070"/>
                  </a:lnTo>
                  <a:lnTo>
                    <a:pt x="8092" y="6070"/>
                  </a:lnTo>
                  <a:lnTo>
                    <a:pt x="8170" y="6068"/>
                  </a:lnTo>
                  <a:lnTo>
                    <a:pt x="8248" y="6066"/>
                  </a:lnTo>
                  <a:lnTo>
                    <a:pt x="8326" y="6061"/>
                  </a:lnTo>
                  <a:lnTo>
                    <a:pt x="8402" y="6055"/>
                  </a:lnTo>
                  <a:lnTo>
                    <a:pt x="8479" y="6045"/>
                  </a:lnTo>
                  <a:lnTo>
                    <a:pt x="8554" y="6035"/>
                  </a:lnTo>
                  <a:lnTo>
                    <a:pt x="8629" y="6022"/>
                  </a:lnTo>
                  <a:lnTo>
                    <a:pt x="8703" y="6008"/>
                  </a:lnTo>
                  <a:lnTo>
                    <a:pt x="8778" y="5992"/>
                  </a:lnTo>
                  <a:lnTo>
                    <a:pt x="8851" y="5975"/>
                  </a:lnTo>
                  <a:lnTo>
                    <a:pt x="8923" y="5955"/>
                  </a:lnTo>
                  <a:lnTo>
                    <a:pt x="8995" y="5933"/>
                  </a:lnTo>
                  <a:lnTo>
                    <a:pt x="9066" y="5910"/>
                  </a:lnTo>
                  <a:lnTo>
                    <a:pt x="9135" y="5886"/>
                  </a:lnTo>
                  <a:lnTo>
                    <a:pt x="9205" y="5859"/>
                  </a:lnTo>
                  <a:lnTo>
                    <a:pt x="9273" y="5831"/>
                  </a:lnTo>
                  <a:lnTo>
                    <a:pt x="9341" y="5802"/>
                  </a:lnTo>
                  <a:lnTo>
                    <a:pt x="9409" y="5771"/>
                  </a:lnTo>
                  <a:lnTo>
                    <a:pt x="9475" y="5737"/>
                  </a:lnTo>
                  <a:lnTo>
                    <a:pt x="9539" y="5704"/>
                  </a:lnTo>
                  <a:lnTo>
                    <a:pt x="9603" y="5668"/>
                  </a:lnTo>
                  <a:lnTo>
                    <a:pt x="9667" y="5631"/>
                  </a:lnTo>
                  <a:lnTo>
                    <a:pt x="9728" y="5592"/>
                  </a:lnTo>
                  <a:lnTo>
                    <a:pt x="9790" y="5551"/>
                  </a:lnTo>
                  <a:lnTo>
                    <a:pt x="9850" y="5509"/>
                  </a:lnTo>
                  <a:lnTo>
                    <a:pt x="9909" y="5467"/>
                  </a:lnTo>
                  <a:lnTo>
                    <a:pt x="9967" y="5423"/>
                  </a:lnTo>
                  <a:lnTo>
                    <a:pt x="10023" y="5376"/>
                  </a:lnTo>
                  <a:lnTo>
                    <a:pt x="10079" y="5330"/>
                  </a:lnTo>
                  <a:lnTo>
                    <a:pt x="10133" y="5281"/>
                  </a:lnTo>
                  <a:lnTo>
                    <a:pt x="10187" y="5232"/>
                  </a:lnTo>
                  <a:lnTo>
                    <a:pt x="10239" y="5181"/>
                  </a:lnTo>
                  <a:lnTo>
                    <a:pt x="10290" y="5129"/>
                  </a:lnTo>
                  <a:lnTo>
                    <a:pt x="10340" y="5075"/>
                  </a:lnTo>
                  <a:lnTo>
                    <a:pt x="10388" y="5021"/>
                  </a:lnTo>
                  <a:lnTo>
                    <a:pt x="10434" y="4965"/>
                  </a:lnTo>
                  <a:lnTo>
                    <a:pt x="10481" y="4909"/>
                  </a:lnTo>
                  <a:lnTo>
                    <a:pt x="10525" y="4851"/>
                  </a:lnTo>
                  <a:lnTo>
                    <a:pt x="10568" y="4792"/>
                  </a:lnTo>
                  <a:lnTo>
                    <a:pt x="10609" y="4732"/>
                  </a:lnTo>
                  <a:lnTo>
                    <a:pt x="10650" y="4670"/>
                  </a:lnTo>
                  <a:lnTo>
                    <a:pt x="10688" y="4609"/>
                  </a:lnTo>
                  <a:lnTo>
                    <a:pt x="10726" y="4545"/>
                  </a:lnTo>
                  <a:lnTo>
                    <a:pt x="10762" y="4482"/>
                  </a:lnTo>
                  <a:lnTo>
                    <a:pt x="10796" y="4417"/>
                  </a:lnTo>
                  <a:lnTo>
                    <a:pt x="10829" y="4351"/>
                  </a:lnTo>
                  <a:lnTo>
                    <a:pt x="10859" y="4284"/>
                  </a:lnTo>
                  <a:lnTo>
                    <a:pt x="10889" y="4217"/>
                  </a:lnTo>
                  <a:lnTo>
                    <a:pt x="10917" y="4147"/>
                  </a:lnTo>
                  <a:lnTo>
                    <a:pt x="10944" y="4079"/>
                  </a:lnTo>
                  <a:lnTo>
                    <a:pt x="10968" y="4008"/>
                  </a:lnTo>
                  <a:lnTo>
                    <a:pt x="10991" y="3938"/>
                  </a:lnTo>
                  <a:lnTo>
                    <a:pt x="11013" y="3866"/>
                  </a:lnTo>
                  <a:lnTo>
                    <a:pt x="11033" y="3793"/>
                  </a:lnTo>
                  <a:lnTo>
                    <a:pt x="11050" y="3720"/>
                  </a:lnTo>
                  <a:lnTo>
                    <a:pt x="11067" y="3646"/>
                  </a:lnTo>
                  <a:lnTo>
                    <a:pt x="11081" y="3572"/>
                  </a:lnTo>
                  <a:lnTo>
                    <a:pt x="11093" y="3497"/>
                  </a:lnTo>
                  <a:lnTo>
                    <a:pt x="11104" y="3421"/>
                  </a:lnTo>
                  <a:lnTo>
                    <a:pt x="11113" y="3345"/>
                  </a:lnTo>
                  <a:lnTo>
                    <a:pt x="11119" y="3269"/>
                  </a:lnTo>
                  <a:lnTo>
                    <a:pt x="11125" y="3191"/>
                  </a:lnTo>
                  <a:lnTo>
                    <a:pt x="11127" y="3113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7" y="2956"/>
                  </a:lnTo>
                  <a:lnTo>
                    <a:pt x="11125" y="2879"/>
                  </a:lnTo>
                  <a:lnTo>
                    <a:pt x="11119" y="2801"/>
                  </a:lnTo>
                  <a:lnTo>
                    <a:pt x="11113" y="2725"/>
                  </a:lnTo>
                  <a:lnTo>
                    <a:pt x="11104" y="2648"/>
                  </a:lnTo>
                  <a:lnTo>
                    <a:pt x="11093" y="2573"/>
                  </a:lnTo>
                  <a:lnTo>
                    <a:pt x="11081" y="2498"/>
                  </a:lnTo>
                  <a:lnTo>
                    <a:pt x="11067" y="2423"/>
                  </a:lnTo>
                  <a:lnTo>
                    <a:pt x="11050" y="2350"/>
                  </a:lnTo>
                  <a:lnTo>
                    <a:pt x="11033" y="2277"/>
                  </a:lnTo>
                  <a:lnTo>
                    <a:pt x="11013" y="2204"/>
                  </a:lnTo>
                  <a:lnTo>
                    <a:pt x="10991" y="2132"/>
                  </a:lnTo>
                  <a:lnTo>
                    <a:pt x="10968" y="2061"/>
                  </a:lnTo>
                  <a:lnTo>
                    <a:pt x="10944" y="1991"/>
                  </a:lnTo>
                  <a:lnTo>
                    <a:pt x="10917" y="1921"/>
                  </a:lnTo>
                  <a:lnTo>
                    <a:pt x="10889" y="1853"/>
                  </a:lnTo>
                  <a:lnTo>
                    <a:pt x="10859" y="1786"/>
                  </a:lnTo>
                  <a:lnTo>
                    <a:pt x="10829" y="1719"/>
                  </a:lnTo>
                  <a:lnTo>
                    <a:pt x="10796" y="1653"/>
                  </a:lnTo>
                  <a:lnTo>
                    <a:pt x="10762" y="1588"/>
                  </a:lnTo>
                  <a:lnTo>
                    <a:pt x="10726" y="1524"/>
                  </a:lnTo>
                  <a:lnTo>
                    <a:pt x="10688" y="1461"/>
                  </a:lnTo>
                  <a:lnTo>
                    <a:pt x="10650" y="1398"/>
                  </a:lnTo>
                  <a:lnTo>
                    <a:pt x="10609" y="1338"/>
                  </a:lnTo>
                  <a:lnTo>
                    <a:pt x="10568" y="1278"/>
                  </a:lnTo>
                  <a:lnTo>
                    <a:pt x="10525" y="1219"/>
                  </a:lnTo>
                  <a:lnTo>
                    <a:pt x="10481" y="1161"/>
                  </a:lnTo>
                  <a:lnTo>
                    <a:pt x="10434" y="1104"/>
                  </a:lnTo>
                  <a:lnTo>
                    <a:pt x="10388" y="1049"/>
                  </a:lnTo>
                  <a:lnTo>
                    <a:pt x="10340" y="994"/>
                  </a:lnTo>
                  <a:lnTo>
                    <a:pt x="10290" y="941"/>
                  </a:lnTo>
                  <a:lnTo>
                    <a:pt x="10239" y="889"/>
                  </a:lnTo>
                  <a:lnTo>
                    <a:pt x="10187" y="838"/>
                  </a:lnTo>
                  <a:lnTo>
                    <a:pt x="10133" y="788"/>
                  </a:lnTo>
                  <a:lnTo>
                    <a:pt x="10079" y="740"/>
                  </a:lnTo>
                  <a:lnTo>
                    <a:pt x="10023" y="692"/>
                  </a:lnTo>
                  <a:lnTo>
                    <a:pt x="9967" y="647"/>
                  </a:lnTo>
                  <a:lnTo>
                    <a:pt x="9909" y="603"/>
                  </a:lnTo>
                  <a:lnTo>
                    <a:pt x="9850" y="559"/>
                  </a:lnTo>
                  <a:lnTo>
                    <a:pt x="9790" y="517"/>
                  </a:lnTo>
                  <a:lnTo>
                    <a:pt x="9728" y="478"/>
                  </a:lnTo>
                  <a:lnTo>
                    <a:pt x="9667" y="439"/>
                  </a:lnTo>
                  <a:lnTo>
                    <a:pt x="9603" y="402"/>
                  </a:lnTo>
                  <a:lnTo>
                    <a:pt x="9539" y="366"/>
                  </a:lnTo>
                  <a:lnTo>
                    <a:pt x="9475" y="331"/>
                  </a:lnTo>
                  <a:lnTo>
                    <a:pt x="9409" y="299"/>
                  </a:lnTo>
                  <a:lnTo>
                    <a:pt x="9341" y="267"/>
                  </a:lnTo>
                  <a:lnTo>
                    <a:pt x="9273" y="238"/>
                  </a:lnTo>
                  <a:lnTo>
                    <a:pt x="9205" y="209"/>
                  </a:lnTo>
                  <a:lnTo>
                    <a:pt x="9135" y="184"/>
                  </a:lnTo>
                  <a:lnTo>
                    <a:pt x="9066" y="159"/>
                  </a:lnTo>
                  <a:lnTo>
                    <a:pt x="8995" y="135"/>
                  </a:lnTo>
                  <a:lnTo>
                    <a:pt x="8923" y="115"/>
                  </a:lnTo>
                  <a:lnTo>
                    <a:pt x="8851" y="95"/>
                  </a:lnTo>
                  <a:lnTo>
                    <a:pt x="8778" y="78"/>
                  </a:lnTo>
                  <a:lnTo>
                    <a:pt x="8703" y="61"/>
                  </a:lnTo>
                  <a:lnTo>
                    <a:pt x="8629" y="47"/>
                  </a:lnTo>
                  <a:lnTo>
                    <a:pt x="8554" y="35"/>
                  </a:lnTo>
                  <a:lnTo>
                    <a:pt x="8479" y="24"/>
                  </a:lnTo>
                  <a:lnTo>
                    <a:pt x="8402" y="15"/>
                  </a:lnTo>
                  <a:lnTo>
                    <a:pt x="8326" y="8"/>
                  </a:lnTo>
                  <a:lnTo>
                    <a:pt x="8248" y="3"/>
                  </a:lnTo>
                  <a:lnTo>
                    <a:pt x="8170" y="0"/>
                  </a:lnTo>
                  <a:lnTo>
                    <a:pt x="8092" y="0"/>
                  </a:lnTo>
                  <a:lnTo>
                    <a:pt x="80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" name="Rektangel 2"/>
            <p:cNvSpPr/>
            <p:nvPr/>
          </p:nvSpPr>
          <p:spPr>
            <a:xfrm>
              <a:off x="5857991" y="4433576"/>
              <a:ext cx="20591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2000" b="1" dirty="0" smtClean="0">
                  <a:solidFill>
                    <a:schemeClr val="bg1"/>
                  </a:solidFill>
                </a:rPr>
                <a:t>Medelvärde </a:t>
              </a:r>
              <a:r>
                <a:rPr lang="sv-SE" sz="2000" b="1" dirty="0">
                  <a:solidFill>
                    <a:schemeClr val="bg1"/>
                  </a:solidFill>
                </a:rPr>
                <a:t/>
              </a:r>
              <a:br>
                <a:rPr lang="sv-SE" sz="2000" b="1" dirty="0">
                  <a:solidFill>
                    <a:schemeClr val="bg1"/>
                  </a:solidFill>
                </a:rPr>
              </a:br>
              <a:r>
                <a:rPr lang="sv-SE" sz="2000" b="1" dirty="0" smtClean="0">
                  <a:solidFill>
                    <a:schemeClr val="bg1"/>
                  </a:solidFill>
                </a:rPr>
                <a:t>7,1</a:t>
              </a:r>
              <a:endParaRPr lang="sv-SE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Väldigt mycket"/>
          <p:cNvGrpSpPr/>
          <p:nvPr/>
        </p:nvGrpSpPr>
        <p:grpSpPr>
          <a:xfrm>
            <a:off x="9841382" y="108000"/>
            <a:ext cx="1515812" cy="382314"/>
            <a:chOff x="6710892" y="-898266"/>
            <a:chExt cx="1798496" cy="453613"/>
          </a:xfrm>
        </p:grpSpPr>
        <p:sp>
          <p:nvSpPr>
            <p:cNvPr id="31" name="Rektangel med rundade hörn 30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32" name="Likbent triangel 31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ktangel 32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34" name="Inte alls"/>
          <p:cNvGrpSpPr/>
          <p:nvPr/>
        </p:nvGrpSpPr>
        <p:grpSpPr>
          <a:xfrm>
            <a:off x="4453498" y="108000"/>
            <a:ext cx="938882" cy="382314"/>
            <a:chOff x="4710166" y="-898266"/>
            <a:chExt cx="1113974" cy="453613"/>
          </a:xfrm>
        </p:grpSpPr>
        <p:sp>
          <p:nvSpPr>
            <p:cNvPr id="35" name="Rektangel med rundade hörn 34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36" name="Likbent triangel 35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Rektangel 36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grpSp>
        <p:nvGrpSpPr>
          <p:cNvPr id="89" name="Kantlinjer"/>
          <p:cNvGrpSpPr/>
          <p:nvPr/>
        </p:nvGrpSpPr>
        <p:grpSpPr>
          <a:xfrm>
            <a:off x="4680000" y="398844"/>
            <a:ext cx="6480000" cy="6081087"/>
            <a:chOff x="4680000" y="1047139"/>
            <a:chExt cx="6480000" cy="5432791"/>
          </a:xfrm>
        </p:grpSpPr>
        <p:cxnSp>
          <p:nvCxnSpPr>
            <p:cNvPr id="90" name="Rak 89"/>
            <p:cNvCxnSpPr/>
            <p:nvPr/>
          </p:nvCxnSpPr>
          <p:spPr>
            <a:xfrm>
              <a:off x="46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ak 90"/>
            <p:cNvCxnSpPr/>
            <p:nvPr/>
          </p:nvCxnSpPr>
          <p:spPr>
            <a:xfrm>
              <a:off x="111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Symbol be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54" y="1083403"/>
            <a:ext cx="4194254" cy="5023058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6495850" y="4065866"/>
            <a:ext cx="4351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/>
              <a:t>Om vi tycke att någon konsekvens </a:t>
            </a:r>
            <a:r>
              <a:rPr lang="sv-SE" sz="2400" dirty="0" smtClean="0"/>
              <a:t>saknades </a:t>
            </a:r>
            <a:r>
              <a:rPr lang="sv-SE" sz="2400" dirty="0"/>
              <a:t>kunde vi skriva ned ytterligare konsekvenser på ett papper. 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904756" y="1176066"/>
            <a:ext cx="5244166" cy="2418866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5885898" y="2026129"/>
            <a:ext cx="3569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Se alla ytterligare konsekvenser på framtid.norrkoping.se</a:t>
            </a:r>
            <a:endParaRPr lang="sv-SE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27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4" y="3873345"/>
            <a:ext cx="2429984" cy="271203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33" y="1625839"/>
            <a:ext cx="2525806" cy="1840051"/>
          </a:xfrm>
          <a:prstGeom prst="rect">
            <a:avLst/>
          </a:prstGeom>
        </p:spPr>
      </p:pic>
      <p:cxnSp>
        <p:nvCxnSpPr>
          <p:cNvPr id="12" name="Rak pil 11"/>
          <p:cNvCxnSpPr/>
          <p:nvPr/>
        </p:nvCxnSpPr>
        <p:spPr>
          <a:xfrm>
            <a:off x="2459243" y="3055575"/>
            <a:ext cx="0" cy="1150665"/>
          </a:xfrm>
          <a:prstGeom prst="straightConnector1">
            <a:avLst/>
          </a:prstGeom>
          <a:ln w="88900" cap="rnd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/>
          <p:cNvSpPr/>
          <p:nvPr/>
        </p:nvSpPr>
        <p:spPr>
          <a:xfrm>
            <a:off x="5124250" y="3873345"/>
            <a:ext cx="4982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På idékorten kunde vi skriva ned idéer på konkreta lösningar </a:t>
            </a:r>
            <a:r>
              <a:rPr lang="sv-SE" sz="2400" dirty="0"/>
              <a:t>för att möta utvecklingen i framtiden. </a:t>
            </a:r>
            <a:endParaRPr lang="sv-SE" sz="2400" dirty="0" smtClean="0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6795177" y="1621534"/>
            <a:ext cx="3998612" cy="1844356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4" name="Rektangel 23"/>
          <p:cNvSpPr/>
          <p:nvPr/>
        </p:nvSpPr>
        <p:spPr>
          <a:xfrm>
            <a:off x="7224066" y="2545864"/>
            <a:ext cx="3569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Idéer i idélådan</a:t>
            </a:r>
            <a:endParaRPr lang="sv-SE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4" y="3873345"/>
            <a:ext cx="2429984" cy="271203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33" y="1625839"/>
            <a:ext cx="2525806" cy="1840051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>
            <a:off x="3306872" y="1393056"/>
            <a:ext cx="2977892" cy="1373549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3495372" y="1625038"/>
            <a:ext cx="2600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4000" b="1" dirty="0" smtClean="0"/>
              <a:t>562</a:t>
            </a:r>
            <a:r>
              <a:rPr lang="sv-SE" sz="4000" dirty="0" smtClean="0"/>
              <a:t> 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idéer i lådan totalt</a:t>
            </a:r>
            <a:endParaRPr lang="sv-SE" sz="2400" dirty="0"/>
          </a:p>
        </p:txBody>
      </p:sp>
      <p:cxnSp>
        <p:nvCxnSpPr>
          <p:cNvPr id="12" name="Rak pil 11"/>
          <p:cNvCxnSpPr/>
          <p:nvPr/>
        </p:nvCxnSpPr>
        <p:spPr>
          <a:xfrm>
            <a:off x="2459243" y="3055575"/>
            <a:ext cx="0" cy="1150665"/>
          </a:xfrm>
          <a:prstGeom prst="straightConnector1">
            <a:avLst/>
          </a:prstGeom>
          <a:ln w="88900" cap="rnd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8189593" y="5931215"/>
            <a:ext cx="3741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till </a:t>
            </a:r>
            <a:r>
              <a:rPr lang="sv-SE" sz="2400" dirty="0"/>
              <a:t>tekniska kontoret</a:t>
            </a: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229" y="4206240"/>
            <a:ext cx="1842818" cy="1342494"/>
          </a:xfrm>
          <a:prstGeom prst="rect">
            <a:avLst/>
          </a:prstGeom>
        </p:spPr>
      </p:pic>
      <p:grpSp>
        <p:nvGrpSpPr>
          <p:cNvPr id="15" name="Grupp 14"/>
          <p:cNvGrpSpPr/>
          <p:nvPr/>
        </p:nvGrpSpPr>
        <p:grpSpPr>
          <a:xfrm>
            <a:off x="7379242" y="4878084"/>
            <a:ext cx="3068530" cy="1057810"/>
            <a:chOff x="8837316" y="2299208"/>
            <a:chExt cx="2600582" cy="896495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9069420" y="2299208"/>
              <a:ext cx="1943626" cy="896495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Rektangel 16"/>
            <p:cNvSpPr/>
            <p:nvPr/>
          </p:nvSpPr>
          <p:spPr>
            <a:xfrm>
              <a:off x="8837316" y="2558340"/>
              <a:ext cx="2600582" cy="599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4000" b="1" dirty="0" smtClean="0"/>
                <a:t>38 </a:t>
              </a:r>
              <a:r>
                <a:rPr lang="sv-SE" sz="2400" dirty="0" smtClean="0"/>
                <a:t>idéer</a:t>
              </a:r>
              <a:r>
                <a:rPr lang="sv-SE" sz="4000" dirty="0" smtClean="0"/>
                <a:t> </a:t>
              </a:r>
              <a:endParaRPr lang="sv-SE" sz="2400" dirty="0"/>
            </a:p>
          </p:txBody>
        </p:sp>
      </p:grpSp>
      <p:sp>
        <p:nvSpPr>
          <p:cNvPr id="19" name="Rektangel 18"/>
          <p:cNvSpPr/>
          <p:nvPr/>
        </p:nvSpPr>
        <p:spPr>
          <a:xfrm>
            <a:off x="6492766" y="1625038"/>
            <a:ext cx="4293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4000" b="1" dirty="0" smtClean="0"/>
              <a:t>12</a:t>
            </a:r>
            <a:r>
              <a:rPr lang="sv-SE" sz="2400" dirty="0" smtClean="0"/>
              <a:t> från medarbetare på </a:t>
            </a:r>
            <a:r>
              <a:rPr lang="sv-SE" sz="2400" dirty="0"/>
              <a:t>tekniska kontoret</a:t>
            </a:r>
          </a:p>
        </p:txBody>
      </p:sp>
      <p:sp>
        <p:nvSpPr>
          <p:cNvPr id="2" name="Båge 1"/>
          <p:cNvSpPr/>
          <p:nvPr/>
        </p:nvSpPr>
        <p:spPr>
          <a:xfrm rot="18704628">
            <a:off x="3999974" y="2274783"/>
            <a:ext cx="3796008" cy="4458364"/>
          </a:xfrm>
          <a:custGeom>
            <a:avLst/>
            <a:gdLst>
              <a:gd name="connsiteX0" fmla="*/ 2546913 w 5093826"/>
              <a:gd name="connsiteY0" fmla="*/ 0 h 4849336"/>
              <a:gd name="connsiteX1" fmla="*/ 5093826 w 5093826"/>
              <a:gd name="connsiteY1" fmla="*/ 2424668 h 4849336"/>
              <a:gd name="connsiteX2" fmla="*/ 2546913 w 5093826"/>
              <a:gd name="connsiteY2" fmla="*/ 2424668 h 4849336"/>
              <a:gd name="connsiteX3" fmla="*/ 2546913 w 5093826"/>
              <a:gd name="connsiteY3" fmla="*/ 0 h 4849336"/>
              <a:gd name="connsiteX0" fmla="*/ 2546913 w 5093826"/>
              <a:gd name="connsiteY0" fmla="*/ 0 h 4849336"/>
              <a:gd name="connsiteX1" fmla="*/ 5093826 w 5093826"/>
              <a:gd name="connsiteY1" fmla="*/ 2424668 h 4849336"/>
              <a:gd name="connsiteX0" fmla="*/ 560640 w 3107553"/>
              <a:gd name="connsiteY0" fmla="*/ 217260 h 2641928"/>
              <a:gd name="connsiteX1" fmla="*/ 3107553 w 3107553"/>
              <a:gd name="connsiteY1" fmla="*/ 2641928 h 2641928"/>
              <a:gd name="connsiteX2" fmla="*/ 560640 w 3107553"/>
              <a:gd name="connsiteY2" fmla="*/ 2641928 h 2641928"/>
              <a:gd name="connsiteX3" fmla="*/ 560640 w 3107553"/>
              <a:gd name="connsiteY3" fmla="*/ 217260 h 2641928"/>
              <a:gd name="connsiteX0" fmla="*/ 0 w 3107553"/>
              <a:gd name="connsiteY0" fmla="*/ 0 h 2641928"/>
              <a:gd name="connsiteX1" fmla="*/ 3107553 w 3107553"/>
              <a:gd name="connsiteY1" fmla="*/ 2641928 h 2641928"/>
              <a:gd name="connsiteX0" fmla="*/ 560640 w 3221477"/>
              <a:gd name="connsiteY0" fmla="*/ 217260 h 2807024"/>
              <a:gd name="connsiteX1" fmla="*/ 3107553 w 3221477"/>
              <a:gd name="connsiteY1" fmla="*/ 2641928 h 2807024"/>
              <a:gd name="connsiteX2" fmla="*/ 560640 w 3221477"/>
              <a:gd name="connsiteY2" fmla="*/ 2641928 h 2807024"/>
              <a:gd name="connsiteX3" fmla="*/ 560640 w 3221477"/>
              <a:gd name="connsiteY3" fmla="*/ 217260 h 2807024"/>
              <a:gd name="connsiteX0" fmla="*/ 0 w 3221477"/>
              <a:gd name="connsiteY0" fmla="*/ 0 h 2807024"/>
              <a:gd name="connsiteX1" fmla="*/ 3221477 w 3221477"/>
              <a:gd name="connsiteY1" fmla="*/ 2807024 h 2807024"/>
              <a:gd name="connsiteX0" fmla="*/ 560640 w 3221477"/>
              <a:gd name="connsiteY0" fmla="*/ 217260 h 2807024"/>
              <a:gd name="connsiteX1" fmla="*/ 3107553 w 3221477"/>
              <a:gd name="connsiteY1" fmla="*/ 2641928 h 2807024"/>
              <a:gd name="connsiteX2" fmla="*/ 560640 w 3221477"/>
              <a:gd name="connsiteY2" fmla="*/ 2641928 h 2807024"/>
              <a:gd name="connsiteX3" fmla="*/ 560640 w 3221477"/>
              <a:gd name="connsiteY3" fmla="*/ 217260 h 2807024"/>
              <a:gd name="connsiteX0" fmla="*/ 0 w 3221477"/>
              <a:gd name="connsiteY0" fmla="*/ 0 h 2807024"/>
              <a:gd name="connsiteX1" fmla="*/ 3221477 w 3221477"/>
              <a:gd name="connsiteY1" fmla="*/ 2807024 h 2807024"/>
              <a:gd name="connsiteX0" fmla="*/ 0 w 3241281"/>
              <a:gd name="connsiteY0" fmla="*/ 0 h 2835319"/>
              <a:gd name="connsiteX1" fmla="*/ 3127357 w 3241281"/>
              <a:gd name="connsiteY1" fmla="*/ 2670223 h 2835319"/>
              <a:gd name="connsiteX2" fmla="*/ 580444 w 3241281"/>
              <a:gd name="connsiteY2" fmla="*/ 2670223 h 2835319"/>
              <a:gd name="connsiteX3" fmla="*/ 0 w 3241281"/>
              <a:gd name="connsiteY3" fmla="*/ 0 h 2835319"/>
              <a:gd name="connsiteX0" fmla="*/ 19804 w 3241281"/>
              <a:gd name="connsiteY0" fmla="*/ 28295 h 2835319"/>
              <a:gd name="connsiteX1" fmla="*/ 3241281 w 3241281"/>
              <a:gd name="connsiteY1" fmla="*/ 2835319 h 2835319"/>
              <a:gd name="connsiteX0" fmla="*/ 0 w 3251292"/>
              <a:gd name="connsiteY0" fmla="*/ 0 h 2854254"/>
              <a:gd name="connsiteX1" fmla="*/ 3251292 w 3251292"/>
              <a:gd name="connsiteY1" fmla="*/ 2854254 h 2854254"/>
              <a:gd name="connsiteX2" fmla="*/ 580444 w 3251292"/>
              <a:gd name="connsiteY2" fmla="*/ 2670223 h 2854254"/>
              <a:gd name="connsiteX3" fmla="*/ 0 w 3251292"/>
              <a:gd name="connsiteY3" fmla="*/ 0 h 2854254"/>
              <a:gd name="connsiteX0" fmla="*/ 19804 w 3251292"/>
              <a:gd name="connsiteY0" fmla="*/ 28295 h 2854254"/>
              <a:gd name="connsiteX1" fmla="*/ 3241281 w 3251292"/>
              <a:gd name="connsiteY1" fmla="*/ 2835319 h 2854254"/>
              <a:gd name="connsiteX0" fmla="*/ 0 w 3251292"/>
              <a:gd name="connsiteY0" fmla="*/ 0 h 2854254"/>
              <a:gd name="connsiteX1" fmla="*/ 3251292 w 3251292"/>
              <a:gd name="connsiteY1" fmla="*/ 2854254 h 2854254"/>
              <a:gd name="connsiteX2" fmla="*/ 604710 w 3251292"/>
              <a:gd name="connsiteY2" fmla="*/ 2684046 h 2854254"/>
              <a:gd name="connsiteX3" fmla="*/ 0 w 3251292"/>
              <a:gd name="connsiteY3" fmla="*/ 0 h 2854254"/>
              <a:gd name="connsiteX0" fmla="*/ 19804 w 3251292"/>
              <a:gd name="connsiteY0" fmla="*/ 28295 h 2854254"/>
              <a:gd name="connsiteX1" fmla="*/ 3241281 w 3251292"/>
              <a:gd name="connsiteY1" fmla="*/ 2835319 h 2854254"/>
              <a:gd name="connsiteX0" fmla="*/ 0 w 3362667"/>
              <a:gd name="connsiteY0" fmla="*/ 0 h 3541592"/>
              <a:gd name="connsiteX1" fmla="*/ 3251292 w 3362667"/>
              <a:gd name="connsiteY1" fmla="*/ 2854254 h 3541592"/>
              <a:gd name="connsiteX2" fmla="*/ 604710 w 3362667"/>
              <a:gd name="connsiteY2" fmla="*/ 2684046 h 3541592"/>
              <a:gd name="connsiteX3" fmla="*/ 0 w 3362667"/>
              <a:gd name="connsiteY3" fmla="*/ 0 h 3541592"/>
              <a:gd name="connsiteX0" fmla="*/ 19804 w 3362667"/>
              <a:gd name="connsiteY0" fmla="*/ 28295 h 3541592"/>
              <a:gd name="connsiteX1" fmla="*/ 3362667 w 3362667"/>
              <a:gd name="connsiteY1" fmla="*/ 3541592 h 3541592"/>
              <a:gd name="connsiteX0" fmla="*/ 0 w 3362667"/>
              <a:gd name="connsiteY0" fmla="*/ 0 h 3541592"/>
              <a:gd name="connsiteX1" fmla="*/ 3251292 w 3362667"/>
              <a:gd name="connsiteY1" fmla="*/ 2854254 h 3541592"/>
              <a:gd name="connsiteX2" fmla="*/ 604710 w 3362667"/>
              <a:gd name="connsiteY2" fmla="*/ 2684046 h 3541592"/>
              <a:gd name="connsiteX3" fmla="*/ 0 w 3362667"/>
              <a:gd name="connsiteY3" fmla="*/ 0 h 3541592"/>
              <a:gd name="connsiteX0" fmla="*/ 19804 w 3362667"/>
              <a:gd name="connsiteY0" fmla="*/ 28295 h 3541592"/>
              <a:gd name="connsiteX1" fmla="*/ 3362667 w 3362667"/>
              <a:gd name="connsiteY1" fmla="*/ 3541592 h 354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2667" h="3541592" stroke="0" extrusionOk="0">
                <a:moveTo>
                  <a:pt x="0" y="0"/>
                </a:moveTo>
                <a:cubicBezTo>
                  <a:pt x="1406621" y="0"/>
                  <a:pt x="3251292" y="1515147"/>
                  <a:pt x="3251292" y="2854254"/>
                </a:cubicBezTo>
                <a:lnTo>
                  <a:pt x="604710" y="2684046"/>
                </a:lnTo>
                <a:lnTo>
                  <a:pt x="0" y="0"/>
                </a:lnTo>
                <a:close/>
              </a:path>
              <a:path w="3362667" h="3541592" fill="none">
                <a:moveTo>
                  <a:pt x="19804" y="28295"/>
                </a:moveTo>
                <a:cubicBezTo>
                  <a:pt x="1426425" y="28295"/>
                  <a:pt x="3352855" y="1134382"/>
                  <a:pt x="3362667" y="3541592"/>
                </a:cubicBezTo>
              </a:path>
            </a:pathLst>
          </a:custGeom>
          <a:ln w="88900" cap="rnd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ubrik 40"/>
          <p:cNvSpPr txBox="1">
            <a:spLocks/>
          </p:cNvSpPr>
          <p:nvPr/>
        </p:nvSpPr>
        <p:spPr>
          <a:xfrm>
            <a:off x="417551" y="403518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Tekniska </a:t>
            </a:r>
            <a:r>
              <a:rPr lang="sv-SE" sz="2800" b="1" dirty="0" smtClean="0"/>
              <a:t>kontoret</a:t>
            </a:r>
            <a:endParaRPr lang="sv-SE" sz="2800" b="1" dirty="0"/>
          </a:p>
        </p:txBody>
      </p:sp>
      <p:sp>
        <p:nvSpPr>
          <p:cNvPr id="21" name="textruta 20"/>
          <p:cNvSpPr txBox="1"/>
          <p:nvPr/>
        </p:nvSpPr>
        <p:spPr>
          <a:xfrm>
            <a:off x="417551" y="229974"/>
            <a:ext cx="9837699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Antal idéer</a:t>
            </a:r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5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 45"/>
          <p:cNvGrpSpPr/>
          <p:nvPr/>
        </p:nvGrpSpPr>
        <p:grpSpPr>
          <a:xfrm>
            <a:off x="4819341" y="2713207"/>
            <a:ext cx="3426262" cy="1893966"/>
            <a:chOff x="2331705" y="715924"/>
            <a:chExt cx="3426262" cy="1893966"/>
          </a:xfrm>
        </p:grpSpPr>
        <p:sp>
          <p:nvSpPr>
            <p:cNvPr id="47" name="Frihandsfigur 46"/>
            <p:cNvSpPr/>
            <p:nvPr/>
          </p:nvSpPr>
          <p:spPr>
            <a:xfrm>
              <a:off x="4600112" y="2037347"/>
              <a:ext cx="481852" cy="572543"/>
            </a:xfrm>
            <a:custGeom>
              <a:avLst/>
              <a:gdLst>
                <a:gd name="connsiteX0" fmla="*/ 0 w 409639"/>
                <a:gd name="connsiteY0" fmla="*/ 0 h 363996"/>
                <a:gd name="connsiteX1" fmla="*/ 409639 w 409639"/>
                <a:gd name="connsiteY1" fmla="*/ 0 h 363996"/>
                <a:gd name="connsiteX2" fmla="*/ 409639 w 409639"/>
                <a:gd name="connsiteY2" fmla="*/ 331956 h 363996"/>
                <a:gd name="connsiteX3" fmla="*/ 409336 w 409639"/>
                <a:gd name="connsiteY3" fmla="*/ 336792 h 363996"/>
                <a:gd name="connsiteX4" fmla="*/ 408127 w 409639"/>
                <a:gd name="connsiteY4" fmla="*/ 341628 h 363996"/>
                <a:gd name="connsiteX5" fmla="*/ 406314 w 409639"/>
                <a:gd name="connsiteY5" fmla="*/ 346162 h 363996"/>
                <a:gd name="connsiteX6" fmla="*/ 403895 w 409639"/>
                <a:gd name="connsiteY6" fmla="*/ 350394 h 363996"/>
                <a:gd name="connsiteX7" fmla="*/ 401175 w 409639"/>
                <a:gd name="connsiteY7" fmla="*/ 353719 h 363996"/>
                <a:gd name="connsiteX8" fmla="*/ 397548 w 409639"/>
                <a:gd name="connsiteY8" fmla="*/ 357044 h 363996"/>
                <a:gd name="connsiteX9" fmla="*/ 393618 w 409639"/>
                <a:gd name="connsiteY9" fmla="*/ 359462 h 363996"/>
                <a:gd name="connsiteX10" fmla="*/ 389689 w 409639"/>
                <a:gd name="connsiteY10" fmla="*/ 361578 h 363996"/>
                <a:gd name="connsiteX11" fmla="*/ 385155 w 409639"/>
                <a:gd name="connsiteY11" fmla="*/ 363089 h 363996"/>
                <a:gd name="connsiteX12" fmla="*/ 381225 w 409639"/>
                <a:gd name="connsiteY12" fmla="*/ 363694 h 363996"/>
                <a:gd name="connsiteX13" fmla="*/ 376389 w 409639"/>
                <a:gd name="connsiteY13" fmla="*/ 363996 h 363996"/>
                <a:gd name="connsiteX14" fmla="*/ 371553 w 409639"/>
                <a:gd name="connsiteY14" fmla="*/ 363694 h 363996"/>
                <a:gd name="connsiteX15" fmla="*/ 367019 w 409639"/>
                <a:gd name="connsiteY15" fmla="*/ 362183 h 363996"/>
                <a:gd name="connsiteX16" fmla="*/ 362787 w 409639"/>
                <a:gd name="connsiteY16" fmla="*/ 360369 h 363996"/>
                <a:gd name="connsiteX17" fmla="*/ 358555 w 409639"/>
                <a:gd name="connsiteY17" fmla="*/ 357951 h 363996"/>
                <a:gd name="connsiteX18" fmla="*/ 354626 w 409639"/>
                <a:gd name="connsiteY18" fmla="*/ 354626 h 363996"/>
                <a:gd name="connsiteX19" fmla="*/ 0 w 409639"/>
                <a:gd name="connsiteY19" fmla="*/ 0 h 363996"/>
                <a:gd name="connsiteX0" fmla="*/ 0 w 409639"/>
                <a:gd name="connsiteY0" fmla="*/ 122742 h 486738"/>
                <a:gd name="connsiteX1" fmla="*/ 409639 w 409639"/>
                <a:gd name="connsiteY1" fmla="*/ 0 h 486738"/>
                <a:gd name="connsiteX2" fmla="*/ 409639 w 409639"/>
                <a:gd name="connsiteY2" fmla="*/ 454698 h 486738"/>
                <a:gd name="connsiteX3" fmla="*/ 409336 w 409639"/>
                <a:gd name="connsiteY3" fmla="*/ 459534 h 486738"/>
                <a:gd name="connsiteX4" fmla="*/ 408127 w 409639"/>
                <a:gd name="connsiteY4" fmla="*/ 464370 h 486738"/>
                <a:gd name="connsiteX5" fmla="*/ 406314 w 409639"/>
                <a:gd name="connsiteY5" fmla="*/ 468904 h 486738"/>
                <a:gd name="connsiteX6" fmla="*/ 403895 w 409639"/>
                <a:gd name="connsiteY6" fmla="*/ 473136 h 486738"/>
                <a:gd name="connsiteX7" fmla="*/ 401175 w 409639"/>
                <a:gd name="connsiteY7" fmla="*/ 476461 h 486738"/>
                <a:gd name="connsiteX8" fmla="*/ 397548 w 409639"/>
                <a:gd name="connsiteY8" fmla="*/ 479786 h 486738"/>
                <a:gd name="connsiteX9" fmla="*/ 393618 w 409639"/>
                <a:gd name="connsiteY9" fmla="*/ 482204 h 486738"/>
                <a:gd name="connsiteX10" fmla="*/ 389689 w 409639"/>
                <a:gd name="connsiteY10" fmla="*/ 484320 h 486738"/>
                <a:gd name="connsiteX11" fmla="*/ 385155 w 409639"/>
                <a:gd name="connsiteY11" fmla="*/ 485831 h 486738"/>
                <a:gd name="connsiteX12" fmla="*/ 381225 w 409639"/>
                <a:gd name="connsiteY12" fmla="*/ 486436 h 486738"/>
                <a:gd name="connsiteX13" fmla="*/ 376389 w 409639"/>
                <a:gd name="connsiteY13" fmla="*/ 486738 h 486738"/>
                <a:gd name="connsiteX14" fmla="*/ 371553 w 409639"/>
                <a:gd name="connsiteY14" fmla="*/ 486436 h 486738"/>
                <a:gd name="connsiteX15" fmla="*/ 367019 w 409639"/>
                <a:gd name="connsiteY15" fmla="*/ 484925 h 486738"/>
                <a:gd name="connsiteX16" fmla="*/ 362787 w 409639"/>
                <a:gd name="connsiteY16" fmla="*/ 483111 h 486738"/>
                <a:gd name="connsiteX17" fmla="*/ 358555 w 409639"/>
                <a:gd name="connsiteY17" fmla="*/ 480693 h 486738"/>
                <a:gd name="connsiteX18" fmla="*/ 354626 w 409639"/>
                <a:gd name="connsiteY18" fmla="*/ 477368 h 486738"/>
                <a:gd name="connsiteX19" fmla="*/ 0 w 409639"/>
                <a:gd name="connsiteY19" fmla="*/ 122742 h 48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9639" h="486738">
                  <a:moveTo>
                    <a:pt x="0" y="122742"/>
                  </a:moveTo>
                  <a:lnTo>
                    <a:pt x="409639" y="0"/>
                  </a:lnTo>
                  <a:lnTo>
                    <a:pt x="409639" y="454698"/>
                  </a:lnTo>
                  <a:lnTo>
                    <a:pt x="409336" y="459534"/>
                  </a:lnTo>
                  <a:lnTo>
                    <a:pt x="408127" y="464370"/>
                  </a:lnTo>
                  <a:lnTo>
                    <a:pt x="406314" y="468904"/>
                  </a:lnTo>
                  <a:lnTo>
                    <a:pt x="403895" y="473136"/>
                  </a:lnTo>
                  <a:lnTo>
                    <a:pt x="401175" y="476461"/>
                  </a:lnTo>
                  <a:lnTo>
                    <a:pt x="397548" y="479786"/>
                  </a:lnTo>
                  <a:lnTo>
                    <a:pt x="393618" y="482204"/>
                  </a:lnTo>
                  <a:lnTo>
                    <a:pt x="389689" y="484320"/>
                  </a:lnTo>
                  <a:lnTo>
                    <a:pt x="385155" y="485831"/>
                  </a:lnTo>
                  <a:lnTo>
                    <a:pt x="381225" y="486436"/>
                  </a:lnTo>
                  <a:lnTo>
                    <a:pt x="376389" y="486738"/>
                  </a:lnTo>
                  <a:lnTo>
                    <a:pt x="371553" y="486436"/>
                  </a:lnTo>
                  <a:lnTo>
                    <a:pt x="367019" y="484925"/>
                  </a:lnTo>
                  <a:lnTo>
                    <a:pt x="362787" y="483111"/>
                  </a:lnTo>
                  <a:lnTo>
                    <a:pt x="358555" y="480693"/>
                  </a:lnTo>
                  <a:lnTo>
                    <a:pt x="354626" y="477368"/>
                  </a:lnTo>
                  <a:lnTo>
                    <a:pt x="0" y="1227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ktangel med rundade hörn 47"/>
            <p:cNvSpPr/>
            <p:nvPr/>
          </p:nvSpPr>
          <p:spPr>
            <a:xfrm>
              <a:off x="2331705" y="715924"/>
              <a:ext cx="3426262" cy="149788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3" name="Grupp 42"/>
          <p:cNvGrpSpPr/>
          <p:nvPr/>
        </p:nvGrpSpPr>
        <p:grpSpPr>
          <a:xfrm>
            <a:off x="3234728" y="4963940"/>
            <a:ext cx="3745519" cy="1623094"/>
            <a:chOff x="2012448" y="986796"/>
            <a:chExt cx="3745519" cy="1623094"/>
          </a:xfrm>
        </p:grpSpPr>
        <p:sp>
          <p:nvSpPr>
            <p:cNvPr id="44" name="Frihandsfigur 43"/>
            <p:cNvSpPr/>
            <p:nvPr/>
          </p:nvSpPr>
          <p:spPr>
            <a:xfrm>
              <a:off x="4600112" y="2037347"/>
              <a:ext cx="481852" cy="572543"/>
            </a:xfrm>
            <a:custGeom>
              <a:avLst/>
              <a:gdLst>
                <a:gd name="connsiteX0" fmla="*/ 0 w 409639"/>
                <a:gd name="connsiteY0" fmla="*/ 0 h 363996"/>
                <a:gd name="connsiteX1" fmla="*/ 409639 w 409639"/>
                <a:gd name="connsiteY1" fmla="*/ 0 h 363996"/>
                <a:gd name="connsiteX2" fmla="*/ 409639 w 409639"/>
                <a:gd name="connsiteY2" fmla="*/ 331956 h 363996"/>
                <a:gd name="connsiteX3" fmla="*/ 409336 w 409639"/>
                <a:gd name="connsiteY3" fmla="*/ 336792 h 363996"/>
                <a:gd name="connsiteX4" fmla="*/ 408127 w 409639"/>
                <a:gd name="connsiteY4" fmla="*/ 341628 h 363996"/>
                <a:gd name="connsiteX5" fmla="*/ 406314 w 409639"/>
                <a:gd name="connsiteY5" fmla="*/ 346162 h 363996"/>
                <a:gd name="connsiteX6" fmla="*/ 403895 w 409639"/>
                <a:gd name="connsiteY6" fmla="*/ 350394 h 363996"/>
                <a:gd name="connsiteX7" fmla="*/ 401175 w 409639"/>
                <a:gd name="connsiteY7" fmla="*/ 353719 h 363996"/>
                <a:gd name="connsiteX8" fmla="*/ 397548 w 409639"/>
                <a:gd name="connsiteY8" fmla="*/ 357044 h 363996"/>
                <a:gd name="connsiteX9" fmla="*/ 393618 w 409639"/>
                <a:gd name="connsiteY9" fmla="*/ 359462 h 363996"/>
                <a:gd name="connsiteX10" fmla="*/ 389689 w 409639"/>
                <a:gd name="connsiteY10" fmla="*/ 361578 h 363996"/>
                <a:gd name="connsiteX11" fmla="*/ 385155 w 409639"/>
                <a:gd name="connsiteY11" fmla="*/ 363089 h 363996"/>
                <a:gd name="connsiteX12" fmla="*/ 381225 w 409639"/>
                <a:gd name="connsiteY12" fmla="*/ 363694 h 363996"/>
                <a:gd name="connsiteX13" fmla="*/ 376389 w 409639"/>
                <a:gd name="connsiteY13" fmla="*/ 363996 h 363996"/>
                <a:gd name="connsiteX14" fmla="*/ 371553 w 409639"/>
                <a:gd name="connsiteY14" fmla="*/ 363694 h 363996"/>
                <a:gd name="connsiteX15" fmla="*/ 367019 w 409639"/>
                <a:gd name="connsiteY15" fmla="*/ 362183 h 363996"/>
                <a:gd name="connsiteX16" fmla="*/ 362787 w 409639"/>
                <a:gd name="connsiteY16" fmla="*/ 360369 h 363996"/>
                <a:gd name="connsiteX17" fmla="*/ 358555 w 409639"/>
                <a:gd name="connsiteY17" fmla="*/ 357951 h 363996"/>
                <a:gd name="connsiteX18" fmla="*/ 354626 w 409639"/>
                <a:gd name="connsiteY18" fmla="*/ 354626 h 363996"/>
                <a:gd name="connsiteX19" fmla="*/ 0 w 409639"/>
                <a:gd name="connsiteY19" fmla="*/ 0 h 363996"/>
                <a:gd name="connsiteX0" fmla="*/ 0 w 409639"/>
                <a:gd name="connsiteY0" fmla="*/ 122742 h 486738"/>
                <a:gd name="connsiteX1" fmla="*/ 409639 w 409639"/>
                <a:gd name="connsiteY1" fmla="*/ 0 h 486738"/>
                <a:gd name="connsiteX2" fmla="*/ 409639 w 409639"/>
                <a:gd name="connsiteY2" fmla="*/ 454698 h 486738"/>
                <a:gd name="connsiteX3" fmla="*/ 409336 w 409639"/>
                <a:gd name="connsiteY3" fmla="*/ 459534 h 486738"/>
                <a:gd name="connsiteX4" fmla="*/ 408127 w 409639"/>
                <a:gd name="connsiteY4" fmla="*/ 464370 h 486738"/>
                <a:gd name="connsiteX5" fmla="*/ 406314 w 409639"/>
                <a:gd name="connsiteY5" fmla="*/ 468904 h 486738"/>
                <a:gd name="connsiteX6" fmla="*/ 403895 w 409639"/>
                <a:gd name="connsiteY6" fmla="*/ 473136 h 486738"/>
                <a:gd name="connsiteX7" fmla="*/ 401175 w 409639"/>
                <a:gd name="connsiteY7" fmla="*/ 476461 h 486738"/>
                <a:gd name="connsiteX8" fmla="*/ 397548 w 409639"/>
                <a:gd name="connsiteY8" fmla="*/ 479786 h 486738"/>
                <a:gd name="connsiteX9" fmla="*/ 393618 w 409639"/>
                <a:gd name="connsiteY9" fmla="*/ 482204 h 486738"/>
                <a:gd name="connsiteX10" fmla="*/ 389689 w 409639"/>
                <a:gd name="connsiteY10" fmla="*/ 484320 h 486738"/>
                <a:gd name="connsiteX11" fmla="*/ 385155 w 409639"/>
                <a:gd name="connsiteY11" fmla="*/ 485831 h 486738"/>
                <a:gd name="connsiteX12" fmla="*/ 381225 w 409639"/>
                <a:gd name="connsiteY12" fmla="*/ 486436 h 486738"/>
                <a:gd name="connsiteX13" fmla="*/ 376389 w 409639"/>
                <a:gd name="connsiteY13" fmla="*/ 486738 h 486738"/>
                <a:gd name="connsiteX14" fmla="*/ 371553 w 409639"/>
                <a:gd name="connsiteY14" fmla="*/ 486436 h 486738"/>
                <a:gd name="connsiteX15" fmla="*/ 367019 w 409639"/>
                <a:gd name="connsiteY15" fmla="*/ 484925 h 486738"/>
                <a:gd name="connsiteX16" fmla="*/ 362787 w 409639"/>
                <a:gd name="connsiteY16" fmla="*/ 483111 h 486738"/>
                <a:gd name="connsiteX17" fmla="*/ 358555 w 409639"/>
                <a:gd name="connsiteY17" fmla="*/ 480693 h 486738"/>
                <a:gd name="connsiteX18" fmla="*/ 354626 w 409639"/>
                <a:gd name="connsiteY18" fmla="*/ 477368 h 486738"/>
                <a:gd name="connsiteX19" fmla="*/ 0 w 409639"/>
                <a:gd name="connsiteY19" fmla="*/ 122742 h 48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9639" h="486738">
                  <a:moveTo>
                    <a:pt x="0" y="122742"/>
                  </a:moveTo>
                  <a:lnTo>
                    <a:pt x="409639" y="0"/>
                  </a:lnTo>
                  <a:lnTo>
                    <a:pt x="409639" y="454698"/>
                  </a:lnTo>
                  <a:lnTo>
                    <a:pt x="409336" y="459534"/>
                  </a:lnTo>
                  <a:lnTo>
                    <a:pt x="408127" y="464370"/>
                  </a:lnTo>
                  <a:lnTo>
                    <a:pt x="406314" y="468904"/>
                  </a:lnTo>
                  <a:lnTo>
                    <a:pt x="403895" y="473136"/>
                  </a:lnTo>
                  <a:lnTo>
                    <a:pt x="401175" y="476461"/>
                  </a:lnTo>
                  <a:lnTo>
                    <a:pt x="397548" y="479786"/>
                  </a:lnTo>
                  <a:lnTo>
                    <a:pt x="393618" y="482204"/>
                  </a:lnTo>
                  <a:lnTo>
                    <a:pt x="389689" y="484320"/>
                  </a:lnTo>
                  <a:lnTo>
                    <a:pt x="385155" y="485831"/>
                  </a:lnTo>
                  <a:lnTo>
                    <a:pt x="381225" y="486436"/>
                  </a:lnTo>
                  <a:lnTo>
                    <a:pt x="376389" y="486738"/>
                  </a:lnTo>
                  <a:lnTo>
                    <a:pt x="371553" y="486436"/>
                  </a:lnTo>
                  <a:lnTo>
                    <a:pt x="367019" y="484925"/>
                  </a:lnTo>
                  <a:lnTo>
                    <a:pt x="362787" y="483111"/>
                  </a:lnTo>
                  <a:lnTo>
                    <a:pt x="358555" y="480693"/>
                  </a:lnTo>
                  <a:lnTo>
                    <a:pt x="354626" y="477368"/>
                  </a:lnTo>
                  <a:lnTo>
                    <a:pt x="0" y="1227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Rektangel med rundade hörn 44"/>
            <p:cNvSpPr/>
            <p:nvPr/>
          </p:nvSpPr>
          <p:spPr>
            <a:xfrm>
              <a:off x="2012448" y="986796"/>
              <a:ext cx="3745519" cy="122701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9" name="Grupp 38"/>
          <p:cNvGrpSpPr/>
          <p:nvPr/>
        </p:nvGrpSpPr>
        <p:grpSpPr>
          <a:xfrm>
            <a:off x="295422" y="2225827"/>
            <a:ext cx="4333117" cy="1893966"/>
            <a:chOff x="1424850" y="715924"/>
            <a:chExt cx="4333117" cy="1893966"/>
          </a:xfrm>
        </p:grpSpPr>
        <p:sp>
          <p:nvSpPr>
            <p:cNvPr id="41" name="Frihandsfigur 40"/>
            <p:cNvSpPr/>
            <p:nvPr/>
          </p:nvSpPr>
          <p:spPr>
            <a:xfrm>
              <a:off x="4600112" y="2037347"/>
              <a:ext cx="481852" cy="572543"/>
            </a:xfrm>
            <a:custGeom>
              <a:avLst/>
              <a:gdLst>
                <a:gd name="connsiteX0" fmla="*/ 0 w 409639"/>
                <a:gd name="connsiteY0" fmla="*/ 0 h 363996"/>
                <a:gd name="connsiteX1" fmla="*/ 409639 w 409639"/>
                <a:gd name="connsiteY1" fmla="*/ 0 h 363996"/>
                <a:gd name="connsiteX2" fmla="*/ 409639 w 409639"/>
                <a:gd name="connsiteY2" fmla="*/ 331956 h 363996"/>
                <a:gd name="connsiteX3" fmla="*/ 409336 w 409639"/>
                <a:gd name="connsiteY3" fmla="*/ 336792 h 363996"/>
                <a:gd name="connsiteX4" fmla="*/ 408127 w 409639"/>
                <a:gd name="connsiteY4" fmla="*/ 341628 h 363996"/>
                <a:gd name="connsiteX5" fmla="*/ 406314 w 409639"/>
                <a:gd name="connsiteY5" fmla="*/ 346162 h 363996"/>
                <a:gd name="connsiteX6" fmla="*/ 403895 w 409639"/>
                <a:gd name="connsiteY6" fmla="*/ 350394 h 363996"/>
                <a:gd name="connsiteX7" fmla="*/ 401175 w 409639"/>
                <a:gd name="connsiteY7" fmla="*/ 353719 h 363996"/>
                <a:gd name="connsiteX8" fmla="*/ 397548 w 409639"/>
                <a:gd name="connsiteY8" fmla="*/ 357044 h 363996"/>
                <a:gd name="connsiteX9" fmla="*/ 393618 w 409639"/>
                <a:gd name="connsiteY9" fmla="*/ 359462 h 363996"/>
                <a:gd name="connsiteX10" fmla="*/ 389689 w 409639"/>
                <a:gd name="connsiteY10" fmla="*/ 361578 h 363996"/>
                <a:gd name="connsiteX11" fmla="*/ 385155 w 409639"/>
                <a:gd name="connsiteY11" fmla="*/ 363089 h 363996"/>
                <a:gd name="connsiteX12" fmla="*/ 381225 w 409639"/>
                <a:gd name="connsiteY12" fmla="*/ 363694 h 363996"/>
                <a:gd name="connsiteX13" fmla="*/ 376389 w 409639"/>
                <a:gd name="connsiteY13" fmla="*/ 363996 h 363996"/>
                <a:gd name="connsiteX14" fmla="*/ 371553 w 409639"/>
                <a:gd name="connsiteY14" fmla="*/ 363694 h 363996"/>
                <a:gd name="connsiteX15" fmla="*/ 367019 w 409639"/>
                <a:gd name="connsiteY15" fmla="*/ 362183 h 363996"/>
                <a:gd name="connsiteX16" fmla="*/ 362787 w 409639"/>
                <a:gd name="connsiteY16" fmla="*/ 360369 h 363996"/>
                <a:gd name="connsiteX17" fmla="*/ 358555 w 409639"/>
                <a:gd name="connsiteY17" fmla="*/ 357951 h 363996"/>
                <a:gd name="connsiteX18" fmla="*/ 354626 w 409639"/>
                <a:gd name="connsiteY18" fmla="*/ 354626 h 363996"/>
                <a:gd name="connsiteX19" fmla="*/ 0 w 409639"/>
                <a:gd name="connsiteY19" fmla="*/ 0 h 363996"/>
                <a:gd name="connsiteX0" fmla="*/ 0 w 409639"/>
                <a:gd name="connsiteY0" fmla="*/ 122742 h 486738"/>
                <a:gd name="connsiteX1" fmla="*/ 409639 w 409639"/>
                <a:gd name="connsiteY1" fmla="*/ 0 h 486738"/>
                <a:gd name="connsiteX2" fmla="*/ 409639 w 409639"/>
                <a:gd name="connsiteY2" fmla="*/ 454698 h 486738"/>
                <a:gd name="connsiteX3" fmla="*/ 409336 w 409639"/>
                <a:gd name="connsiteY3" fmla="*/ 459534 h 486738"/>
                <a:gd name="connsiteX4" fmla="*/ 408127 w 409639"/>
                <a:gd name="connsiteY4" fmla="*/ 464370 h 486738"/>
                <a:gd name="connsiteX5" fmla="*/ 406314 w 409639"/>
                <a:gd name="connsiteY5" fmla="*/ 468904 h 486738"/>
                <a:gd name="connsiteX6" fmla="*/ 403895 w 409639"/>
                <a:gd name="connsiteY6" fmla="*/ 473136 h 486738"/>
                <a:gd name="connsiteX7" fmla="*/ 401175 w 409639"/>
                <a:gd name="connsiteY7" fmla="*/ 476461 h 486738"/>
                <a:gd name="connsiteX8" fmla="*/ 397548 w 409639"/>
                <a:gd name="connsiteY8" fmla="*/ 479786 h 486738"/>
                <a:gd name="connsiteX9" fmla="*/ 393618 w 409639"/>
                <a:gd name="connsiteY9" fmla="*/ 482204 h 486738"/>
                <a:gd name="connsiteX10" fmla="*/ 389689 w 409639"/>
                <a:gd name="connsiteY10" fmla="*/ 484320 h 486738"/>
                <a:gd name="connsiteX11" fmla="*/ 385155 w 409639"/>
                <a:gd name="connsiteY11" fmla="*/ 485831 h 486738"/>
                <a:gd name="connsiteX12" fmla="*/ 381225 w 409639"/>
                <a:gd name="connsiteY12" fmla="*/ 486436 h 486738"/>
                <a:gd name="connsiteX13" fmla="*/ 376389 w 409639"/>
                <a:gd name="connsiteY13" fmla="*/ 486738 h 486738"/>
                <a:gd name="connsiteX14" fmla="*/ 371553 w 409639"/>
                <a:gd name="connsiteY14" fmla="*/ 486436 h 486738"/>
                <a:gd name="connsiteX15" fmla="*/ 367019 w 409639"/>
                <a:gd name="connsiteY15" fmla="*/ 484925 h 486738"/>
                <a:gd name="connsiteX16" fmla="*/ 362787 w 409639"/>
                <a:gd name="connsiteY16" fmla="*/ 483111 h 486738"/>
                <a:gd name="connsiteX17" fmla="*/ 358555 w 409639"/>
                <a:gd name="connsiteY17" fmla="*/ 480693 h 486738"/>
                <a:gd name="connsiteX18" fmla="*/ 354626 w 409639"/>
                <a:gd name="connsiteY18" fmla="*/ 477368 h 486738"/>
                <a:gd name="connsiteX19" fmla="*/ 0 w 409639"/>
                <a:gd name="connsiteY19" fmla="*/ 122742 h 48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9639" h="486738">
                  <a:moveTo>
                    <a:pt x="0" y="122742"/>
                  </a:moveTo>
                  <a:lnTo>
                    <a:pt x="409639" y="0"/>
                  </a:lnTo>
                  <a:lnTo>
                    <a:pt x="409639" y="454698"/>
                  </a:lnTo>
                  <a:lnTo>
                    <a:pt x="409336" y="459534"/>
                  </a:lnTo>
                  <a:lnTo>
                    <a:pt x="408127" y="464370"/>
                  </a:lnTo>
                  <a:lnTo>
                    <a:pt x="406314" y="468904"/>
                  </a:lnTo>
                  <a:lnTo>
                    <a:pt x="403895" y="473136"/>
                  </a:lnTo>
                  <a:lnTo>
                    <a:pt x="401175" y="476461"/>
                  </a:lnTo>
                  <a:lnTo>
                    <a:pt x="397548" y="479786"/>
                  </a:lnTo>
                  <a:lnTo>
                    <a:pt x="393618" y="482204"/>
                  </a:lnTo>
                  <a:lnTo>
                    <a:pt x="389689" y="484320"/>
                  </a:lnTo>
                  <a:lnTo>
                    <a:pt x="385155" y="485831"/>
                  </a:lnTo>
                  <a:lnTo>
                    <a:pt x="381225" y="486436"/>
                  </a:lnTo>
                  <a:lnTo>
                    <a:pt x="376389" y="486738"/>
                  </a:lnTo>
                  <a:lnTo>
                    <a:pt x="371553" y="486436"/>
                  </a:lnTo>
                  <a:lnTo>
                    <a:pt x="367019" y="484925"/>
                  </a:lnTo>
                  <a:lnTo>
                    <a:pt x="362787" y="483111"/>
                  </a:lnTo>
                  <a:lnTo>
                    <a:pt x="358555" y="480693"/>
                  </a:lnTo>
                  <a:lnTo>
                    <a:pt x="354626" y="477368"/>
                  </a:lnTo>
                  <a:lnTo>
                    <a:pt x="0" y="1227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Rektangel med rundade hörn 41"/>
            <p:cNvSpPr/>
            <p:nvPr/>
          </p:nvSpPr>
          <p:spPr>
            <a:xfrm>
              <a:off x="1424850" y="715924"/>
              <a:ext cx="4333117" cy="149788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0" name="Grupp 29"/>
          <p:cNvGrpSpPr/>
          <p:nvPr/>
        </p:nvGrpSpPr>
        <p:grpSpPr>
          <a:xfrm>
            <a:off x="8176827" y="1972742"/>
            <a:ext cx="3602724" cy="1283629"/>
            <a:chOff x="2155243" y="1326261"/>
            <a:chExt cx="3602724" cy="1283629"/>
          </a:xfrm>
        </p:grpSpPr>
        <p:sp>
          <p:nvSpPr>
            <p:cNvPr id="31" name="Frihandsfigur 30"/>
            <p:cNvSpPr/>
            <p:nvPr/>
          </p:nvSpPr>
          <p:spPr>
            <a:xfrm>
              <a:off x="4600112" y="2037347"/>
              <a:ext cx="481852" cy="572543"/>
            </a:xfrm>
            <a:custGeom>
              <a:avLst/>
              <a:gdLst>
                <a:gd name="connsiteX0" fmla="*/ 0 w 409639"/>
                <a:gd name="connsiteY0" fmla="*/ 0 h 363996"/>
                <a:gd name="connsiteX1" fmla="*/ 409639 w 409639"/>
                <a:gd name="connsiteY1" fmla="*/ 0 h 363996"/>
                <a:gd name="connsiteX2" fmla="*/ 409639 w 409639"/>
                <a:gd name="connsiteY2" fmla="*/ 331956 h 363996"/>
                <a:gd name="connsiteX3" fmla="*/ 409336 w 409639"/>
                <a:gd name="connsiteY3" fmla="*/ 336792 h 363996"/>
                <a:gd name="connsiteX4" fmla="*/ 408127 w 409639"/>
                <a:gd name="connsiteY4" fmla="*/ 341628 h 363996"/>
                <a:gd name="connsiteX5" fmla="*/ 406314 w 409639"/>
                <a:gd name="connsiteY5" fmla="*/ 346162 h 363996"/>
                <a:gd name="connsiteX6" fmla="*/ 403895 w 409639"/>
                <a:gd name="connsiteY6" fmla="*/ 350394 h 363996"/>
                <a:gd name="connsiteX7" fmla="*/ 401175 w 409639"/>
                <a:gd name="connsiteY7" fmla="*/ 353719 h 363996"/>
                <a:gd name="connsiteX8" fmla="*/ 397548 w 409639"/>
                <a:gd name="connsiteY8" fmla="*/ 357044 h 363996"/>
                <a:gd name="connsiteX9" fmla="*/ 393618 w 409639"/>
                <a:gd name="connsiteY9" fmla="*/ 359462 h 363996"/>
                <a:gd name="connsiteX10" fmla="*/ 389689 w 409639"/>
                <a:gd name="connsiteY10" fmla="*/ 361578 h 363996"/>
                <a:gd name="connsiteX11" fmla="*/ 385155 w 409639"/>
                <a:gd name="connsiteY11" fmla="*/ 363089 h 363996"/>
                <a:gd name="connsiteX12" fmla="*/ 381225 w 409639"/>
                <a:gd name="connsiteY12" fmla="*/ 363694 h 363996"/>
                <a:gd name="connsiteX13" fmla="*/ 376389 w 409639"/>
                <a:gd name="connsiteY13" fmla="*/ 363996 h 363996"/>
                <a:gd name="connsiteX14" fmla="*/ 371553 w 409639"/>
                <a:gd name="connsiteY14" fmla="*/ 363694 h 363996"/>
                <a:gd name="connsiteX15" fmla="*/ 367019 w 409639"/>
                <a:gd name="connsiteY15" fmla="*/ 362183 h 363996"/>
                <a:gd name="connsiteX16" fmla="*/ 362787 w 409639"/>
                <a:gd name="connsiteY16" fmla="*/ 360369 h 363996"/>
                <a:gd name="connsiteX17" fmla="*/ 358555 w 409639"/>
                <a:gd name="connsiteY17" fmla="*/ 357951 h 363996"/>
                <a:gd name="connsiteX18" fmla="*/ 354626 w 409639"/>
                <a:gd name="connsiteY18" fmla="*/ 354626 h 363996"/>
                <a:gd name="connsiteX19" fmla="*/ 0 w 409639"/>
                <a:gd name="connsiteY19" fmla="*/ 0 h 363996"/>
                <a:gd name="connsiteX0" fmla="*/ 0 w 409639"/>
                <a:gd name="connsiteY0" fmla="*/ 122742 h 486738"/>
                <a:gd name="connsiteX1" fmla="*/ 409639 w 409639"/>
                <a:gd name="connsiteY1" fmla="*/ 0 h 486738"/>
                <a:gd name="connsiteX2" fmla="*/ 409639 w 409639"/>
                <a:gd name="connsiteY2" fmla="*/ 454698 h 486738"/>
                <a:gd name="connsiteX3" fmla="*/ 409336 w 409639"/>
                <a:gd name="connsiteY3" fmla="*/ 459534 h 486738"/>
                <a:gd name="connsiteX4" fmla="*/ 408127 w 409639"/>
                <a:gd name="connsiteY4" fmla="*/ 464370 h 486738"/>
                <a:gd name="connsiteX5" fmla="*/ 406314 w 409639"/>
                <a:gd name="connsiteY5" fmla="*/ 468904 h 486738"/>
                <a:gd name="connsiteX6" fmla="*/ 403895 w 409639"/>
                <a:gd name="connsiteY6" fmla="*/ 473136 h 486738"/>
                <a:gd name="connsiteX7" fmla="*/ 401175 w 409639"/>
                <a:gd name="connsiteY7" fmla="*/ 476461 h 486738"/>
                <a:gd name="connsiteX8" fmla="*/ 397548 w 409639"/>
                <a:gd name="connsiteY8" fmla="*/ 479786 h 486738"/>
                <a:gd name="connsiteX9" fmla="*/ 393618 w 409639"/>
                <a:gd name="connsiteY9" fmla="*/ 482204 h 486738"/>
                <a:gd name="connsiteX10" fmla="*/ 389689 w 409639"/>
                <a:gd name="connsiteY10" fmla="*/ 484320 h 486738"/>
                <a:gd name="connsiteX11" fmla="*/ 385155 w 409639"/>
                <a:gd name="connsiteY11" fmla="*/ 485831 h 486738"/>
                <a:gd name="connsiteX12" fmla="*/ 381225 w 409639"/>
                <a:gd name="connsiteY12" fmla="*/ 486436 h 486738"/>
                <a:gd name="connsiteX13" fmla="*/ 376389 w 409639"/>
                <a:gd name="connsiteY13" fmla="*/ 486738 h 486738"/>
                <a:gd name="connsiteX14" fmla="*/ 371553 w 409639"/>
                <a:gd name="connsiteY14" fmla="*/ 486436 h 486738"/>
                <a:gd name="connsiteX15" fmla="*/ 367019 w 409639"/>
                <a:gd name="connsiteY15" fmla="*/ 484925 h 486738"/>
                <a:gd name="connsiteX16" fmla="*/ 362787 w 409639"/>
                <a:gd name="connsiteY16" fmla="*/ 483111 h 486738"/>
                <a:gd name="connsiteX17" fmla="*/ 358555 w 409639"/>
                <a:gd name="connsiteY17" fmla="*/ 480693 h 486738"/>
                <a:gd name="connsiteX18" fmla="*/ 354626 w 409639"/>
                <a:gd name="connsiteY18" fmla="*/ 477368 h 486738"/>
                <a:gd name="connsiteX19" fmla="*/ 0 w 409639"/>
                <a:gd name="connsiteY19" fmla="*/ 122742 h 48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9639" h="486738">
                  <a:moveTo>
                    <a:pt x="0" y="122742"/>
                  </a:moveTo>
                  <a:lnTo>
                    <a:pt x="409639" y="0"/>
                  </a:lnTo>
                  <a:lnTo>
                    <a:pt x="409639" y="454698"/>
                  </a:lnTo>
                  <a:lnTo>
                    <a:pt x="409336" y="459534"/>
                  </a:lnTo>
                  <a:lnTo>
                    <a:pt x="408127" y="464370"/>
                  </a:lnTo>
                  <a:lnTo>
                    <a:pt x="406314" y="468904"/>
                  </a:lnTo>
                  <a:lnTo>
                    <a:pt x="403895" y="473136"/>
                  </a:lnTo>
                  <a:lnTo>
                    <a:pt x="401175" y="476461"/>
                  </a:lnTo>
                  <a:lnTo>
                    <a:pt x="397548" y="479786"/>
                  </a:lnTo>
                  <a:lnTo>
                    <a:pt x="393618" y="482204"/>
                  </a:lnTo>
                  <a:lnTo>
                    <a:pt x="389689" y="484320"/>
                  </a:lnTo>
                  <a:lnTo>
                    <a:pt x="385155" y="485831"/>
                  </a:lnTo>
                  <a:lnTo>
                    <a:pt x="381225" y="486436"/>
                  </a:lnTo>
                  <a:lnTo>
                    <a:pt x="376389" y="486738"/>
                  </a:lnTo>
                  <a:lnTo>
                    <a:pt x="371553" y="486436"/>
                  </a:lnTo>
                  <a:lnTo>
                    <a:pt x="367019" y="484925"/>
                  </a:lnTo>
                  <a:lnTo>
                    <a:pt x="362787" y="483111"/>
                  </a:lnTo>
                  <a:lnTo>
                    <a:pt x="358555" y="480693"/>
                  </a:lnTo>
                  <a:lnTo>
                    <a:pt x="354626" y="477368"/>
                  </a:lnTo>
                  <a:lnTo>
                    <a:pt x="0" y="1227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" name="Rektangel med rundade hörn 31"/>
            <p:cNvSpPr/>
            <p:nvPr/>
          </p:nvSpPr>
          <p:spPr>
            <a:xfrm>
              <a:off x="2155243" y="1326261"/>
              <a:ext cx="3602724" cy="8875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9" name="Rektangel 18"/>
          <p:cNvSpPr/>
          <p:nvPr/>
        </p:nvSpPr>
        <p:spPr>
          <a:xfrm>
            <a:off x="2027267" y="1375125"/>
            <a:ext cx="7950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Idéerna till kontoret handlade bland annat om… </a:t>
            </a:r>
            <a:endParaRPr lang="sv-SE" sz="2400" dirty="0"/>
          </a:p>
        </p:txBody>
      </p:sp>
      <p:sp>
        <p:nvSpPr>
          <p:cNvPr id="23" name="Rektangel 22"/>
          <p:cNvSpPr/>
          <p:nvPr/>
        </p:nvSpPr>
        <p:spPr>
          <a:xfrm>
            <a:off x="670228" y="2291793"/>
            <a:ext cx="3738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…</a:t>
            </a:r>
            <a:r>
              <a:rPr lang="sv-SE" sz="2400" dirty="0"/>
              <a:t>nya och förbättrade </a:t>
            </a:r>
            <a:r>
              <a:rPr lang="sv-SE" sz="2400" dirty="0" smtClean="0"/>
              <a:t>cykelvägar </a:t>
            </a:r>
            <a:r>
              <a:rPr lang="sv-SE" sz="2400" dirty="0"/>
              <a:t>– både i staden och i ytterområden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445394" y="4265482"/>
            <a:ext cx="3148703" cy="1893966"/>
            <a:chOff x="4433586" y="2658796"/>
            <a:chExt cx="3148703" cy="1893966"/>
          </a:xfrm>
        </p:grpSpPr>
        <p:grpSp>
          <p:nvGrpSpPr>
            <p:cNvPr id="33" name="Grupp 32"/>
            <p:cNvGrpSpPr/>
            <p:nvPr/>
          </p:nvGrpSpPr>
          <p:grpSpPr>
            <a:xfrm>
              <a:off x="4433586" y="2658796"/>
              <a:ext cx="3148703" cy="1893966"/>
              <a:chOff x="2609264" y="715924"/>
              <a:chExt cx="3148703" cy="1893966"/>
            </a:xfrm>
          </p:grpSpPr>
          <p:sp>
            <p:nvSpPr>
              <p:cNvPr id="34" name="Frihandsfigur 33"/>
              <p:cNvSpPr/>
              <p:nvPr/>
            </p:nvSpPr>
            <p:spPr>
              <a:xfrm>
                <a:off x="4600112" y="2037347"/>
                <a:ext cx="481852" cy="572543"/>
              </a:xfrm>
              <a:custGeom>
                <a:avLst/>
                <a:gdLst>
                  <a:gd name="connsiteX0" fmla="*/ 0 w 409639"/>
                  <a:gd name="connsiteY0" fmla="*/ 0 h 363996"/>
                  <a:gd name="connsiteX1" fmla="*/ 409639 w 409639"/>
                  <a:gd name="connsiteY1" fmla="*/ 0 h 363996"/>
                  <a:gd name="connsiteX2" fmla="*/ 409639 w 409639"/>
                  <a:gd name="connsiteY2" fmla="*/ 331956 h 363996"/>
                  <a:gd name="connsiteX3" fmla="*/ 409336 w 409639"/>
                  <a:gd name="connsiteY3" fmla="*/ 336792 h 363996"/>
                  <a:gd name="connsiteX4" fmla="*/ 408127 w 409639"/>
                  <a:gd name="connsiteY4" fmla="*/ 341628 h 363996"/>
                  <a:gd name="connsiteX5" fmla="*/ 406314 w 409639"/>
                  <a:gd name="connsiteY5" fmla="*/ 346162 h 363996"/>
                  <a:gd name="connsiteX6" fmla="*/ 403895 w 409639"/>
                  <a:gd name="connsiteY6" fmla="*/ 350394 h 363996"/>
                  <a:gd name="connsiteX7" fmla="*/ 401175 w 409639"/>
                  <a:gd name="connsiteY7" fmla="*/ 353719 h 363996"/>
                  <a:gd name="connsiteX8" fmla="*/ 397548 w 409639"/>
                  <a:gd name="connsiteY8" fmla="*/ 357044 h 363996"/>
                  <a:gd name="connsiteX9" fmla="*/ 393618 w 409639"/>
                  <a:gd name="connsiteY9" fmla="*/ 359462 h 363996"/>
                  <a:gd name="connsiteX10" fmla="*/ 389689 w 409639"/>
                  <a:gd name="connsiteY10" fmla="*/ 361578 h 363996"/>
                  <a:gd name="connsiteX11" fmla="*/ 385155 w 409639"/>
                  <a:gd name="connsiteY11" fmla="*/ 363089 h 363996"/>
                  <a:gd name="connsiteX12" fmla="*/ 381225 w 409639"/>
                  <a:gd name="connsiteY12" fmla="*/ 363694 h 363996"/>
                  <a:gd name="connsiteX13" fmla="*/ 376389 w 409639"/>
                  <a:gd name="connsiteY13" fmla="*/ 363996 h 363996"/>
                  <a:gd name="connsiteX14" fmla="*/ 371553 w 409639"/>
                  <a:gd name="connsiteY14" fmla="*/ 363694 h 363996"/>
                  <a:gd name="connsiteX15" fmla="*/ 367019 w 409639"/>
                  <a:gd name="connsiteY15" fmla="*/ 362183 h 363996"/>
                  <a:gd name="connsiteX16" fmla="*/ 362787 w 409639"/>
                  <a:gd name="connsiteY16" fmla="*/ 360369 h 363996"/>
                  <a:gd name="connsiteX17" fmla="*/ 358555 w 409639"/>
                  <a:gd name="connsiteY17" fmla="*/ 357951 h 363996"/>
                  <a:gd name="connsiteX18" fmla="*/ 354626 w 409639"/>
                  <a:gd name="connsiteY18" fmla="*/ 354626 h 363996"/>
                  <a:gd name="connsiteX19" fmla="*/ 0 w 409639"/>
                  <a:gd name="connsiteY19" fmla="*/ 0 h 363996"/>
                  <a:gd name="connsiteX0" fmla="*/ 0 w 409639"/>
                  <a:gd name="connsiteY0" fmla="*/ 122742 h 486738"/>
                  <a:gd name="connsiteX1" fmla="*/ 409639 w 409639"/>
                  <a:gd name="connsiteY1" fmla="*/ 0 h 486738"/>
                  <a:gd name="connsiteX2" fmla="*/ 409639 w 409639"/>
                  <a:gd name="connsiteY2" fmla="*/ 454698 h 486738"/>
                  <a:gd name="connsiteX3" fmla="*/ 409336 w 409639"/>
                  <a:gd name="connsiteY3" fmla="*/ 459534 h 486738"/>
                  <a:gd name="connsiteX4" fmla="*/ 408127 w 409639"/>
                  <a:gd name="connsiteY4" fmla="*/ 464370 h 486738"/>
                  <a:gd name="connsiteX5" fmla="*/ 406314 w 409639"/>
                  <a:gd name="connsiteY5" fmla="*/ 468904 h 486738"/>
                  <a:gd name="connsiteX6" fmla="*/ 403895 w 409639"/>
                  <a:gd name="connsiteY6" fmla="*/ 473136 h 486738"/>
                  <a:gd name="connsiteX7" fmla="*/ 401175 w 409639"/>
                  <a:gd name="connsiteY7" fmla="*/ 476461 h 486738"/>
                  <a:gd name="connsiteX8" fmla="*/ 397548 w 409639"/>
                  <a:gd name="connsiteY8" fmla="*/ 479786 h 486738"/>
                  <a:gd name="connsiteX9" fmla="*/ 393618 w 409639"/>
                  <a:gd name="connsiteY9" fmla="*/ 482204 h 486738"/>
                  <a:gd name="connsiteX10" fmla="*/ 389689 w 409639"/>
                  <a:gd name="connsiteY10" fmla="*/ 484320 h 486738"/>
                  <a:gd name="connsiteX11" fmla="*/ 385155 w 409639"/>
                  <a:gd name="connsiteY11" fmla="*/ 485831 h 486738"/>
                  <a:gd name="connsiteX12" fmla="*/ 381225 w 409639"/>
                  <a:gd name="connsiteY12" fmla="*/ 486436 h 486738"/>
                  <a:gd name="connsiteX13" fmla="*/ 376389 w 409639"/>
                  <a:gd name="connsiteY13" fmla="*/ 486738 h 486738"/>
                  <a:gd name="connsiteX14" fmla="*/ 371553 w 409639"/>
                  <a:gd name="connsiteY14" fmla="*/ 486436 h 486738"/>
                  <a:gd name="connsiteX15" fmla="*/ 367019 w 409639"/>
                  <a:gd name="connsiteY15" fmla="*/ 484925 h 486738"/>
                  <a:gd name="connsiteX16" fmla="*/ 362787 w 409639"/>
                  <a:gd name="connsiteY16" fmla="*/ 483111 h 486738"/>
                  <a:gd name="connsiteX17" fmla="*/ 358555 w 409639"/>
                  <a:gd name="connsiteY17" fmla="*/ 480693 h 486738"/>
                  <a:gd name="connsiteX18" fmla="*/ 354626 w 409639"/>
                  <a:gd name="connsiteY18" fmla="*/ 477368 h 486738"/>
                  <a:gd name="connsiteX19" fmla="*/ 0 w 409639"/>
                  <a:gd name="connsiteY19" fmla="*/ 122742 h 48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09639" h="486738">
                    <a:moveTo>
                      <a:pt x="0" y="122742"/>
                    </a:moveTo>
                    <a:lnTo>
                      <a:pt x="409639" y="0"/>
                    </a:lnTo>
                    <a:lnTo>
                      <a:pt x="409639" y="454698"/>
                    </a:lnTo>
                    <a:lnTo>
                      <a:pt x="409336" y="459534"/>
                    </a:lnTo>
                    <a:lnTo>
                      <a:pt x="408127" y="464370"/>
                    </a:lnTo>
                    <a:lnTo>
                      <a:pt x="406314" y="468904"/>
                    </a:lnTo>
                    <a:lnTo>
                      <a:pt x="403895" y="473136"/>
                    </a:lnTo>
                    <a:lnTo>
                      <a:pt x="401175" y="476461"/>
                    </a:lnTo>
                    <a:lnTo>
                      <a:pt x="397548" y="479786"/>
                    </a:lnTo>
                    <a:lnTo>
                      <a:pt x="393618" y="482204"/>
                    </a:lnTo>
                    <a:lnTo>
                      <a:pt x="389689" y="484320"/>
                    </a:lnTo>
                    <a:lnTo>
                      <a:pt x="385155" y="485831"/>
                    </a:lnTo>
                    <a:lnTo>
                      <a:pt x="381225" y="486436"/>
                    </a:lnTo>
                    <a:lnTo>
                      <a:pt x="376389" y="486738"/>
                    </a:lnTo>
                    <a:lnTo>
                      <a:pt x="371553" y="486436"/>
                    </a:lnTo>
                    <a:lnTo>
                      <a:pt x="367019" y="484925"/>
                    </a:lnTo>
                    <a:lnTo>
                      <a:pt x="362787" y="483111"/>
                    </a:lnTo>
                    <a:lnTo>
                      <a:pt x="358555" y="480693"/>
                    </a:lnTo>
                    <a:lnTo>
                      <a:pt x="354626" y="477368"/>
                    </a:lnTo>
                    <a:lnTo>
                      <a:pt x="0" y="1227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Rektangel med rundade hörn 36"/>
              <p:cNvSpPr/>
              <p:nvPr/>
            </p:nvSpPr>
            <p:spPr>
              <a:xfrm>
                <a:off x="2609264" y="715924"/>
                <a:ext cx="3148703" cy="1497887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22" name="Rektangel 21"/>
            <p:cNvSpPr/>
            <p:nvPr/>
          </p:nvSpPr>
          <p:spPr>
            <a:xfrm>
              <a:off x="4806871" y="2798736"/>
              <a:ext cx="272764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sv-SE" sz="2400" dirty="0" smtClean="0"/>
                <a:t>…var parkeringar finns </a:t>
              </a:r>
              <a:r>
                <a:rPr lang="sv-SE" sz="2400" dirty="0"/>
                <a:t>och </a:t>
              </a:r>
              <a:r>
                <a:rPr lang="sv-SE" sz="2400" dirty="0" smtClean="0"/>
                <a:t>hur </a:t>
              </a:r>
              <a:r>
                <a:rPr lang="sv-SE" sz="2400" dirty="0"/>
                <a:t>de används</a:t>
              </a:r>
            </a:p>
          </p:txBody>
        </p:sp>
      </p:grpSp>
      <p:sp>
        <p:nvSpPr>
          <p:cNvPr id="25" name="Rektangel 24"/>
          <p:cNvSpPr/>
          <p:nvPr/>
        </p:nvSpPr>
        <p:spPr>
          <a:xfrm>
            <a:off x="3594097" y="5121385"/>
            <a:ext cx="3379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…</a:t>
            </a:r>
            <a:r>
              <a:rPr lang="sv-SE" sz="2400" dirty="0"/>
              <a:t>tillgänglighet på stadens gator och torg</a:t>
            </a:r>
          </a:p>
          <a:p>
            <a:pPr>
              <a:defRPr/>
            </a:pPr>
            <a:endParaRPr lang="sv-SE" sz="2400" dirty="0"/>
          </a:p>
        </p:txBody>
      </p:sp>
      <p:sp>
        <p:nvSpPr>
          <p:cNvPr id="35" name="Rubrik 40"/>
          <p:cNvSpPr txBox="1">
            <a:spLocks/>
          </p:cNvSpPr>
          <p:nvPr/>
        </p:nvSpPr>
        <p:spPr>
          <a:xfrm>
            <a:off x="417551" y="403518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Tekniska kontoret</a:t>
            </a:r>
            <a:endParaRPr lang="sv-SE" sz="2800" b="1" dirty="0"/>
          </a:p>
        </p:txBody>
      </p:sp>
      <p:sp>
        <p:nvSpPr>
          <p:cNvPr id="36" name="textruta 35"/>
          <p:cNvSpPr txBox="1"/>
          <p:nvPr/>
        </p:nvSpPr>
        <p:spPr>
          <a:xfrm>
            <a:off x="417551" y="229974"/>
            <a:ext cx="9837699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Innehåll idéer</a:t>
            </a:r>
            <a:endParaRPr lang="sv-SE" dirty="0"/>
          </a:p>
        </p:txBody>
      </p:sp>
      <p:sp>
        <p:nvSpPr>
          <p:cNvPr id="26" name="Rektangel 25"/>
          <p:cNvSpPr/>
          <p:nvPr/>
        </p:nvSpPr>
        <p:spPr>
          <a:xfrm>
            <a:off x="8420498" y="2152068"/>
            <a:ext cx="3603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…ökad trafiksäkerhet </a:t>
            </a:r>
            <a:endParaRPr lang="sv-SE" sz="2400" dirty="0"/>
          </a:p>
        </p:txBody>
      </p:sp>
      <p:sp>
        <p:nvSpPr>
          <p:cNvPr id="27" name="Rektangel 26"/>
          <p:cNvSpPr/>
          <p:nvPr/>
        </p:nvSpPr>
        <p:spPr>
          <a:xfrm>
            <a:off x="5130044" y="3031503"/>
            <a:ext cx="3107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…lekmiljöer, parker och grönområden</a:t>
            </a:r>
            <a:endParaRPr lang="sv-SE" sz="2400" dirty="0"/>
          </a:p>
        </p:txBody>
      </p:sp>
      <p:sp>
        <p:nvSpPr>
          <p:cNvPr id="49" name="Rektangel 48"/>
          <p:cNvSpPr/>
          <p:nvPr/>
        </p:nvSpPr>
        <p:spPr>
          <a:xfrm>
            <a:off x="8189593" y="5931215"/>
            <a:ext cx="3741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till </a:t>
            </a:r>
            <a:r>
              <a:rPr lang="sv-SE" sz="2400" dirty="0"/>
              <a:t>tekniska kontoret</a:t>
            </a:r>
          </a:p>
        </p:txBody>
      </p:sp>
      <p:pic>
        <p:nvPicPr>
          <p:cNvPr id="50" name="Bildobjekt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229" y="4206240"/>
            <a:ext cx="1842818" cy="1342494"/>
          </a:xfrm>
          <a:prstGeom prst="rect">
            <a:avLst/>
          </a:prstGeom>
        </p:spPr>
      </p:pic>
      <p:grpSp>
        <p:nvGrpSpPr>
          <p:cNvPr id="51" name="Grupp 50"/>
          <p:cNvGrpSpPr/>
          <p:nvPr/>
        </p:nvGrpSpPr>
        <p:grpSpPr>
          <a:xfrm>
            <a:off x="7379242" y="4878084"/>
            <a:ext cx="3068530" cy="1057810"/>
            <a:chOff x="8837316" y="2299208"/>
            <a:chExt cx="2600582" cy="89649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9069420" y="2299208"/>
              <a:ext cx="1943626" cy="896495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3" name="Rektangel 52"/>
            <p:cNvSpPr/>
            <p:nvPr/>
          </p:nvSpPr>
          <p:spPr>
            <a:xfrm>
              <a:off x="8837316" y="2558340"/>
              <a:ext cx="2600582" cy="599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4000" b="1" dirty="0" smtClean="0"/>
                <a:t>38 </a:t>
              </a:r>
              <a:r>
                <a:rPr lang="sv-SE" sz="2400" dirty="0" smtClean="0"/>
                <a:t>idéer</a:t>
              </a:r>
              <a:r>
                <a:rPr lang="sv-SE" sz="4000" dirty="0" smtClean="0"/>
                <a:t> </a:t>
              </a:r>
              <a:endParaRPr lang="sv-SE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44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>
            <a:off x="4904756" y="1176066"/>
            <a:ext cx="5244166" cy="2418866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5245718" y="1989416"/>
            <a:ext cx="4661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Så här tyckte </a:t>
            </a:r>
            <a:br>
              <a:rPr lang="sv-SE" sz="2400" b="1" dirty="0" smtClean="0"/>
            </a:br>
            <a:r>
              <a:rPr lang="sv-SE" sz="2400" b="1" dirty="0" smtClean="0"/>
              <a:t>medarbetarna om </a:t>
            </a:r>
            <a:br>
              <a:rPr lang="sv-SE" sz="2400" b="1" dirty="0" smtClean="0"/>
            </a:br>
            <a:r>
              <a:rPr lang="sv-SE" sz="2400" b="1" dirty="0" smtClean="0"/>
              <a:t>Framtidens Norrköping på C</a:t>
            </a:r>
          </a:p>
        </p:txBody>
      </p:sp>
      <p:sp>
        <p:nvSpPr>
          <p:cNvPr id="5" name="Rektangel 4"/>
          <p:cNvSpPr/>
          <p:nvPr/>
        </p:nvSpPr>
        <p:spPr>
          <a:xfrm>
            <a:off x="5245718" y="4197498"/>
            <a:ext cx="65247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Efter varje workshop skickades en enkät till den som gjort bokningen med uppmaning att skicka vidare till deltagarna.</a:t>
            </a:r>
          </a:p>
          <a:p>
            <a:pPr>
              <a:tabLst>
                <a:tab pos="4029075" algn="l"/>
              </a:tabLst>
              <a:defRPr/>
            </a:pPr>
            <a:endParaRPr lang="sv-SE" sz="2400" dirty="0" smtClean="0"/>
          </a:p>
          <a:p>
            <a:pPr>
              <a:defRPr/>
            </a:pPr>
            <a:r>
              <a:rPr lang="sv-SE" sz="2400" dirty="0" smtClean="0"/>
              <a:t>582 svarade, ca 14 % av alla deltagare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630103" y="1010123"/>
            <a:ext cx="3612064" cy="5894371"/>
            <a:chOff x="630103" y="1010123"/>
            <a:chExt cx="3612064" cy="5894371"/>
          </a:xfrm>
        </p:grpSpPr>
        <p:grpSp>
          <p:nvGrpSpPr>
            <p:cNvPr id="6" name="Medarb"/>
            <p:cNvGrpSpPr/>
            <p:nvPr/>
          </p:nvGrpSpPr>
          <p:grpSpPr>
            <a:xfrm>
              <a:off x="866424" y="2696704"/>
              <a:ext cx="3375743" cy="4207790"/>
              <a:chOff x="6876692" y="3446226"/>
              <a:chExt cx="1562470" cy="1947585"/>
            </a:xfrm>
          </p:grpSpPr>
          <p:pic>
            <p:nvPicPr>
              <p:cNvPr id="7" name="Bildobjekt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4165" y="3674431"/>
                <a:ext cx="774997" cy="1718009"/>
              </a:xfrm>
              <a:prstGeom prst="rect">
                <a:avLst/>
              </a:prstGeom>
            </p:spPr>
          </p:pic>
          <p:pic>
            <p:nvPicPr>
              <p:cNvPr id="11" name="Bildobjekt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6692" y="3674431"/>
                <a:ext cx="632120" cy="1718007"/>
              </a:xfrm>
              <a:prstGeom prst="rect">
                <a:avLst/>
              </a:prstGeom>
            </p:spPr>
          </p:pic>
          <p:pic>
            <p:nvPicPr>
              <p:cNvPr id="12" name="Bildobjekt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8812" y="3446226"/>
                <a:ext cx="471170" cy="1947585"/>
              </a:xfrm>
              <a:prstGeom prst="rect">
                <a:avLst/>
              </a:prstGeom>
            </p:spPr>
          </p:pic>
        </p:grpSp>
        <p:grpSp>
          <p:nvGrpSpPr>
            <p:cNvPr id="13" name="Grupp 12"/>
            <p:cNvGrpSpPr/>
            <p:nvPr/>
          </p:nvGrpSpPr>
          <p:grpSpPr>
            <a:xfrm>
              <a:off x="630103" y="1010123"/>
              <a:ext cx="1862577" cy="1640460"/>
              <a:chOff x="3798294" y="969430"/>
              <a:chExt cx="1862577" cy="1640460"/>
            </a:xfrm>
          </p:grpSpPr>
          <p:sp>
            <p:nvSpPr>
              <p:cNvPr id="14" name="Frihandsfigur 13"/>
              <p:cNvSpPr/>
              <p:nvPr/>
            </p:nvSpPr>
            <p:spPr>
              <a:xfrm>
                <a:off x="4600112" y="2037347"/>
                <a:ext cx="481852" cy="572543"/>
              </a:xfrm>
              <a:custGeom>
                <a:avLst/>
                <a:gdLst>
                  <a:gd name="connsiteX0" fmla="*/ 0 w 409639"/>
                  <a:gd name="connsiteY0" fmla="*/ 0 h 363996"/>
                  <a:gd name="connsiteX1" fmla="*/ 409639 w 409639"/>
                  <a:gd name="connsiteY1" fmla="*/ 0 h 363996"/>
                  <a:gd name="connsiteX2" fmla="*/ 409639 w 409639"/>
                  <a:gd name="connsiteY2" fmla="*/ 331956 h 363996"/>
                  <a:gd name="connsiteX3" fmla="*/ 409336 w 409639"/>
                  <a:gd name="connsiteY3" fmla="*/ 336792 h 363996"/>
                  <a:gd name="connsiteX4" fmla="*/ 408127 w 409639"/>
                  <a:gd name="connsiteY4" fmla="*/ 341628 h 363996"/>
                  <a:gd name="connsiteX5" fmla="*/ 406314 w 409639"/>
                  <a:gd name="connsiteY5" fmla="*/ 346162 h 363996"/>
                  <a:gd name="connsiteX6" fmla="*/ 403895 w 409639"/>
                  <a:gd name="connsiteY6" fmla="*/ 350394 h 363996"/>
                  <a:gd name="connsiteX7" fmla="*/ 401175 w 409639"/>
                  <a:gd name="connsiteY7" fmla="*/ 353719 h 363996"/>
                  <a:gd name="connsiteX8" fmla="*/ 397548 w 409639"/>
                  <a:gd name="connsiteY8" fmla="*/ 357044 h 363996"/>
                  <a:gd name="connsiteX9" fmla="*/ 393618 w 409639"/>
                  <a:gd name="connsiteY9" fmla="*/ 359462 h 363996"/>
                  <a:gd name="connsiteX10" fmla="*/ 389689 w 409639"/>
                  <a:gd name="connsiteY10" fmla="*/ 361578 h 363996"/>
                  <a:gd name="connsiteX11" fmla="*/ 385155 w 409639"/>
                  <a:gd name="connsiteY11" fmla="*/ 363089 h 363996"/>
                  <a:gd name="connsiteX12" fmla="*/ 381225 w 409639"/>
                  <a:gd name="connsiteY12" fmla="*/ 363694 h 363996"/>
                  <a:gd name="connsiteX13" fmla="*/ 376389 w 409639"/>
                  <a:gd name="connsiteY13" fmla="*/ 363996 h 363996"/>
                  <a:gd name="connsiteX14" fmla="*/ 371553 w 409639"/>
                  <a:gd name="connsiteY14" fmla="*/ 363694 h 363996"/>
                  <a:gd name="connsiteX15" fmla="*/ 367019 w 409639"/>
                  <a:gd name="connsiteY15" fmla="*/ 362183 h 363996"/>
                  <a:gd name="connsiteX16" fmla="*/ 362787 w 409639"/>
                  <a:gd name="connsiteY16" fmla="*/ 360369 h 363996"/>
                  <a:gd name="connsiteX17" fmla="*/ 358555 w 409639"/>
                  <a:gd name="connsiteY17" fmla="*/ 357951 h 363996"/>
                  <a:gd name="connsiteX18" fmla="*/ 354626 w 409639"/>
                  <a:gd name="connsiteY18" fmla="*/ 354626 h 363996"/>
                  <a:gd name="connsiteX19" fmla="*/ 0 w 409639"/>
                  <a:gd name="connsiteY19" fmla="*/ 0 h 363996"/>
                  <a:gd name="connsiteX0" fmla="*/ 0 w 409639"/>
                  <a:gd name="connsiteY0" fmla="*/ 122742 h 486738"/>
                  <a:gd name="connsiteX1" fmla="*/ 409639 w 409639"/>
                  <a:gd name="connsiteY1" fmla="*/ 0 h 486738"/>
                  <a:gd name="connsiteX2" fmla="*/ 409639 w 409639"/>
                  <a:gd name="connsiteY2" fmla="*/ 454698 h 486738"/>
                  <a:gd name="connsiteX3" fmla="*/ 409336 w 409639"/>
                  <a:gd name="connsiteY3" fmla="*/ 459534 h 486738"/>
                  <a:gd name="connsiteX4" fmla="*/ 408127 w 409639"/>
                  <a:gd name="connsiteY4" fmla="*/ 464370 h 486738"/>
                  <a:gd name="connsiteX5" fmla="*/ 406314 w 409639"/>
                  <a:gd name="connsiteY5" fmla="*/ 468904 h 486738"/>
                  <a:gd name="connsiteX6" fmla="*/ 403895 w 409639"/>
                  <a:gd name="connsiteY6" fmla="*/ 473136 h 486738"/>
                  <a:gd name="connsiteX7" fmla="*/ 401175 w 409639"/>
                  <a:gd name="connsiteY7" fmla="*/ 476461 h 486738"/>
                  <a:gd name="connsiteX8" fmla="*/ 397548 w 409639"/>
                  <a:gd name="connsiteY8" fmla="*/ 479786 h 486738"/>
                  <a:gd name="connsiteX9" fmla="*/ 393618 w 409639"/>
                  <a:gd name="connsiteY9" fmla="*/ 482204 h 486738"/>
                  <a:gd name="connsiteX10" fmla="*/ 389689 w 409639"/>
                  <a:gd name="connsiteY10" fmla="*/ 484320 h 486738"/>
                  <a:gd name="connsiteX11" fmla="*/ 385155 w 409639"/>
                  <a:gd name="connsiteY11" fmla="*/ 485831 h 486738"/>
                  <a:gd name="connsiteX12" fmla="*/ 381225 w 409639"/>
                  <a:gd name="connsiteY12" fmla="*/ 486436 h 486738"/>
                  <a:gd name="connsiteX13" fmla="*/ 376389 w 409639"/>
                  <a:gd name="connsiteY13" fmla="*/ 486738 h 486738"/>
                  <a:gd name="connsiteX14" fmla="*/ 371553 w 409639"/>
                  <a:gd name="connsiteY14" fmla="*/ 486436 h 486738"/>
                  <a:gd name="connsiteX15" fmla="*/ 367019 w 409639"/>
                  <a:gd name="connsiteY15" fmla="*/ 484925 h 486738"/>
                  <a:gd name="connsiteX16" fmla="*/ 362787 w 409639"/>
                  <a:gd name="connsiteY16" fmla="*/ 483111 h 486738"/>
                  <a:gd name="connsiteX17" fmla="*/ 358555 w 409639"/>
                  <a:gd name="connsiteY17" fmla="*/ 480693 h 486738"/>
                  <a:gd name="connsiteX18" fmla="*/ 354626 w 409639"/>
                  <a:gd name="connsiteY18" fmla="*/ 477368 h 486738"/>
                  <a:gd name="connsiteX19" fmla="*/ 0 w 409639"/>
                  <a:gd name="connsiteY19" fmla="*/ 122742 h 48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09639" h="486738">
                    <a:moveTo>
                      <a:pt x="0" y="122742"/>
                    </a:moveTo>
                    <a:lnTo>
                      <a:pt x="409639" y="0"/>
                    </a:lnTo>
                    <a:lnTo>
                      <a:pt x="409639" y="454698"/>
                    </a:lnTo>
                    <a:lnTo>
                      <a:pt x="409336" y="459534"/>
                    </a:lnTo>
                    <a:lnTo>
                      <a:pt x="408127" y="464370"/>
                    </a:lnTo>
                    <a:lnTo>
                      <a:pt x="406314" y="468904"/>
                    </a:lnTo>
                    <a:lnTo>
                      <a:pt x="403895" y="473136"/>
                    </a:lnTo>
                    <a:lnTo>
                      <a:pt x="401175" y="476461"/>
                    </a:lnTo>
                    <a:lnTo>
                      <a:pt x="397548" y="479786"/>
                    </a:lnTo>
                    <a:lnTo>
                      <a:pt x="393618" y="482204"/>
                    </a:lnTo>
                    <a:lnTo>
                      <a:pt x="389689" y="484320"/>
                    </a:lnTo>
                    <a:lnTo>
                      <a:pt x="385155" y="485831"/>
                    </a:lnTo>
                    <a:lnTo>
                      <a:pt x="381225" y="486436"/>
                    </a:lnTo>
                    <a:lnTo>
                      <a:pt x="376389" y="486738"/>
                    </a:lnTo>
                    <a:lnTo>
                      <a:pt x="371553" y="486436"/>
                    </a:lnTo>
                    <a:lnTo>
                      <a:pt x="367019" y="484925"/>
                    </a:lnTo>
                    <a:lnTo>
                      <a:pt x="362787" y="483111"/>
                    </a:lnTo>
                    <a:lnTo>
                      <a:pt x="358555" y="480693"/>
                    </a:lnTo>
                    <a:lnTo>
                      <a:pt x="354626" y="477368"/>
                    </a:lnTo>
                    <a:lnTo>
                      <a:pt x="0" y="1227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Rektangel med rundade hörn 14"/>
              <p:cNvSpPr/>
              <p:nvPr/>
            </p:nvSpPr>
            <p:spPr>
              <a:xfrm>
                <a:off x="3798294" y="969430"/>
                <a:ext cx="1862577" cy="124080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6" name="Rektangel 15"/>
            <p:cNvSpPr/>
            <p:nvPr/>
          </p:nvSpPr>
          <p:spPr>
            <a:xfrm>
              <a:off x="980395" y="1052078"/>
              <a:ext cx="11619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7200" b="1" dirty="0" smtClean="0"/>
                <a:t>!</a:t>
              </a:r>
              <a:endParaRPr lang="sv-SE" sz="7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3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52000" y="1673614"/>
          <a:ext cx="11160000" cy="495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417551" y="526559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Totalt resultat av enkät</a:t>
            </a:r>
            <a:endParaRPr lang="sv-SE" sz="2800" b="1" dirty="0"/>
          </a:p>
        </p:txBody>
      </p:sp>
      <p:sp>
        <p:nvSpPr>
          <p:cNvPr id="26" name="textruta 25"/>
          <p:cNvSpPr txBox="1"/>
          <p:nvPr/>
        </p:nvSpPr>
        <p:spPr>
          <a:xfrm>
            <a:off x="417551" y="353015"/>
            <a:ext cx="11421523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Vad tyckte medarbetarna? Enkät efter aktiviteten med fyra påståenden. </a:t>
            </a:r>
            <a:endParaRPr lang="sv-SE" dirty="0"/>
          </a:p>
        </p:txBody>
      </p:sp>
      <p:grpSp>
        <p:nvGrpSpPr>
          <p:cNvPr id="43" name="Grupp 42"/>
          <p:cNvGrpSpPr/>
          <p:nvPr/>
        </p:nvGrpSpPr>
        <p:grpSpPr>
          <a:xfrm>
            <a:off x="9143433" y="1368000"/>
            <a:ext cx="2213761" cy="382314"/>
            <a:chOff x="5882781" y="-898266"/>
            <a:chExt cx="2626605" cy="453613"/>
          </a:xfrm>
        </p:grpSpPr>
        <p:sp>
          <p:nvSpPr>
            <p:cNvPr id="44" name="Rektangel med rundade hörn 43"/>
            <p:cNvSpPr/>
            <p:nvPr/>
          </p:nvSpPr>
          <p:spPr>
            <a:xfrm>
              <a:off x="5882781" y="-880741"/>
              <a:ext cx="2626605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47" name="Likbent triangel 46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ktangel 47"/>
            <p:cNvSpPr/>
            <p:nvPr/>
          </p:nvSpPr>
          <p:spPr>
            <a:xfrm>
              <a:off x="5882782" y="-898266"/>
              <a:ext cx="2613655" cy="365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Instämmer helt och fullt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upp 48"/>
          <p:cNvGrpSpPr/>
          <p:nvPr/>
        </p:nvGrpSpPr>
        <p:grpSpPr>
          <a:xfrm>
            <a:off x="4553154" y="1368000"/>
            <a:ext cx="1806905" cy="382314"/>
            <a:chOff x="4710166" y="-898266"/>
            <a:chExt cx="2143873" cy="453613"/>
          </a:xfrm>
        </p:grpSpPr>
        <p:sp>
          <p:nvSpPr>
            <p:cNvPr id="50" name="Rektangel med rundade hörn 49"/>
            <p:cNvSpPr/>
            <p:nvPr/>
          </p:nvSpPr>
          <p:spPr>
            <a:xfrm>
              <a:off x="4710166" y="-880741"/>
              <a:ext cx="2143873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1" name="Likbent triangel 50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ktangel 51"/>
            <p:cNvSpPr/>
            <p:nvPr/>
          </p:nvSpPr>
          <p:spPr>
            <a:xfrm>
              <a:off x="4710167" y="-898266"/>
              <a:ext cx="2143872" cy="365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Instämmer inte alls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Freeform 5"/>
          <p:cNvSpPr>
            <a:spLocks/>
          </p:cNvSpPr>
          <p:nvPr/>
        </p:nvSpPr>
        <p:spPr bwMode="auto">
          <a:xfrm>
            <a:off x="9807769" y="3342626"/>
            <a:ext cx="1831659" cy="844850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rgbClr val="0083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3" name="textruta 22"/>
          <p:cNvSpPr txBox="1"/>
          <p:nvPr/>
        </p:nvSpPr>
        <p:spPr>
          <a:xfrm>
            <a:off x="9556750" y="3742142"/>
            <a:ext cx="2333696" cy="3680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582 svarande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6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63347069"/>
              </p:ext>
            </p:extLst>
          </p:nvPr>
        </p:nvGraphicFramePr>
        <p:xfrm>
          <a:off x="252000" y="1673614"/>
          <a:ext cx="11160000" cy="495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417551" y="526559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Tekniska kontoret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417551" y="353015"/>
            <a:ext cx="11421523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Vad tyckte medarbetarna? Enkät efter aktiviteten med fyra påståenden. </a:t>
            </a:r>
            <a:endParaRPr lang="sv-SE" dirty="0"/>
          </a:p>
        </p:txBody>
      </p:sp>
      <p:sp>
        <p:nvSpPr>
          <p:cNvPr id="37" name="textruta 36"/>
          <p:cNvSpPr txBox="1"/>
          <p:nvPr/>
        </p:nvSpPr>
        <p:spPr>
          <a:xfrm>
            <a:off x="9807769" y="467866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  <p:grpSp>
        <p:nvGrpSpPr>
          <p:cNvPr id="43" name="Grupp 42"/>
          <p:cNvGrpSpPr/>
          <p:nvPr/>
        </p:nvGrpSpPr>
        <p:grpSpPr>
          <a:xfrm>
            <a:off x="9143433" y="1368000"/>
            <a:ext cx="2213761" cy="382314"/>
            <a:chOff x="5882781" y="-898266"/>
            <a:chExt cx="2626605" cy="453613"/>
          </a:xfrm>
        </p:grpSpPr>
        <p:sp>
          <p:nvSpPr>
            <p:cNvPr id="44" name="Rektangel med rundade hörn 43"/>
            <p:cNvSpPr/>
            <p:nvPr/>
          </p:nvSpPr>
          <p:spPr>
            <a:xfrm>
              <a:off x="5882781" y="-880741"/>
              <a:ext cx="2626605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47" name="Likbent triangel 46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ktangel 47"/>
            <p:cNvSpPr/>
            <p:nvPr/>
          </p:nvSpPr>
          <p:spPr>
            <a:xfrm>
              <a:off x="5882782" y="-898266"/>
              <a:ext cx="2613655" cy="365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Instämmer helt och fullt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upp 48"/>
          <p:cNvGrpSpPr/>
          <p:nvPr/>
        </p:nvGrpSpPr>
        <p:grpSpPr>
          <a:xfrm>
            <a:off x="4553154" y="1368000"/>
            <a:ext cx="1806905" cy="382314"/>
            <a:chOff x="4710166" y="-898266"/>
            <a:chExt cx="2143873" cy="453613"/>
          </a:xfrm>
        </p:grpSpPr>
        <p:sp>
          <p:nvSpPr>
            <p:cNvPr id="50" name="Rektangel med rundade hörn 49"/>
            <p:cNvSpPr/>
            <p:nvPr/>
          </p:nvSpPr>
          <p:spPr>
            <a:xfrm>
              <a:off x="4710166" y="-880741"/>
              <a:ext cx="2143873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1" name="Likbent triangel 50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ktangel 51"/>
            <p:cNvSpPr/>
            <p:nvPr/>
          </p:nvSpPr>
          <p:spPr>
            <a:xfrm>
              <a:off x="4710167" y="-898266"/>
              <a:ext cx="2143872" cy="365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Instämmer inte alls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Freeform 5"/>
          <p:cNvSpPr>
            <a:spLocks/>
          </p:cNvSpPr>
          <p:nvPr/>
        </p:nvSpPr>
        <p:spPr bwMode="auto">
          <a:xfrm>
            <a:off x="9807769" y="3342626"/>
            <a:ext cx="1831659" cy="844850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rgbClr val="0083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9556750" y="3742142"/>
            <a:ext cx="2333696" cy="3680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14 svarande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ets cre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0"/>
            <a:ext cx="14970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i moln"/>
          <p:cNvSpPr txBox="1"/>
          <p:nvPr/>
        </p:nvSpPr>
        <p:spPr>
          <a:xfrm>
            <a:off x="2804132" y="3327404"/>
            <a:ext cx="6686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>
                <a:solidFill>
                  <a:schemeClr val="bg1"/>
                </a:solidFill>
              </a:rPr>
              <a:t>framtid.norrkoping.se</a:t>
            </a:r>
            <a:endParaRPr lang="sv-SE" sz="5400" dirty="0">
              <a:solidFill>
                <a:schemeClr val="bg1"/>
              </a:solidFill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69" y="5237472"/>
            <a:ext cx="1065332" cy="10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Vilka konsekvenser ger det här för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Det fanns nio konsekvenser att välja på. Vi skulle välja de fyra viktigaste.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523644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Nya lösningar för infrastruktur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Bostadsbyggandet måste underlättas</a:t>
                      </a:r>
                      <a:endParaRPr lang="sv-SE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Utöka och ta fram nytt utbud för äldre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Vi behöver jobba mer effektivt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/>
                      <a:r>
                        <a:rPr lang="sv-SE" sz="1800" b="1" dirty="0" smtClean="0"/>
                        <a:t>Ökad långsiktig planering av verksamhetslokaler</a:t>
                      </a:r>
                      <a:endParaRPr lang="sv-SE" sz="18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dirty="0" smtClean="0"/>
                        <a:t>Det behövs fler medarbetare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Bättre service för inflyttare behövs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Utöka och ta fram nytt utbud för yngre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dirty="0" smtClean="0"/>
                        <a:t>Mer flexibel planering behövs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0000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Totalt resultat, alla 4188 svarande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0000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" name="Bildobjekt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42" name="Ellips 41"/>
          <p:cNvSpPr/>
          <p:nvPr/>
        </p:nvSpPr>
        <p:spPr>
          <a:xfrm>
            <a:off x="11007301" y="4232286"/>
            <a:ext cx="637240" cy="63724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43" name="Ellips 42"/>
          <p:cNvSpPr/>
          <p:nvPr/>
        </p:nvSpPr>
        <p:spPr>
          <a:xfrm>
            <a:off x="9897061" y="5919214"/>
            <a:ext cx="637240" cy="6372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4" name="Ellips 43"/>
          <p:cNvSpPr/>
          <p:nvPr/>
        </p:nvSpPr>
        <p:spPr>
          <a:xfrm>
            <a:off x="9500182" y="3690374"/>
            <a:ext cx="637200" cy="6372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0747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/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571712"/>
              </p:ext>
            </p:extLst>
          </p:nvPr>
        </p:nvGraphicFramePr>
        <p:xfrm>
          <a:off x="155787" y="1512000"/>
          <a:ext cx="568200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dirty="0" smtClean="0"/>
                        <a:t>Nya lösningar för infrastruktur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Bostadsbyggandet måste underlättas</a:t>
                      </a:r>
                      <a:endParaRPr lang="sv-SE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Utöka och ta fram nytt utbud för äldre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Vi behöver jobba mer effektivt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Ökad långsiktig planering av verksamhetslokaler</a:t>
                      </a:r>
                      <a:endParaRPr lang="sv-SE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dirty="0" smtClean="0"/>
                        <a:t>Det behövs fler medarbetare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Bättre service för inflyttare behövs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Utöka och ta fram nytt utbud för yngre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dirty="0" smtClean="0"/>
                        <a:t>Mer flexibel planering behövs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Tekniska </a:t>
            </a:r>
            <a:r>
              <a:rPr lang="sv-SE" sz="2800" b="1" dirty="0" smtClean="0"/>
              <a:t>kontoret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</a:t>
            </a:r>
            <a:r>
              <a:rPr lang="sv-SE" dirty="0" smtClean="0"/>
              <a:t>Befolkningsutveckling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" name="Bildobjekt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42" name="Ellips 41"/>
          <p:cNvSpPr/>
          <p:nvPr/>
        </p:nvSpPr>
        <p:spPr>
          <a:xfrm>
            <a:off x="9938198" y="5990176"/>
            <a:ext cx="637240" cy="63724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43" name="Ellips 42"/>
          <p:cNvSpPr/>
          <p:nvPr/>
        </p:nvSpPr>
        <p:spPr>
          <a:xfrm>
            <a:off x="9897061" y="4308254"/>
            <a:ext cx="637240" cy="6372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4" name="Ellips 43"/>
          <p:cNvSpPr/>
          <p:nvPr/>
        </p:nvSpPr>
        <p:spPr>
          <a:xfrm>
            <a:off x="9259959" y="1536998"/>
            <a:ext cx="637200" cy="6372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2" name="textruta 31"/>
          <p:cNvSpPr txBox="1"/>
          <p:nvPr/>
        </p:nvSpPr>
        <p:spPr>
          <a:xfrm>
            <a:off x="9727069" y="441362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37034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752639" y="1068489"/>
            <a:ext cx="5963103" cy="2750475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069958" y="1945447"/>
            <a:ext cx="3569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Jämförelse av hur kontoren och bolagen har svarat för var och en av konsekvenserna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5121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Nya lösningar för infrastruktur 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4144941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3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Bostadsbyggandet måste underlättas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2458244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Utöka och ta fram nytt utbud för äldre 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2253940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4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Vi behöver jobba mer effektivt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1" name="Ellips 30"/>
          <p:cNvSpPr/>
          <p:nvPr/>
        </p:nvSpPr>
        <p:spPr>
          <a:xfrm>
            <a:off x="5505686" y="3601710"/>
            <a:ext cx="3836022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0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Domen blå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113">
            <a:off x="348796" y="842690"/>
            <a:ext cx="3996508" cy="2667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Dom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81440">
            <a:off x="593143" y="3367410"/>
            <a:ext cx="4449383" cy="2969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Surfplatt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278">
            <a:off x="4694429" y="649004"/>
            <a:ext cx="3996508" cy="2664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dekor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4">
            <a:off x="6652186" y="4976183"/>
            <a:ext cx="2369826" cy="1579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W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239">
            <a:off x="8428869" y="354138"/>
            <a:ext cx="3250198" cy="4874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Freeform 5"/>
          <p:cNvSpPr>
            <a:spLocks/>
          </p:cNvSpPr>
          <p:nvPr/>
        </p:nvSpPr>
        <p:spPr bwMode="auto">
          <a:xfrm>
            <a:off x="2036578" y="181633"/>
            <a:ext cx="3344620" cy="1543166"/>
          </a:xfrm>
          <a:custGeom>
            <a:avLst/>
            <a:gdLst>
              <a:gd name="T0" fmla="*/ 3402662 w 4732"/>
              <a:gd name="T1" fmla="*/ 730942 h 2200"/>
              <a:gd name="T2" fmla="*/ 3400981 w 4732"/>
              <a:gd name="T3" fmla="*/ 614999 h 2200"/>
              <a:gd name="T4" fmla="*/ 3374096 w 4732"/>
              <a:gd name="T5" fmla="*/ 480573 h 2200"/>
              <a:gd name="T6" fmla="*/ 3322006 w 4732"/>
              <a:gd name="T7" fmla="*/ 357909 h 2200"/>
              <a:gd name="T8" fmla="*/ 3248072 w 4732"/>
              <a:gd name="T9" fmla="*/ 248688 h 2200"/>
              <a:gd name="T10" fmla="*/ 3155654 w 4732"/>
              <a:gd name="T11" fmla="*/ 156270 h 2200"/>
              <a:gd name="T12" fmla="*/ 3046432 w 4732"/>
              <a:gd name="T13" fmla="*/ 82336 h 2200"/>
              <a:gd name="T14" fmla="*/ 2923768 w 4732"/>
              <a:gd name="T15" fmla="*/ 30246 h 2200"/>
              <a:gd name="T16" fmla="*/ 2789342 w 4732"/>
              <a:gd name="T17" fmla="*/ 3361 h 2200"/>
              <a:gd name="T18" fmla="*/ 2676760 w 4732"/>
              <a:gd name="T19" fmla="*/ 1680 h 2200"/>
              <a:gd name="T20" fmla="*/ 2510408 w 4732"/>
              <a:gd name="T21" fmla="*/ 31926 h 2200"/>
              <a:gd name="T22" fmla="*/ 2362539 w 4732"/>
              <a:gd name="T23" fmla="*/ 100820 h 2200"/>
              <a:gd name="T24" fmla="*/ 2234835 w 4732"/>
              <a:gd name="T25" fmla="*/ 199959 h 2200"/>
              <a:gd name="T26" fmla="*/ 2157539 w 4732"/>
              <a:gd name="T27" fmla="*/ 294057 h 2200"/>
              <a:gd name="T28" fmla="*/ 2088646 w 4732"/>
              <a:gd name="T29" fmla="*/ 184836 h 2200"/>
              <a:gd name="T30" fmla="*/ 1994548 w 4732"/>
              <a:gd name="T31" fmla="*/ 100820 h 2200"/>
              <a:gd name="T32" fmla="*/ 1878605 w 4732"/>
              <a:gd name="T33" fmla="*/ 45369 h 2200"/>
              <a:gd name="T34" fmla="*/ 1745859 w 4732"/>
              <a:gd name="T35" fmla="*/ 25205 h 2200"/>
              <a:gd name="T36" fmla="*/ 1680327 w 4732"/>
              <a:gd name="T37" fmla="*/ 30246 h 2200"/>
              <a:gd name="T38" fmla="*/ 1596310 w 4732"/>
              <a:gd name="T39" fmla="*/ 52090 h 2200"/>
              <a:gd name="T40" fmla="*/ 1468606 w 4732"/>
              <a:gd name="T41" fmla="*/ 122664 h 2200"/>
              <a:gd name="T42" fmla="*/ 1359384 w 4732"/>
              <a:gd name="T43" fmla="*/ 247008 h 2200"/>
              <a:gd name="T44" fmla="*/ 1310655 w 4732"/>
              <a:gd name="T45" fmla="*/ 362950 h 2200"/>
              <a:gd name="T46" fmla="*/ 1297212 w 4732"/>
              <a:gd name="T47" fmla="*/ 448647 h 2200"/>
              <a:gd name="T48" fmla="*/ 1216557 w 4732"/>
              <a:gd name="T49" fmla="*/ 394876 h 2200"/>
              <a:gd name="T50" fmla="*/ 1088852 w 4732"/>
              <a:gd name="T51" fmla="*/ 357909 h 2200"/>
              <a:gd name="T52" fmla="*/ 979630 w 4732"/>
              <a:gd name="T53" fmla="*/ 364631 h 2200"/>
              <a:gd name="T54" fmla="*/ 848565 w 4732"/>
              <a:gd name="T55" fmla="*/ 418401 h 2200"/>
              <a:gd name="T56" fmla="*/ 751106 w 4732"/>
              <a:gd name="T57" fmla="*/ 517540 h 2200"/>
              <a:gd name="T58" fmla="*/ 695655 w 4732"/>
              <a:gd name="T59" fmla="*/ 648606 h 2200"/>
              <a:gd name="T60" fmla="*/ 688934 w 4732"/>
              <a:gd name="T61" fmla="*/ 749425 h 2200"/>
              <a:gd name="T62" fmla="*/ 507459 w 4732"/>
              <a:gd name="T63" fmla="*/ 777991 h 2200"/>
              <a:gd name="T64" fmla="*/ 401598 w 4732"/>
              <a:gd name="T65" fmla="*/ 794794 h 2200"/>
              <a:gd name="T66" fmla="*/ 304139 w 4732"/>
              <a:gd name="T67" fmla="*/ 830081 h 2200"/>
              <a:gd name="T68" fmla="*/ 215082 w 4732"/>
              <a:gd name="T69" fmla="*/ 883851 h 2200"/>
              <a:gd name="T70" fmla="*/ 139467 w 4732"/>
              <a:gd name="T71" fmla="*/ 952745 h 2200"/>
              <a:gd name="T72" fmla="*/ 77295 w 4732"/>
              <a:gd name="T73" fmla="*/ 1035080 h 2200"/>
              <a:gd name="T74" fmla="*/ 31926 w 4732"/>
              <a:gd name="T75" fmla="*/ 1129179 h 2200"/>
              <a:gd name="T76" fmla="*/ 6721 w 4732"/>
              <a:gd name="T77" fmla="*/ 1231679 h 2200"/>
              <a:gd name="T78" fmla="*/ 0 w 4732"/>
              <a:gd name="T79" fmla="*/ 1312334 h 2200"/>
              <a:gd name="T80" fmla="*/ 10082 w 4732"/>
              <a:gd name="T81" fmla="*/ 1418195 h 2200"/>
              <a:gd name="T82" fmla="*/ 40328 w 4732"/>
              <a:gd name="T83" fmla="*/ 1517334 h 2200"/>
              <a:gd name="T84" fmla="*/ 95779 w 4732"/>
              <a:gd name="T85" fmla="*/ 1619834 h 2200"/>
              <a:gd name="T86" fmla="*/ 203320 w 4732"/>
              <a:gd name="T87" fmla="*/ 1732416 h 2200"/>
              <a:gd name="T88" fmla="*/ 337746 w 4732"/>
              <a:gd name="T89" fmla="*/ 1811391 h 2200"/>
              <a:gd name="T90" fmla="*/ 494016 w 4732"/>
              <a:gd name="T91" fmla="*/ 1846678 h 2200"/>
              <a:gd name="T92" fmla="*/ 3439629 w 4732"/>
              <a:gd name="T93" fmla="*/ 1848358 h 2200"/>
              <a:gd name="T94" fmla="*/ 3547170 w 4732"/>
              <a:gd name="T95" fmla="*/ 1838276 h 2200"/>
              <a:gd name="T96" fmla="*/ 3647989 w 4732"/>
              <a:gd name="T97" fmla="*/ 1806350 h 2200"/>
              <a:gd name="T98" fmla="*/ 3738727 w 4732"/>
              <a:gd name="T99" fmla="*/ 1757620 h 2200"/>
              <a:gd name="T100" fmla="*/ 3817702 w 4732"/>
              <a:gd name="T101" fmla="*/ 1692088 h 2200"/>
              <a:gd name="T102" fmla="*/ 3883235 w 4732"/>
              <a:gd name="T103" fmla="*/ 1613112 h 2200"/>
              <a:gd name="T104" fmla="*/ 3933645 w 4732"/>
              <a:gd name="T105" fmla="*/ 1520695 h 2200"/>
              <a:gd name="T106" fmla="*/ 3963891 w 4732"/>
              <a:gd name="T107" fmla="*/ 1421555 h 2200"/>
              <a:gd name="T108" fmla="*/ 3975653 w 4732"/>
              <a:gd name="T109" fmla="*/ 1312334 h 2200"/>
              <a:gd name="T110" fmla="*/ 3968932 w 4732"/>
              <a:gd name="T111" fmla="*/ 1231679 h 2200"/>
              <a:gd name="T112" fmla="*/ 3942046 w 4732"/>
              <a:gd name="T113" fmla="*/ 1129179 h 2200"/>
              <a:gd name="T114" fmla="*/ 3896678 w 4732"/>
              <a:gd name="T115" fmla="*/ 1035080 h 2200"/>
              <a:gd name="T116" fmla="*/ 3836186 w 4732"/>
              <a:gd name="T117" fmla="*/ 952745 h 2200"/>
              <a:gd name="T118" fmla="*/ 3760571 w 4732"/>
              <a:gd name="T119" fmla="*/ 883851 h 2200"/>
              <a:gd name="T120" fmla="*/ 3671514 w 4732"/>
              <a:gd name="T121" fmla="*/ 830081 h 2200"/>
              <a:gd name="T122" fmla="*/ 3574055 w 4732"/>
              <a:gd name="T123" fmla="*/ 794794 h 2200"/>
              <a:gd name="T124" fmla="*/ 3466514 w 4732"/>
              <a:gd name="T125" fmla="*/ 777991 h 22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732" h="2200">
                <a:moveTo>
                  <a:pt x="4094" y="926"/>
                </a:moveTo>
                <a:lnTo>
                  <a:pt x="4046" y="926"/>
                </a:lnTo>
                <a:lnTo>
                  <a:pt x="4050" y="870"/>
                </a:lnTo>
                <a:lnTo>
                  <a:pt x="4052" y="816"/>
                </a:lnTo>
                <a:lnTo>
                  <a:pt x="4052" y="774"/>
                </a:lnTo>
                <a:lnTo>
                  <a:pt x="4048" y="732"/>
                </a:lnTo>
                <a:lnTo>
                  <a:pt x="4044" y="690"/>
                </a:lnTo>
                <a:lnTo>
                  <a:pt x="4036" y="650"/>
                </a:lnTo>
                <a:lnTo>
                  <a:pt x="4028" y="612"/>
                </a:lnTo>
                <a:lnTo>
                  <a:pt x="4016" y="572"/>
                </a:lnTo>
                <a:lnTo>
                  <a:pt x="4004" y="534"/>
                </a:lnTo>
                <a:lnTo>
                  <a:pt x="3988" y="498"/>
                </a:lnTo>
                <a:lnTo>
                  <a:pt x="3972" y="462"/>
                </a:lnTo>
                <a:lnTo>
                  <a:pt x="3954" y="426"/>
                </a:lnTo>
                <a:lnTo>
                  <a:pt x="3934" y="392"/>
                </a:lnTo>
                <a:lnTo>
                  <a:pt x="3914" y="360"/>
                </a:lnTo>
                <a:lnTo>
                  <a:pt x="3890" y="328"/>
                </a:lnTo>
                <a:lnTo>
                  <a:pt x="3866" y="296"/>
                </a:lnTo>
                <a:lnTo>
                  <a:pt x="3840" y="266"/>
                </a:lnTo>
                <a:lnTo>
                  <a:pt x="3814" y="238"/>
                </a:lnTo>
                <a:lnTo>
                  <a:pt x="3786" y="212"/>
                </a:lnTo>
                <a:lnTo>
                  <a:pt x="3756" y="186"/>
                </a:lnTo>
                <a:lnTo>
                  <a:pt x="3726" y="162"/>
                </a:lnTo>
                <a:lnTo>
                  <a:pt x="3694" y="138"/>
                </a:lnTo>
                <a:lnTo>
                  <a:pt x="3660" y="118"/>
                </a:lnTo>
                <a:lnTo>
                  <a:pt x="3626" y="98"/>
                </a:lnTo>
                <a:lnTo>
                  <a:pt x="3590" y="80"/>
                </a:lnTo>
                <a:lnTo>
                  <a:pt x="3554" y="64"/>
                </a:lnTo>
                <a:lnTo>
                  <a:pt x="3518" y="50"/>
                </a:lnTo>
                <a:lnTo>
                  <a:pt x="3480" y="36"/>
                </a:lnTo>
                <a:lnTo>
                  <a:pt x="3442" y="26"/>
                </a:lnTo>
                <a:lnTo>
                  <a:pt x="3402" y="16"/>
                </a:lnTo>
                <a:lnTo>
                  <a:pt x="3362" y="10"/>
                </a:lnTo>
                <a:lnTo>
                  <a:pt x="3320" y="4"/>
                </a:lnTo>
                <a:lnTo>
                  <a:pt x="3280" y="0"/>
                </a:lnTo>
                <a:lnTo>
                  <a:pt x="3238" y="0"/>
                </a:lnTo>
                <a:lnTo>
                  <a:pt x="3186" y="2"/>
                </a:lnTo>
                <a:lnTo>
                  <a:pt x="3136" y="6"/>
                </a:lnTo>
                <a:lnTo>
                  <a:pt x="3086" y="14"/>
                </a:lnTo>
                <a:lnTo>
                  <a:pt x="3036" y="24"/>
                </a:lnTo>
                <a:lnTo>
                  <a:pt x="2988" y="38"/>
                </a:lnTo>
                <a:lnTo>
                  <a:pt x="2942" y="54"/>
                </a:lnTo>
                <a:lnTo>
                  <a:pt x="2898" y="74"/>
                </a:lnTo>
                <a:lnTo>
                  <a:pt x="2854" y="96"/>
                </a:lnTo>
                <a:lnTo>
                  <a:pt x="2812" y="120"/>
                </a:lnTo>
                <a:lnTo>
                  <a:pt x="2772" y="146"/>
                </a:lnTo>
                <a:lnTo>
                  <a:pt x="2732" y="174"/>
                </a:lnTo>
                <a:lnTo>
                  <a:pt x="2696" y="206"/>
                </a:lnTo>
                <a:lnTo>
                  <a:pt x="2660" y="238"/>
                </a:lnTo>
                <a:lnTo>
                  <a:pt x="2628" y="274"/>
                </a:lnTo>
                <a:lnTo>
                  <a:pt x="2596" y="310"/>
                </a:lnTo>
                <a:lnTo>
                  <a:pt x="2568" y="350"/>
                </a:lnTo>
                <a:lnTo>
                  <a:pt x="2552" y="316"/>
                </a:lnTo>
                <a:lnTo>
                  <a:pt x="2532" y="282"/>
                </a:lnTo>
                <a:lnTo>
                  <a:pt x="2510" y="250"/>
                </a:lnTo>
                <a:lnTo>
                  <a:pt x="2486" y="220"/>
                </a:lnTo>
                <a:lnTo>
                  <a:pt x="2462" y="192"/>
                </a:lnTo>
                <a:lnTo>
                  <a:pt x="2434" y="166"/>
                </a:lnTo>
                <a:lnTo>
                  <a:pt x="2404" y="142"/>
                </a:lnTo>
                <a:lnTo>
                  <a:pt x="2374" y="120"/>
                </a:lnTo>
                <a:lnTo>
                  <a:pt x="2342" y="100"/>
                </a:lnTo>
                <a:lnTo>
                  <a:pt x="2308" y="82"/>
                </a:lnTo>
                <a:lnTo>
                  <a:pt x="2272" y="68"/>
                </a:lnTo>
                <a:lnTo>
                  <a:pt x="2236" y="54"/>
                </a:lnTo>
                <a:lnTo>
                  <a:pt x="2198" y="44"/>
                </a:lnTo>
                <a:lnTo>
                  <a:pt x="2158" y="36"/>
                </a:lnTo>
                <a:lnTo>
                  <a:pt x="2118" y="32"/>
                </a:lnTo>
                <a:lnTo>
                  <a:pt x="2078" y="30"/>
                </a:lnTo>
                <a:lnTo>
                  <a:pt x="2052" y="32"/>
                </a:lnTo>
                <a:lnTo>
                  <a:pt x="2026" y="34"/>
                </a:lnTo>
                <a:lnTo>
                  <a:pt x="2000" y="36"/>
                </a:lnTo>
                <a:lnTo>
                  <a:pt x="1974" y="42"/>
                </a:lnTo>
                <a:lnTo>
                  <a:pt x="1948" y="46"/>
                </a:lnTo>
                <a:lnTo>
                  <a:pt x="1924" y="54"/>
                </a:lnTo>
                <a:lnTo>
                  <a:pt x="1900" y="62"/>
                </a:lnTo>
                <a:lnTo>
                  <a:pt x="1876" y="70"/>
                </a:lnTo>
                <a:lnTo>
                  <a:pt x="1832" y="92"/>
                </a:lnTo>
                <a:lnTo>
                  <a:pt x="1788" y="116"/>
                </a:lnTo>
                <a:lnTo>
                  <a:pt x="1748" y="146"/>
                </a:lnTo>
                <a:lnTo>
                  <a:pt x="1710" y="178"/>
                </a:lnTo>
                <a:lnTo>
                  <a:pt x="1676" y="214"/>
                </a:lnTo>
                <a:lnTo>
                  <a:pt x="1644" y="252"/>
                </a:lnTo>
                <a:lnTo>
                  <a:pt x="1618" y="294"/>
                </a:lnTo>
                <a:lnTo>
                  <a:pt x="1594" y="338"/>
                </a:lnTo>
                <a:lnTo>
                  <a:pt x="1574" y="384"/>
                </a:lnTo>
                <a:lnTo>
                  <a:pt x="1566" y="408"/>
                </a:lnTo>
                <a:lnTo>
                  <a:pt x="1560" y="432"/>
                </a:lnTo>
                <a:lnTo>
                  <a:pt x="1554" y="458"/>
                </a:lnTo>
                <a:lnTo>
                  <a:pt x="1548" y="482"/>
                </a:lnTo>
                <a:lnTo>
                  <a:pt x="1546" y="508"/>
                </a:lnTo>
                <a:lnTo>
                  <a:pt x="1544" y="534"/>
                </a:lnTo>
                <a:lnTo>
                  <a:pt x="1514" y="510"/>
                </a:lnTo>
                <a:lnTo>
                  <a:pt x="1482" y="488"/>
                </a:lnTo>
                <a:lnTo>
                  <a:pt x="1448" y="470"/>
                </a:lnTo>
                <a:lnTo>
                  <a:pt x="1412" y="454"/>
                </a:lnTo>
                <a:lnTo>
                  <a:pt x="1374" y="442"/>
                </a:lnTo>
                <a:lnTo>
                  <a:pt x="1336" y="432"/>
                </a:lnTo>
                <a:lnTo>
                  <a:pt x="1296" y="426"/>
                </a:lnTo>
                <a:lnTo>
                  <a:pt x="1254" y="424"/>
                </a:lnTo>
                <a:lnTo>
                  <a:pt x="1210" y="426"/>
                </a:lnTo>
                <a:lnTo>
                  <a:pt x="1166" y="434"/>
                </a:lnTo>
                <a:lnTo>
                  <a:pt x="1124" y="444"/>
                </a:lnTo>
                <a:lnTo>
                  <a:pt x="1084" y="458"/>
                </a:lnTo>
                <a:lnTo>
                  <a:pt x="1046" y="478"/>
                </a:lnTo>
                <a:lnTo>
                  <a:pt x="1010" y="498"/>
                </a:lnTo>
                <a:lnTo>
                  <a:pt x="978" y="524"/>
                </a:lnTo>
                <a:lnTo>
                  <a:pt x="946" y="552"/>
                </a:lnTo>
                <a:lnTo>
                  <a:pt x="918" y="582"/>
                </a:lnTo>
                <a:lnTo>
                  <a:pt x="894" y="616"/>
                </a:lnTo>
                <a:lnTo>
                  <a:pt x="872" y="652"/>
                </a:lnTo>
                <a:lnTo>
                  <a:pt x="854" y="690"/>
                </a:lnTo>
                <a:lnTo>
                  <a:pt x="838" y="730"/>
                </a:lnTo>
                <a:lnTo>
                  <a:pt x="828" y="772"/>
                </a:lnTo>
                <a:lnTo>
                  <a:pt x="822" y="816"/>
                </a:lnTo>
                <a:lnTo>
                  <a:pt x="820" y="860"/>
                </a:lnTo>
                <a:lnTo>
                  <a:pt x="820" y="892"/>
                </a:lnTo>
                <a:lnTo>
                  <a:pt x="824" y="926"/>
                </a:lnTo>
                <a:lnTo>
                  <a:pt x="638" y="926"/>
                </a:lnTo>
                <a:lnTo>
                  <a:pt x="604" y="926"/>
                </a:lnTo>
                <a:lnTo>
                  <a:pt x="572" y="928"/>
                </a:lnTo>
                <a:lnTo>
                  <a:pt x="540" y="932"/>
                </a:lnTo>
                <a:lnTo>
                  <a:pt x="510" y="938"/>
                </a:lnTo>
                <a:lnTo>
                  <a:pt x="478" y="946"/>
                </a:lnTo>
                <a:lnTo>
                  <a:pt x="448" y="954"/>
                </a:lnTo>
                <a:lnTo>
                  <a:pt x="418" y="964"/>
                </a:lnTo>
                <a:lnTo>
                  <a:pt x="390" y="976"/>
                </a:lnTo>
                <a:lnTo>
                  <a:pt x="362" y="988"/>
                </a:lnTo>
                <a:lnTo>
                  <a:pt x="334" y="1002"/>
                </a:lnTo>
                <a:lnTo>
                  <a:pt x="308" y="1018"/>
                </a:lnTo>
                <a:lnTo>
                  <a:pt x="282" y="1034"/>
                </a:lnTo>
                <a:lnTo>
                  <a:pt x="256" y="1052"/>
                </a:lnTo>
                <a:lnTo>
                  <a:pt x="232" y="1070"/>
                </a:lnTo>
                <a:lnTo>
                  <a:pt x="210" y="1090"/>
                </a:lnTo>
                <a:lnTo>
                  <a:pt x="186" y="1112"/>
                </a:lnTo>
                <a:lnTo>
                  <a:pt x="166" y="1134"/>
                </a:lnTo>
                <a:lnTo>
                  <a:pt x="146" y="1158"/>
                </a:lnTo>
                <a:lnTo>
                  <a:pt x="126" y="1182"/>
                </a:lnTo>
                <a:lnTo>
                  <a:pt x="110" y="1206"/>
                </a:lnTo>
                <a:lnTo>
                  <a:pt x="92" y="1232"/>
                </a:lnTo>
                <a:lnTo>
                  <a:pt x="78" y="1258"/>
                </a:lnTo>
                <a:lnTo>
                  <a:pt x="64" y="1286"/>
                </a:lnTo>
                <a:lnTo>
                  <a:pt x="50" y="1314"/>
                </a:lnTo>
                <a:lnTo>
                  <a:pt x="38" y="1344"/>
                </a:lnTo>
                <a:lnTo>
                  <a:pt x="28" y="1374"/>
                </a:lnTo>
                <a:lnTo>
                  <a:pt x="20" y="1404"/>
                </a:lnTo>
                <a:lnTo>
                  <a:pt x="14" y="1434"/>
                </a:lnTo>
                <a:lnTo>
                  <a:pt x="8" y="1466"/>
                </a:lnTo>
                <a:lnTo>
                  <a:pt x="4" y="1498"/>
                </a:lnTo>
                <a:lnTo>
                  <a:pt x="2" y="1530"/>
                </a:lnTo>
                <a:lnTo>
                  <a:pt x="0" y="1562"/>
                </a:lnTo>
                <a:lnTo>
                  <a:pt x="2" y="1594"/>
                </a:lnTo>
                <a:lnTo>
                  <a:pt x="4" y="1626"/>
                </a:lnTo>
                <a:lnTo>
                  <a:pt x="8" y="1658"/>
                </a:lnTo>
                <a:lnTo>
                  <a:pt x="12" y="1688"/>
                </a:lnTo>
                <a:lnTo>
                  <a:pt x="20" y="1718"/>
                </a:lnTo>
                <a:lnTo>
                  <a:pt x="28" y="1748"/>
                </a:lnTo>
                <a:lnTo>
                  <a:pt x="38" y="1776"/>
                </a:lnTo>
                <a:lnTo>
                  <a:pt x="48" y="1806"/>
                </a:lnTo>
                <a:lnTo>
                  <a:pt x="68" y="1848"/>
                </a:lnTo>
                <a:lnTo>
                  <a:pt x="90" y="1888"/>
                </a:lnTo>
                <a:lnTo>
                  <a:pt x="114" y="1928"/>
                </a:lnTo>
                <a:lnTo>
                  <a:pt x="142" y="1964"/>
                </a:lnTo>
                <a:lnTo>
                  <a:pt x="174" y="2000"/>
                </a:lnTo>
                <a:lnTo>
                  <a:pt x="206" y="2032"/>
                </a:lnTo>
                <a:lnTo>
                  <a:pt x="242" y="2062"/>
                </a:lnTo>
                <a:lnTo>
                  <a:pt x="278" y="2090"/>
                </a:lnTo>
                <a:lnTo>
                  <a:pt x="318" y="2114"/>
                </a:lnTo>
                <a:lnTo>
                  <a:pt x="360" y="2136"/>
                </a:lnTo>
                <a:lnTo>
                  <a:pt x="402" y="2156"/>
                </a:lnTo>
                <a:lnTo>
                  <a:pt x="446" y="2172"/>
                </a:lnTo>
                <a:lnTo>
                  <a:pt x="492" y="2184"/>
                </a:lnTo>
                <a:lnTo>
                  <a:pt x="540" y="2192"/>
                </a:lnTo>
                <a:lnTo>
                  <a:pt x="588" y="2198"/>
                </a:lnTo>
                <a:lnTo>
                  <a:pt x="638" y="2200"/>
                </a:lnTo>
                <a:lnTo>
                  <a:pt x="3484" y="2200"/>
                </a:lnTo>
                <a:lnTo>
                  <a:pt x="4094" y="2200"/>
                </a:lnTo>
                <a:lnTo>
                  <a:pt x="4126" y="2200"/>
                </a:lnTo>
                <a:lnTo>
                  <a:pt x="4158" y="2196"/>
                </a:lnTo>
                <a:lnTo>
                  <a:pt x="4190" y="2192"/>
                </a:lnTo>
                <a:lnTo>
                  <a:pt x="4222" y="2188"/>
                </a:lnTo>
                <a:lnTo>
                  <a:pt x="4254" y="2180"/>
                </a:lnTo>
                <a:lnTo>
                  <a:pt x="4284" y="2172"/>
                </a:lnTo>
                <a:lnTo>
                  <a:pt x="4312" y="2162"/>
                </a:lnTo>
                <a:lnTo>
                  <a:pt x="4342" y="2150"/>
                </a:lnTo>
                <a:lnTo>
                  <a:pt x="4370" y="2138"/>
                </a:lnTo>
                <a:lnTo>
                  <a:pt x="4398" y="2124"/>
                </a:lnTo>
                <a:lnTo>
                  <a:pt x="4424" y="2108"/>
                </a:lnTo>
                <a:lnTo>
                  <a:pt x="4450" y="2092"/>
                </a:lnTo>
                <a:lnTo>
                  <a:pt x="4476" y="2074"/>
                </a:lnTo>
                <a:lnTo>
                  <a:pt x="4500" y="2054"/>
                </a:lnTo>
                <a:lnTo>
                  <a:pt x="4522" y="2034"/>
                </a:lnTo>
                <a:lnTo>
                  <a:pt x="4544" y="2014"/>
                </a:lnTo>
                <a:lnTo>
                  <a:pt x="4566" y="1992"/>
                </a:lnTo>
                <a:lnTo>
                  <a:pt x="4586" y="1968"/>
                </a:lnTo>
                <a:lnTo>
                  <a:pt x="4604" y="1944"/>
                </a:lnTo>
                <a:lnTo>
                  <a:pt x="4622" y="1920"/>
                </a:lnTo>
                <a:lnTo>
                  <a:pt x="4638" y="1894"/>
                </a:lnTo>
                <a:lnTo>
                  <a:pt x="4654" y="1866"/>
                </a:lnTo>
                <a:lnTo>
                  <a:pt x="4668" y="1840"/>
                </a:lnTo>
                <a:lnTo>
                  <a:pt x="4682" y="1810"/>
                </a:lnTo>
                <a:lnTo>
                  <a:pt x="4692" y="1782"/>
                </a:lnTo>
                <a:lnTo>
                  <a:pt x="4702" y="1752"/>
                </a:lnTo>
                <a:lnTo>
                  <a:pt x="4712" y="1722"/>
                </a:lnTo>
                <a:lnTo>
                  <a:pt x="4718" y="1692"/>
                </a:lnTo>
                <a:lnTo>
                  <a:pt x="4724" y="1660"/>
                </a:lnTo>
                <a:lnTo>
                  <a:pt x="4728" y="1628"/>
                </a:lnTo>
                <a:lnTo>
                  <a:pt x="4730" y="1596"/>
                </a:lnTo>
                <a:lnTo>
                  <a:pt x="4732" y="1562"/>
                </a:lnTo>
                <a:lnTo>
                  <a:pt x="4730" y="1530"/>
                </a:lnTo>
                <a:lnTo>
                  <a:pt x="4728" y="1498"/>
                </a:lnTo>
                <a:lnTo>
                  <a:pt x="4724" y="1466"/>
                </a:lnTo>
                <a:lnTo>
                  <a:pt x="4718" y="1434"/>
                </a:lnTo>
                <a:lnTo>
                  <a:pt x="4712" y="1404"/>
                </a:lnTo>
                <a:lnTo>
                  <a:pt x="4702" y="1374"/>
                </a:lnTo>
                <a:lnTo>
                  <a:pt x="4692" y="1344"/>
                </a:lnTo>
                <a:lnTo>
                  <a:pt x="4682" y="1314"/>
                </a:lnTo>
                <a:lnTo>
                  <a:pt x="4668" y="1286"/>
                </a:lnTo>
                <a:lnTo>
                  <a:pt x="4654" y="1258"/>
                </a:lnTo>
                <a:lnTo>
                  <a:pt x="4638" y="1232"/>
                </a:lnTo>
                <a:lnTo>
                  <a:pt x="4622" y="1206"/>
                </a:lnTo>
                <a:lnTo>
                  <a:pt x="4604" y="1182"/>
                </a:lnTo>
                <a:lnTo>
                  <a:pt x="4586" y="1158"/>
                </a:lnTo>
                <a:lnTo>
                  <a:pt x="4566" y="1134"/>
                </a:lnTo>
                <a:lnTo>
                  <a:pt x="4544" y="1112"/>
                </a:lnTo>
                <a:lnTo>
                  <a:pt x="4522" y="1090"/>
                </a:lnTo>
                <a:lnTo>
                  <a:pt x="4500" y="1070"/>
                </a:lnTo>
                <a:lnTo>
                  <a:pt x="4476" y="1052"/>
                </a:lnTo>
                <a:lnTo>
                  <a:pt x="4450" y="1034"/>
                </a:lnTo>
                <a:lnTo>
                  <a:pt x="4424" y="1018"/>
                </a:lnTo>
                <a:lnTo>
                  <a:pt x="4398" y="1002"/>
                </a:lnTo>
                <a:lnTo>
                  <a:pt x="4370" y="988"/>
                </a:lnTo>
                <a:lnTo>
                  <a:pt x="4342" y="976"/>
                </a:lnTo>
                <a:lnTo>
                  <a:pt x="4312" y="964"/>
                </a:lnTo>
                <a:lnTo>
                  <a:pt x="4284" y="954"/>
                </a:lnTo>
                <a:lnTo>
                  <a:pt x="4254" y="946"/>
                </a:lnTo>
                <a:lnTo>
                  <a:pt x="4222" y="938"/>
                </a:lnTo>
                <a:lnTo>
                  <a:pt x="4190" y="932"/>
                </a:lnTo>
                <a:lnTo>
                  <a:pt x="4158" y="928"/>
                </a:lnTo>
                <a:lnTo>
                  <a:pt x="4126" y="926"/>
                </a:lnTo>
                <a:lnTo>
                  <a:pt x="4094" y="9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1" name="textruta 12"/>
          <p:cNvSpPr txBox="1">
            <a:spLocks noChangeArrowheads="1"/>
          </p:cNvSpPr>
          <p:nvPr/>
        </p:nvSpPr>
        <p:spPr bwMode="auto">
          <a:xfrm>
            <a:off x="2336932" y="654994"/>
            <a:ext cx="28491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9pPr>
          </a:lstStyle>
          <a:p>
            <a:pPr algn="ctr" eaLnBrk="1" hangingPunct="1"/>
            <a:r>
              <a:rPr lang="sv-SE" altLang="sv-SE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Visning i domen </a:t>
            </a:r>
            <a:br>
              <a:rPr lang="sv-SE" altLang="sv-SE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sv-SE" altLang="sv-SE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och workshop på Visualiseringscenter C</a:t>
            </a:r>
            <a:endParaRPr lang="sv-SE" altLang="sv-SE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3328397" y="4409338"/>
            <a:ext cx="3715431" cy="1714254"/>
            <a:chOff x="4282640" y="3320839"/>
            <a:chExt cx="3715431" cy="1714254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4282640" y="3320839"/>
              <a:ext cx="3715431" cy="1714254"/>
            </a:xfrm>
            <a:custGeom>
              <a:avLst/>
              <a:gdLst>
                <a:gd name="T0" fmla="*/ 3402662 w 4732"/>
                <a:gd name="T1" fmla="*/ 730942 h 2200"/>
                <a:gd name="T2" fmla="*/ 3400981 w 4732"/>
                <a:gd name="T3" fmla="*/ 614999 h 2200"/>
                <a:gd name="T4" fmla="*/ 3374096 w 4732"/>
                <a:gd name="T5" fmla="*/ 480573 h 2200"/>
                <a:gd name="T6" fmla="*/ 3322006 w 4732"/>
                <a:gd name="T7" fmla="*/ 357909 h 2200"/>
                <a:gd name="T8" fmla="*/ 3248072 w 4732"/>
                <a:gd name="T9" fmla="*/ 248688 h 2200"/>
                <a:gd name="T10" fmla="*/ 3155654 w 4732"/>
                <a:gd name="T11" fmla="*/ 156270 h 2200"/>
                <a:gd name="T12" fmla="*/ 3046432 w 4732"/>
                <a:gd name="T13" fmla="*/ 82336 h 2200"/>
                <a:gd name="T14" fmla="*/ 2923768 w 4732"/>
                <a:gd name="T15" fmla="*/ 30246 h 2200"/>
                <a:gd name="T16" fmla="*/ 2789342 w 4732"/>
                <a:gd name="T17" fmla="*/ 3361 h 2200"/>
                <a:gd name="T18" fmla="*/ 2676760 w 4732"/>
                <a:gd name="T19" fmla="*/ 1680 h 2200"/>
                <a:gd name="T20" fmla="*/ 2510408 w 4732"/>
                <a:gd name="T21" fmla="*/ 31926 h 2200"/>
                <a:gd name="T22" fmla="*/ 2362539 w 4732"/>
                <a:gd name="T23" fmla="*/ 100820 h 2200"/>
                <a:gd name="T24" fmla="*/ 2234835 w 4732"/>
                <a:gd name="T25" fmla="*/ 199959 h 2200"/>
                <a:gd name="T26" fmla="*/ 2157539 w 4732"/>
                <a:gd name="T27" fmla="*/ 294057 h 2200"/>
                <a:gd name="T28" fmla="*/ 2088646 w 4732"/>
                <a:gd name="T29" fmla="*/ 184836 h 2200"/>
                <a:gd name="T30" fmla="*/ 1994548 w 4732"/>
                <a:gd name="T31" fmla="*/ 100820 h 2200"/>
                <a:gd name="T32" fmla="*/ 1878605 w 4732"/>
                <a:gd name="T33" fmla="*/ 45369 h 2200"/>
                <a:gd name="T34" fmla="*/ 1745859 w 4732"/>
                <a:gd name="T35" fmla="*/ 25205 h 2200"/>
                <a:gd name="T36" fmla="*/ 1680327 w 4732"/>
                <a:gd name="T37" fmla="*/ 30246 h 2200"/>
                <a:gd name="T38" fmla="*/ 1596310 w 4732"/>
                <a:gd name="T39" fmla="*/ 52090 h 2200"/>
                <a:gd name="T40" fmla="*/ 1468606 w 4732"/>
                <a:gd name="T41" fmla="*/ 122664 h 2200"/>
                <a:gd name="T42" fmla="*/ 1359384 w 4732"/>
                <a:gd name="T43" fmla="*/ 247008 h 2200"/>
                <a:gd name="T44" fmla="*/ 1310655 w 4732"/>
                <a:gd name="T45" fmla="*/ 362950 h 2200"/>
                <a:gd name="T46" fmla="*/ 1297212 w 4732"/>
                <a:gd name="T47" fmla="*/ 448647 h 2200"/>
                <a:gd name="T48" fmla="*/ 1216557 w 4732"/>
                <a:gd name="T49" fmla="*/ 394876 h 2200"/>
                <a:gd name="T50" fmla="*/ 1088852 w 4732"/>
                <a:gd name="T51" fmla="*/ 357909 h 2200"/>
                <a:gd name="T52" fmla="*/ 979630 w 4732"/>
                <a:gd name="T53" fmla="*/ 364631 h 2200"/>
                <a:gd name="T54" fmla="*/ 848565 w 4732"/>
                <a:gd name="T55" fmla="*/ 418401 h 2200"/>
                <a:gd name="T56" fmla="*/ 751106 w 4732"/>
                <a:gd name="T57" fmla="*/ 517540 h 2200"/>
                <a:gd name="T58" fmla="*/ 695655 w 4732"/>
                <a:gd name="T59" fmla="*/ 648606 h 2200"/>
                <a:gd name="T60" fmla="*/ 688934 w 4732"/>
                <a:gd name="T61" fmla="*/ 749425 h 2200"/>
                <a:gd name="T62" fmla="*/ 507459 w 4732"/>
                <a:gd name="T63" fmla="*/ 777991 h 2200"/>
                <a:gd name="T64" fmla="*/ 401598 w 4732"/>
                <a:gd name="T65" fmla="*/ 794794 h 2200"/>
                <a:gd name="T66" fmla="*/ 304139 w 4732"/>
                <a:gd name="T67" fmla="*/ 830081 h 2200"/>
                <a:gd name="T68" fmla="*/ 215082 w 4732"/>
                <a:gd name="T69" fmla="*/ 883851 h 2200"/>
                <a:gd name="T70" fmla="*/ 139467 w 4732"/>
                <a:gd name="T71" fmla="*/ 952745 h 2200"/>
                <a:gd name="T72" fmla="*/ 77295 w 4732"/>
                <a:gd name="T73" fmla="*/ 1035080 h 2200"/>
                <a:gd name="T74" fmla="*/ 31926 w 4732"/>
                <a:gd name="T75" fmla="*/ 1129179 h 2200"/>
                <a:gd name="T76" fmla="*/ 6721 w 4732"/>
                <a:gd name="T77" fmla="*/ 1231679 h 2200"/>
                <a:gd name="T78" fmla="*/ 0 w 4732"/>
                <a:gd name="T79" fmla="*/ 1312334 h 2200"/>
                <a:gd name="T80" fmla="*/ 10082 w 4732"/>
                <a:gd name="T81" fmla="*/ 1418195 h 2200"/>
                <a:gd name="T82" fmla="*/ 40328 w 4732"/>
                <a:gd name="T83" fmla="*/ 1517334 h 2200"/>
                <a:gd name="T84" fmla="*/ 95779 w 4732"/>
                <a:gd name="T85" fmla="*/ 1619834 h 2200"/>
                <a:gd name="T86" fmla="*/ 203320 w 4732"/>
                <a:gd name="T87" fmla="*/ 1732416 h 2200"/>
                <a:gd name="T88" fmla="*/ 337746 w 4732"/>
                <a:gd name="T89" fmla="*/ 1811391 h 2200"/>
                <a:gd name="T90" fmla="*/ 494016 w 4732"/>
                <a:gd name="T91" fmla="*/ 1846678 h 2200"/>
                <a:gd name="T92" fmla="*/ 3439629 w 4732"/>
                <a:gd name="T93" fmla="*/ 1848358 h 2200"/>
                <a:gd name="T94" fmla="*/ 3547170 w 4732"/>
                <a:gd name="T95" fmla="*/ 1838276 h 2200"/>
                <a:gd name="T96" fmla="*/ 3647989 w 4732"/>
                <a:gd name="T97" fmla="*/ 1806350 h 2200"/>
                <a:gd name="T98" fmla="*/ 3738727 w 4732"/>
                <a:gd name="T99" fmla="*/ 1757620 h 2200"/>
                <a:gd name="T100" fmla="*/ 3817702 w 4732"/>
                <a:gd name="T101" fmla="*/ 1692088 h 2200"/>
                <a:gd name="T102" fmla="*/ 3883235 w 4732"/>
                <a:gd name="T103" fmla="*/ 1613112 h 2200"/>
                <a:gd name="T104" fmla="*/ 3933645 w 4732"/>
                <a:gd name="T105" fmla="*/ 1520695 h 2200"/>
                <a:gd name="T106" fmla="*/ 3963891 w 4732"/>
                <a:gd name="T107" fmla="*/ 1421555 h 2200"/>
                <a:gd name="T108" fmla="*/ 3975653 w 4732"/>
                <a:gd name="T109" fmla="*/ 1312334 h 2200"/>
                <a:gd name="T110" fmla="*/ 3968932 w 4732"/>
                <a:gd name="T111" fmla="*/ 1231679 h 2200"/>
                <a:gd name="T112" fmla="*/ 3942046 w 4732"/>
                <a:gd name="T113" fmla="*/ 1129179 h 2200"/>
                <a:gd name="T114" fmla="*/ 3896678 w 4732"/>
                <a:gd name="T115" fmla="*/ 1035080 h 2200"/>
                <a:gd name="T116" fmla="*/ 3836186 w 4732"/>
                <a:gd name="T117" fmla="*/ 952745 h 2200"/>
                <a:gd name="T118" fmla="*/ 3760571 w 4732"/>
                <a:gd name="T119" fmla="*/ 883851 h 2200"/>
                <a:gd name="T120" fmla="*/ 3671514 w 4732"/>
                <a:gd name="T121" fmla="*/ 830081 h 2200"/>
                <a:gd name="T122" fmla="*/ 3574055 w 4732"/>
                <a:gd name="T123" fmla="*/ 794794 h 2200"/>
                <a:gd name="T124" fmla="*/ 3466514 w 4732"/>
                <a:gd name="T125" fmla="*/ 777991 h 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32" h="2200">
                  <a:moveTo>
                    <a:pt x="4094" y="926"/>
                  </a:moveTo>
                  <a:lnTo>
                    <a:pt x="4046" y="926"/>
                  </a:lnTo>
                  <a:lnTo>
                    <a:pt x="4050" y="870"/>
                  </a:lnTo>
                  <a:lnTo>
                    <a:pt x="4052" y="816"/>
                  </a:lnTo>
                  <a:lnTo>
                    <a:pt x="4052" y="774"/>
                  </a:lnTo>
                  <a:lnTo>
                    <a:pt x="4048" y="732"/>
                  </a:lnTo>
                  <a:lnTo>
                    <a:pt x="4044" y="690"/>
                  </a:lnTo>
                  <a:lnTo>
                    <a:pt x="4036" y="650"/>
                  </a:lnTo>
                  <a:lnTo>
                    <a:pt x="4028" y="612"/>
                  </a:lnTo>
                  <a:lnTo>
                    <a:pt x="4016" y="572"/>
                  </a:lnTo>
                  <a:lnTo>
                    <a:pt x="4004" y="534"/>
                  </a:lnTo>
                  <a:lnTo>
                    <a:pt x="3988" y="498"/>
                  </a:lnTo>
                  <a:lnTo>
                    <a:pt x="3972" y="462"/>
                  </a:lnTo>
                  <a:lnTo>
                    <a:pt x="3954" y="426"/>
                  </a:lnTo>
                  <a:lnTo>
                    <a:pt x="3934" y="392"/>
                  </a:lnTo>
                  <a:lnTo>
                    <a:pt x="3914" y="360"/>
                  </a:lnTo>
                  <a:lnTo>
                    <a:pt x="3890" y="328"/>
                  </a:lnTo>
                  <a:lnTo>
                    <a:pt x="3866" y="296"/>
                  </a:lnTo>
                  <a:lnTo>
                    <a:pt x="3840" y="266"/>
                  </a:lnTo>
                  <a:lnTo>
                    <a:pt x="3814" y="238"/>
                  </a:lnTo>
                  <a:lnTo>
                    <a:pt x="3786" y="212"/>
                  </a:lnTo>
                  <a:lnTo>
                    <a:pt x="3756" y="186"/>
                  </a:lnTo>
                  <a:lnTo>
                    <a:pt x="3726" y="162"/>
                  </a:lnTo>
                  <a:lnTo>
                    <a:pt x="3694" y="138"/>
                  </a:lnTo>
                  <a:lnTo>
                    <a:pt x="3660" y="118"/>
                  </a:lnTo>
                  <a:lnTo>
                    <a:pt x="3626" y="98"/>
                  </a:lnTo>
                  <a:lnTo>
                    <a:pt x="3590" y="80"/>
                  </a:lnTo>
                  <a:lnTo>
                    <a:pt x="3554" y="64"/>
                  </a:lnTo>
                  <a:lnTo>
                    <a:pt x="3518" y="50"/>
                  </a:lnTo>
                  <a:lnTo>
                    <a:pt x="3480" y="36"/>
                  </a:lnTo>
                  <a:lnTo>
                    <a:pt x="3442" y="26"/>
                  </a:lnTo>
                  <a:lnTo>
                    <a:pt x="3402" y="16"/>
                  </a:lnTo>
                  <a:lnTo>
                    <a:pt x="3362" y="10"/>
                  </a:lnTo>
                  <a:lnTo>
                    <a:pt x="3320" y="4"/>
                  </a:lnTo>
                  <a:lnTo>
                    <a:pt x="3280" y="0"/>
                  </a:lnTo>
                  <a:lnTo>
                    <a:pt x="3238" y="0"/>
                  </a:lnTo>
                  <a:lnTo>
                    <a:pt x="3186" y="2"/>
                  </a:lnTo>
                  <a:lnTo>
                    <a:pt x="3136" y="6"/>
                  </a:lnTo>
                  <a:lnTo>
                    <a:pt x="3086" y="14"/>
                  </a:lnTo>
                  <a:lnTo>
                    <a:pt x="3036" y="24"/>
                  </a:lnTo>
                  <a:lnTo>
                    <a:pt x="2988" y="38"/>
                  </a:lnTo>
                  <a:lnTo>
                    <a:pt x="2942" y="54"/>
                  </a:lnTo>
                  <a:lnTo>
                    <a:pt x="2898" y="74"/>
                  </a:lnTo>
                  <a:lnTo>
                    <a:pt x="2854" y="96"/>
                  </a:lnTo>
                  <a:lnTo>
                    <a:pt x="2812" y="120"/>
                  </a:lnTo>
                  <a:lnTo>
                    <a:pt x="2772" y="146"/>
                  </a:lnTo>
                  <a:lnTo>
                    <a:pt x="2732" y="174"/>
                  </a:lnTo>
                  <a:lnTo>
                    <a:pt x="2696" y="206"/>
                  </a:lnTo>
                  <a:lnTo>
                    <a:pt x="2660" y="238"/>
                  </a:lnTo>
                  <a:lnTo>
                    <a:pt x="2628" y="274"/>
                  </a:lnTo>
                  <a:lnTo>
                    <a:pt x="2596" y="310"/>
                  </a:lnTo>
                  <a:lnTo>
                    <a:pt x="2568" y="350"/>
                  </a:lnTo>
                  <a:lnTo>
                    <a:pt x="2552" y="316"/>
                  </a:lnTo>
                  <a:lnTo>
                    <a:pt x="2532" y="282"/>
                  </a:lnTo>
                  <a:lnTo>
                    <a:pt x="2510" y="250"/>
                  </a:lnTo>
                  <a:lnTo>
                    <a:pt x="2486" y="220"/>
                  </a:lnTo>
                  <a:lnTo>
                    <a:pt x="2462" y="192"/>
                  </a:lnTo>
                  <a:lnTo>
                    <a:pt x="2434" y="166"/>
                  </a:lnTo>
                  <a:lnTo>
                    <a:pt x="2404" y="142"/>
                  </a:lnTo>
                  <a:lnTo>
                    <a:pt x="2374" y="120"/>
                  </a:lnTo>
                  <a:lnTo>
                    <a:pt x="2342" y="100"/>
                  </a:lnTo>
                  <a:lnTo>
                    <a:pt x="2308" y="82"/>
                  </a:lnTo>
                  <a:lnTo>
                    <a:pt x="2272" y="68"/>
                  </a:lnTo>
                  <a:lnTo>
                    <a:pt x="2236" y="54"/>
                  </a:lnTo>
                  <a:lnTo>
                    <a:pt x="2198" y="44"/>
                  </a:lnTo>
                  <a:lnTo>
                    <a:pt x="2158" y="36"/>
                  </a:lnTo>
                  <a:lnTo>
                    <a:pt x="2118" y="32"/>
                  </a:lnTo>
                  <a:lnTo>
                    <a:pt x="2078" y="30"/>
                  </a:lnTo>
                  <a:lnTo>
                    <a:pt x="2052" y="32"/>
                  </a:lnTo>
                  <a:lnTo>
                    <a:pt x="2026" y="34"/>
                  </a:lnTo>
                  <a:lnTo>
                    <a:pt x="2000" y="36"/>
                  </a:lnTo>
                  <a:lnTo>
                    <a:pt x="1974" y="42"/>
                  </a:lnTo>
                  <a:lnTo>
                    <a:pt x="1948" y="46"/>
                  </a:lnTo>
                  <a:lnTo>
                    <a:pt x="1924" y="54"/>
                  </a:lnTo>
                  <a:lnTo>
                    <a:pt x="1900" y="62"/>
                  </a:lnTo>
                  <a:lnTo>
                    <a:pt x="1876" y="70"/>
                  </a:lnTo>
                  <a:lnTo>
                    <a:pt x="1832" y="92"/>
                  </a:lnTo>
                  <a:lnTo>
                    <a:pt x="1788" y="116"/>
                  </a:lnTo>
                  <a:lnTo>
                    <a:pt x="1748" y="146"/>
                  </a:lnTo>
                  <a:lnTo>
                    <a:pt x="1710" y="178"/>
                  </a:lnTo>
                  <a:lnTo>
                    <a:pt x="1676" y="214"/>
                  </a:lnTo>
                  <a:lnTo>
                    <a:pt x="1644" y="252"/>
                  </a:lnTo>
                  <a:lnTo>
                    <a:pt x="1618" y="294"/>
                  </a:lnTo>
                  <a:lnTo>
                    <a:pt x="1594" y="338"/>
                  </a:lnTo>
                  <a:lnTo>
                    <a:pt x="1574" y="384"/>
                  </a:lnTo>
                  <a:lnTo>
                    <a:pt x="1566" y="408"/>
                  </a:lnTo>
                  <a:lnTo>
                    <a:pt x="1560" y="432"/>
                  </a:lnTo>
                  <a:lnTo>
                    <a:pt x="1554" y="458"/>
                  </a:lnTo>
                  <a:lnTo>
                    <a:pt x="1548" y="482"/>
                  </a:lnTo>
                  <a:lnTo>
                    <a:pt x="1546" y="508"/>
                  </a:lnTo>
                  <a:lnTo>
                    <a:pt x="1544" y="534"/>
                  </a:lnTo>
                  <a:lnTo>
                    <a:pt x="1514" y="510"/>
                  </a:lnTo>
                  <a:lnTo>
                    <a:pt x="1482" y="488"/>
                  </a:lnTo>
                  <a:lnTo>
                    <a:pt x="1448" y="470"/>
                  </a:lnTo>
                  <a:lnTo>
                    <a:pt x="1412" y="454"/>
                  </a:lnTo>
                  <a:lnTo>
                    <a:pt x="1374" y="442"/>
                  </a:lnTo>
                  <a:lnTo>
                    <a:pt x="1336" y="432"/>
                  </a:lnTo>
                  <a:lnTo>
                    <a:pt x="1296" y="426"/>
                  </a:lnTo>
                  <a:lnTo>
                    <a:pt x="1254" y="424"/>
                  </a:lnTo>
                  <a:lnTo>
                    <a:pt x="1210" y="426"/>
                  </a:lnTo>
                  <a:lnTo>
                    <a:pt x="1166" y="434"/>
                  </a:lnTo>
                  <a:lnTo>
                    <a:pt x="1124" y="444"/>
                  </a:lnTo>
                  <a:lnTo>
                    <a:pt x="1084" y="458"/>
                  </a:lnTo>
                  <a:lnTo>
                    <a:pt x="1046" y="478"/>
                  </a:lnTo>
                  <a:lnTo>
                    <a:pt x="1010" y="498"/>
                  </a:lnTo>
                  <a:lnTo>
                    <a:pt x="978" y="524"/>
                  </a:lnTo>
                  <a:lnTo>
                    <a:pt x="946" y="552"/>
                  </a:lnTo>
                  <a:lnTo>
                    <a:pt x="918" y="582"/>
                  </a:lnTo>
                  <a:lnTo>
                    <a:pt x="894" y="616"/>
                  </a:lnTo>
                  <a:lnTo>
                    <a:pt x="872" y="652"/>
                  </a:lnTo>
                  <a:lnTo>
                    <a:pt x="854" y="690"/>
                  </a:lnTo>
                  <a:lnTo>
                    <a:pt x="838" y="730"/>
                  </a:lnTo>
                  <a:lnTo>
                    <a:pt x="828" y="772"/>
                  </a:lnTo>
                  <a:lnTo>
                    <a:pt x="822" y="816"/>
                  </a:lnTo>
                  <a:lnTo>
                    <a:pt x="820" y="860"/>
                  </a:lnTo>
                  <a:lnTo>
                    <a:pt x="820" y="892"/>
                  </a:lnTo>
                  <a:lnTo>
                    <a:pt x="824" y="926"/>
                  </a:lnTo>
                  <a:lnTo>
                    <a:pt x="638" y="926"/>
                  </a:lnTo>
                  <a:lnTo>
                    <a:pt x="604" y="926"/>
                  </a:lnTo>
                  <a:lnTo>
                    <a:pt x="572" y="928"/>
                  </a:lnTo>
                  <a:lnTo>
                    <a:pt x="540" y="932"/>
                  </a:lnTo>
                  <a:lnTo>
                    <a:pt x="510" y="938"/>
                  </a:lnTo>
                  <a:lnTo>
                    <a:pt x="478" y="946"/>
                  </a:lnTo>
                  <a:lnTo>
                    <a:pt x="448" y="954"/>
                  </a:lnTo>
                  <a:lnTo>
                    <a:pt x="418" y="964"/>
                  </a:lnTo>
                  <a:lnTo>
                    <a:pt x="390" y="976"/>
                  </a:lnTo>
                  <a:lnTo>
                    <a:pt x="362" y="988"/>
                  </a:lnTo>
                  <a:lnTo>
                    <a:pt x="334" y="1002"/>
                  </a:lnTo>
                  <a:lnTo>
                    <a:pt x="308" y="1018"/>
                  </a:lnTo>
                  <a:lnTo>
                    <a:pt x="282" y="1034"/>
                  </a:lnTo>
                  <a:lnTo>
                    <a:pt x="256" y="1052"/>
                  </a:lnTo>
                  <a:lnTo>
                    <a:pt x="232" y="1070"/>
                  </a:lnTo>
                  <a:lnTo>
                    <a:pt x="210" y="1090"/>
                  </a:lnTo>
                  <a:lnTo>
                    <a:pt x="186" y="1112"/>
                  </a:lnTo>
                  <a:lnTo>
                    <a:pt x="166" y="1134"/>
                  </a:lnTo>
                  <a:lnTo>
                    <a:pt x="146" y="1158"/>
                  </a:lnTo>
                  <a:lnTo>
                    <a:pt x="126" y="1182"/>
                  </a:lnTo>
                  <a:lnTo>
                    <a:pt x="110" y="1206"/>
                  </a:lnTo>
                  <a:lnTo>
                    <a:pt x="92" y="1232"/>
                  </a:lnTo>
                  <a:lnTo>
                    <a:pt x="78" y="1258"/>
                  </a:lnTo>
                  <a:lnTo>
                    <a:pt x="64" y="1286"/>
                  </a:lnTo>
                  <a:lnTo>
                    <a:pt x="50" y="1314"/>
                  </a:lnTo>
                  <a:lnTo>
                    <a:pt x="38" y="1344"/>
                  </a:lnTo>
                  <a:lnTo>
                    <a:pt x="28" y="1374"/>
                  </a:lnTo>
                  <a:lnTo>
                    <a:pt x="20" y="1404"/>
                  </a:lnTo>
                  <a:lnTo>
                    <a:pt x="14" y="1434"/>
                  </a:lnTo>
                  <a:lnTo>
                    <a:pt x="8" y="1466"/>
                  </a:lnTo>
                  <a:lnTo>
                    <a:pt x="4" y="1498"/>
                  </a:lnTo>
                  <a:lnTo>
                    <a:pt x="2" y="1530"/>
                  </a:lnTo>
                  <a:lnTo>
                    <a:pt x="0" y="1562"/>
                  </a:lnTo>
                  <a:lnTo>
                    <a:pt x="2" y="1594"/>
                  </a:lnTo>
                  <a:lnTo>
                    <a:pt x="4" y="1626"/>
                  </a:lnTo>
                  <a:lnTo>
                    <a:pt x="8" y="1658"/>
                  </a:lnTo>
                  <a:lnTo>
                    <a:pt x="12" y="1688"/>
                  </a:lnTo>
                  <a:lnTo>
                    <a:pt x="20" y="1718"/>
                  </a:lnTo>
                  <a:lnTo>
                    <a:pt x="28" y="1748"/>
                  </a:lnTo>
                  <a:lnTo>
                    <a:pt x="38" y="1776"/>
                  </a:lnTo>
                  <a:lnTo>
                    <a:pt x="48" y="1806"/>
                  </a:lnTo>
                  <a:lnTo>
                    <a:pt x="68" y="1848"/>
                  </a:lnTo>
                  <a:lnTo>
                    <a:pt x="90" y="1888"/>
                  </a:lnTo>
                  <a:lnTo>
                    <a:pt x="114" y="1928"/>
                  </a:lnTo>
                  <a:lnTo>
                    <a:pt x="142" y="1964"/>
                  </a:lnTo>
                  <a:lnTo>
                    <a:pt x="174" y="2000"/>
                  </a:lnTo>
                  <a:lnTo>
                    <a:pt x="206" y="2032"/>
                  </a:lnTo>
                  <a:lnTo>
                    <a:pt x="242" y="2062"/>
                  </a:lnTo>
                  <a:lnTo>
                    <a:pt x="278" y="2090"/>
                  </a:lnTo>
                  <a:lnTo>
                    <a:pt x="318" y="2114"/>
                  </a:lnTo>
                  <a:lnTo>
                    <a:pt x="360" y="2136"/>
                  </a:lnTo>
                  <a:lnTo>
                    <a:pt x="402" y="2156"/>
                  </a:lnTo>
                  <a:lnTo>
                    <a:pt x="446" y="2172"/>
                  </a:lnTo>
                  <a:lnTo>
                    <a:pt x="492" y="2184"/>
                  </a:lnTo>
                  <a:lnTo>
                    <a:pt x="540" y="2192"/>
                  </a:lnTo>
                  <a:lnTo>
                    <a:pt x="588" y="2198"/>
                  </a:lnTo>
                  <a:lnTo>
                    <a:pt x="638" y="2200"/>
                  </a:lnTo>
                  <a:lnTo>
                    <a:pt x="3484" y="2200"/>
                  </a:lnTo>
                  <a:lnTo>
                    <a:pt x="4094" y="2200"/>
                  </a:lnTo>
                  <a:lnTo>
                    <a:pt x="4126" y="2200"/>
                  </a:lnTo>
                  <a:lnTo>
                    <a:pt x="4158" y="2196"/>
                  </a:lnTo>
                  <a:lnTo>
                    <a:pt x="4190" y="2192"/>
                  </a:lnTo>
                  <a:lnTo>
                    <a:pt x="4222" y="2188"/>
                  </a:lnTo>
                  <a:lnTo>
                    <a:pt x="4254" y="2180"/>
                  </a:lnTo>
                  <a:lnTo>
                    <a:pt x="4284" y="2172"/>
                  </a:lnTo>
                  <a:lnTo>
                    <a:pt x="4312" y="2162"/>
                  </a:lnTo>
                  <a:lnTo>
                    <a:pt x="4342" y="2150"/>
                  </a:lnTo>
                  <a:lnTo>
                    <a:pt x="4370" y="2138"/>
                  </a:lnTo>
                  <a:lnTo>
                    <a:pt x="4398" y="2124"/>
                  </a:lnTo>
                  <a:lnTo>
                    <a:pt x="4424" y="2108"/>
                  </a:lnTo>
                  <a:lnTo>
                    <a:pt x="4450" y="2092"/>
                  </a:lnTo>
                  <a:lnTo>
                    <a:pt x="4476" y="2074"/>
                  </a:lnTo>
                  <a:lnTo>
                    <a:pt x="4500" y="2054"/>
                  </a:lnTo>
                  <a:lnTo>
                    <a:pt x="4522" y="2034"/>
                  </a:lnTo>
                  <a:lnTo>
                    <a:pt x="4544" y="2014"/>
                  </a:lnTo>
                  <a:lnTo>
                    <a:pt x="4566" y="1992"/>
                  </a:lnTo>
                  <a:lnTo>
                    <a:pt x="4586" y="1968"/>
                  </a:lnTo>
                  <a:lnTo>
                    <a:pt x="4604" y="1944"/>
                  </a:lnTo>
                  <a:lnTo>
                    <a:pt x="4622" y="1920"/>
                  </a:lnTo>
                  <a:lnTo>
                    <a:pt x="4638" y="1894"/>
                  </a:lnTo>
                  <a:lnTo>
                    <a:pt x="4654" y="1866"/>
                  </a:lnTo>
                  <a:lnTo>
                    <a:pt x="4668" y="1840"/>
                  </a:lnTo>
                  <a:lnTo>
                    <a:pt x="4682" y="1810"/>
                  </a:lnTo>
                  <a:lnTo>
                    <a:pt x="4692" y="1782"/>
                  </a:lnTo>
                  <a:lnTo>
                    <a:pt x="4702" y="1752"/>
                  </a:lnTo>
                  <a:lnTo>
                    <a:pt x="4712" y="1722"/>
                  </a:lnTo>
                  <a:lnTo>
                    <a:pt x="4718" y="1692"/>
                  </a:lnTo>
                  <a:lnTo>
                    <a:pt x="4724" y="1660"/>
                  </a:lnTo>
                  <a:lnTo>
                    <a:pt x="4728" y="1628"/>
                  </a:lnTo>
                  <a:lnTo>
                    <a:pt x="4730" y="1596"/>
                  </a:lnTo>
                  <a:lnTo>
                    <a:pt x="4732" y="1562"/>
                  </a:lnTo>
                  <a:lnTo>
                    <a:pt x="4730" y="1530"/>
                  </a:lnTo>
                  <a:lnTo>
                    <a:pt x="4728" y="1498"/>
                  </a:lnTo>
                  <a:lnTo>
                    <a:pt x="4724" y="1466"/>
                  </a:lnTo>
                  <a:lnTo>
                    <a:pt x="4718" y="1434"/>
                  </a:lnTo>
                  <a:lnTo>
                    <a:pt x="4712" y="1404"/>
                  </a:lnTo>
                  <a:lnTo>
                    <a:pt x="4702" y="1374"/>
                  </a:lnTo>
                  <a:lnTo>
                    <a:pt x="4692" y="1344"/>
                  </a:lnTo>
                  <a:lnTo>
                    <a:pt x="4682" y="1314"/>
                  </a:lnTo>
                  <a:lnTo>
                    <a:pt x="4668" y="1286"/>
                  </a:lnTo>
                  <a:lnTo>
                    <a:pt x="4654" y="1258"/>
                  </a:lnTo>
                  <a:lnTo>
                    <a:pt x="4638" y="1232"/>
                  </a:lnTo>
                  <a:lnTo>
                    <a:pt x="4622" y="1206"/>
                  </a:lnTo>
                  <a:lnTo>
                    <a:pt x="4604" y="1182"/>
                  </a:lnTo>
                  <a:lnTo>
                    <a:pt x="4586" y="1158"/>
                  </a:lnTo>
                  <a:lnTo>
                    <a:pt x="4566" y="1134"/>
                  </a:lnTo>
                  <a:lnTo>
                    <a:pt x="4544" y="1112"/>
                  </a:lnTo>
                  <a:lnTo>
                    <a:pt x="4522" y="1090"/>
                  </a:lnTo>
                  <a:lnTo>
                    <a:pt x="4500" y="1070"/>
                  </a:lnTo>
                  <a:lnTo>
                    <a:pt x="4476" y="1052"/>
                  </a:lnTo>
                  <a:lnTo>
                    <a:pt x="4450" y="1034"/>
                  </a:lnTo>
                  <a:lnTo>
                    <a:pt x="4424" y="1018"/>
                  </a:lnTo>
                  <a:lnTo>
                    <a:pt x="4398" y="1002"/>
                  </a:lnTo>
                  <a:lnTo>
                    <a:pt x="4370" y="988"/>
                  </a:lnTo>
                  <a:lnTo>
                    <a:pt x="4342" y="976"/>
                  </a:lnTo>
                  <a:lnTo>
                    <a:pt x="4312" y="964"/>
                  </a:lnTo>
                  <a:lnTo>
                    <a:pt x="4284" y="954"/>
                  </a:lnTo>
                  <a:lnTo>
                    <a:pt x="4254" y="946"/>
                  </a:lnTo>
                  <a:lnTo>
                    <a:pt x="4222" y="938"/>
                  </a:lnTo>
                  <a:lnTo>
                    <a:pt x="4190" y="932"/>
                  </a:lnTo>
                  <a:lnTo>
                    <a:pt x="4158" y="928"/>
                  </a:lnTo>
                  <a:lnTo>
                    <a:pt x="4126" y="926"/>
                  </a:lnTo>
                  <a:lnTo>
                    <a:pt x="4094" y="9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textruta 12"/>
            <p:cNvSpPr txBox="1">
              <a:spLocks noChangeArrowheads="1"/>
            </p:cNvSpPr>
            <p:nvPr/>
          </p:nvSpPr>
          <p:spPr bwMode="auto">
            <a:xfrm>
              <a:off x="4819127" y="3795283"/>
              <a:ext cx="284918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9pPr>
            </a:lstStyle>
            <a:p>
              <a:pPr algn="ctr" eaLnBrk="1" hangingPunct="1"/>
              <a:r>
                <a:rPr lang="sv-SE" altLang="sv-SE" sz="40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100</a:t>
              </a:r>
              <a:r>
                <a:rPr lang="sv-SE" altLang="sv-SE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 tillfällen</a:t>
              </a:r>
              <a:endParaRPr lang="sv-SE" altLang="sv-SE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9" name="textruta 12"/>
            <p:cNvSpPr txBox="1">
              <a:spLocks noChangeArrowheads="1"/>
            </p:cNvSpPr>
            <p:nvPr/>
          </p:nvSpPr>
          <p:spPr bwMode="auto">
            <a:xfrm>
              <a:off x="4282640" y="4476188"/>
              <a:ext cx="3668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9pPr>
            </a:lstStyle>
            <a:p>
              <a:pPr algn="ctr" eaLnBrk="1" hangingPunct="1"/>
              <a:r>
                <a:rPr lang="sv-SE" altLang="sv-SE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Hösten 2016 och våren 2017</a:t>
              </a:r>
              <a:endParaRPr lang="sv-SE" altLang="sv-SE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5999136" y="2673850"/>
            <a:ext cx="3298349" cy="1514416"/>
            <a:chOff x="6837292" y="245574"/>
            <a:chExt cx="3298349" cy="1514416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837292" y="245574"/>
              <a:ext cx="3282307" cy="1514416"/>
            </a:xfrm>
            <a:custGeom>
              <a:avLst/>
              <a:gdLst>
                <a:gd name="T0" fmla="*/ 3402662 w 4732"/>
                <a:gd name="T1" fmla="*/ 730942 h 2200"/>
                <a:gd name="T2" fmla="*/ 3400981 w 4732"/>
                <a:gd name="T3" fmla="*/ 614999 h 2200"/>
                <a:gd name="T4" fmla="*/ 3374096 w 4732"/>
                <a:gd name="T5" fmla="*/ 480573 h 2200"/>
                <a:gd name="T6" fmla="*/ 3322006 w 4732"/>
                <a:gd name="T7" fmla="*/ 357909 h 2200"/>
                <a:gd name="T8" fmla="*/ 3248072 w 4732"/>
                <a:gd name="T9" fmla="*/ 248688 h 2200"/>
                <a:gd name="T10" fmla="*/ 3155654 w 4732"/>
                <a:gd name="T11" fmla="*/ 156270 h 2200"/>
                <a:gd name="T12" fmla="*/ 3046432 w 4732"/>
                <a:gd name="T13" fmla="*/ 82336 h 2200"/>
                <a:gd name="T14" fmla="*/ 2923768 w 4732"/>
                <a:gd name="T15" fmla="*/ 30246 h 2200"/>
                <a:gd name="T16" fmla="*/ 2789342 w 4732"/>
                <a:gd name="T17" fmla="*/ 3361 h 2200"/>
                <a:gd name="T18" fmla="*/ 2676760 w 4732"/>
                <a:gd name="T19" fmla="*/ 1680 h 2200"/>
                <a:gd name="T20" fmla="*/ 2510408 w 4732"/>
                <a:gd name="T21" fmla="*/ 31926 h 2200"/>
                <a:gd name="T22" fmla="*/ 2362539 w 4732"/>
                <a:gd name="T23" fmla="*/ 100820 h 2200"/>
                <a:gd name="T24" fmla="*/ 2234835 w 4732"/>
                <a:gd name="T25" fmla="*/ 199959 h 2200"/>
                <a:gd name="T26" fmla="*/ 2157539 w 4732"/>
                <a:gd name="T27" fmla="*/ 294057 h 2200"/>
                <a:gd name="T28" fmla="*/ 2088646 w 4732"/>
                <a:gd name="T29" fmla="*/ 184836 h 2200"/>
                <a:gd name="T30" fmla="*/ 1994548 w 4732"/>
                <a:gd name="T31" fmla="*/ 100820 h 2200"/>
                <a:gd name="T32" fmla="*/ 1878605 w 4732"/>
                <a:gd name="T33" fmla="*/ 45369 h 2200"/>
                <a:gd name="T34" fmla="*/ 1745859 w 4732"/>
                <a:gd name="T35" fmla="*/ 25205 h 2200"/>
                <a:gd name="T36" fmla="*/ 1680327 w 4732"/>
                <a:gd name="T37" fmla="*/ 30246 h 2200"/>
                <a:gd name="T38" fmla="*/ 1596310 w 4732"/>
                <a:gd name="T39" fmla="*/ 52090 h 2200"/>
                <a:gd name="T40" fmla="*/ 1468606 w 4732"/>
                <a:gd name="T41" fmla="*/ 122664 h 2200"/>
                <a:gd name="T42" fmla="*/ 1359384 w 4732"/>
                <a:gd name="T43" fmla="*/ 247008 h 2200"/>
                <a:gd name="T44" fmla="*/ 1310655 w 4732"/>
                <a:gd name="T45" fmla="*/ 362950 h 2200"/>
                <a:gd name="T46" fmla="*/ 1297212 w 4732"/>
                <a:gd name="T47" fmla="*/ 448647 h 2200"/>
                <a:gd name="T48" fmla="*/ 1216557 w 4732"/>
                <a:gd name="T49" fmla="*/ 394876 h 2200"/>
                <a:gd name="T50" fmla="*/ 1088852 w 4732"/>
                <a:gd name="T51" fmla="*/ 357909 h 2200"/>
                <a:gd name="T52" fmla="*/ 979630 w 4732"/>
                <a:gd name="T53" fmla="*/ 364631 h 2200"/>
                <a:gd name="T54" fmla="*/ 848565 w 4732"/>
                <a:gd name="T55" fmla="*/ 418401 h 2200"/>
                <a:gd name="T56" fmla="*/ 751106 w 4732"/>
                <a:gd name="T57" fmla="*/ 517540 h 2200"/>
                <a:gd name="T58" fmla="*/ 695655 w 4732"/>
                <a:gd name="T59" fmla="*/ 648606 h 2200"/>
                <a:gd name="T60" fmla="*/ 688934 w 4732"/>
                <a:gd name="T61" fmla="*/ 749425 h 2200"/>
                <a:gd name="T62" fmla="*/ 507459 w 4732"/>
                <a:gd name="T63" fmla="*/ 777991 h 2200"/>
                <a:gd name="T64" fmla="*/ 401598 w 4732"/>
                <a:gd name="T65" fmla="*/ 794794 h 2200"/>
                <a:gd name="T66" fmla="*/ 304139 w 4732"/>
                <a:gd name="T67" fmla="*/ 830081 h 2200"/>
                <a:gd name="T68" fmla="*/ 215082 w 4732"/>
                <a:gd name="T69" fmla="*/ 883851 h 2200"/>
                <a:gd name="T70" fmla="*/ 139467 w 4732"/>
                <a:gd name="T71" fmla="*/ 952745 h 2200"/>
                <a:gd name="T72" fmla="*/ 77295 w 4732"/>
                <a:gd name="T73" fmla="*/ 1035080 h 2200"/>
                <a:gd name="T74" fmla="*/ 31926 w 4732"/>
                <a:gd name="T75" fmla="*/ 1129179 h 2200"/>
                <a:gd name="T76" fmla="*/ 6721 w 4732"/>
                <a:gd name="T77" fmla="*/ 1231679 h 2200"/>
                <a:gd name="T78" fmla="*/ 0 w 4732"/>
                <a:gd name="T79" fmla="*/ 1312334 h 2200"/>
                <a:gd name="T80" fmla="*/ 10082 w 4732"/>
                <a:gd name="T81" fmla="*/ 1418195 h 2200"/>
                <a:gd name="T82" fmla="*/ 40328 w 4732"/>
                <a:gd name="T83" fmla="*/ 1517334 h 2200"/>
                <a:gd name="T84" fmla="*/ 95779 w 4732"/>
                <a:gd name="T85" fmla="*/ 1619834 h 2200"/>
                <a:gd name="T86" fmla="*/ 203320 w 4732"/>
                <a:gd name="T87" fmla="*/ 1732416 h 2200"/>
                <a:gd name="T88" fmla="*/ 337746 w 4732"/>
                <a:gd name="T89" fmla="*/ 1811391 h 2200"/>
                <a:gd name="T90" fmla="*/ 494016 w 4732"/>
                <a:gd name="T91" fmla="*/ 1846678 h 2200"/>
                <a:gd name="T92" fmla="*/ 3439629 w 4732"/>
                <a:gd name="T93" fmla="*/ 1848358 h 2200"/>
                <a:gd name="T94" fmla="*/ 3547170 w 4732"/>
                <a:gd name="T95" fmla="*/ 1838276 h 2200"/>
                <a:gd name="T96" fmla="*/ 3647989 w 4732"/>
                <a:gd name="T97" fmla="*/ 1806350 h 2200"/>
                <a:gd name="T98" fmla="*/ 3738727 w 4732"/>
                <a:gd name="T99" fmla="*/ 1757620 h 2200"/>
                <a:gd name="T100" fmla="*/ 3817702 w 4732"/>
                <a:gd name="T101" fmla="*/ 1692088 h 2200"/>
                <a:gd name="T102" fmla="*/ 3883235 w 4732"/>
                <a:gd name="T103" fmla="*/ 1613112 h 2200"/>
                <a:gd name="T104" fmla="*/ 3933645 w 4732"/>
                <a:gd name="T105" fmla="*/ 1520695 h 2200"/>
                <a:gd name="T106" fmla="*/ 3963891 w 4732"/>
                <a:gd name="T107" fmla="*/ 1421555 h 2200"/>
                <a:gd name="T108" fmla="*/ 3975653 w 4732"/>
                <a:gd name="T109" fmla="*/ 1312334 h 2200"/>
                <a:gd name="T110" fmla="*/ 3968932 w 4732"/>
                <a:gd name="T111" fmla="*/ 1231679 h 2200"/>
                <a:gd name="T112" fmla="*/ 3942046 w 4732"/>
                <a:gd name="T113" fmla="*/ 1129179 h 2200"/>
                <a:gd name="T114" fmla="*/ 3896678 w 4732"/>
                <a:gd name="T115" fmla="*/ 1035080 h 2200"/>
                <a:gd name="T116" fmla="*/ 3836186 w 4732"/>
                <a:gd name="T117" fmla="*/ 952745 h 2200"/>
                <a:gd name="T118" fmla="*/ 3760571 w 4732"/>
                <a:gd name="T119" fmla="*/ 883851 h 2200"/>
                <a:gd name="T120" fmla="*/ 3671514 w 4732"/>
                <a:gd name="T121" fmla="*/ 830081 h 2200"/>
                <a:gd name="T122" fmla="*/ 3574055 w 4732"/>
                <a:gd name="T123" fmla="*/ 794794 h 2200"/>
                <a:gd name="T124" fmla="*/ 3466514 w 4732"/>
                <a:gd name="T125" fmla="*/ 777991 h 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32" h="2200">
                  <a:moveTo>
                    <a:pt x="4094" y="926"/>
                  </a:moveTo>
                  <a:lnTo>
                    <a:pt x="4046" y="926"/>
                  </a:lnTo>
                  <a:lnTo>
                    <a:pt x="4050" y="870"/>
                  </a:lnTo>
                  <a:lnTo>
                    <a:pt x="4052" y="816"/>
                  </a:lnTo>
                  <a:lnTo>
                    <a:pt x="4052" y="774"/>
                  </a:lnTo>
                  <a:lnTo>
                    <a:pt x="4048" y="732"/>
                  </a:lnTo>
                  <a:lnTo>
                    <a:pt x="4044" y="690"/>
                  </a:lnTo>
                  <a:lnTo>
                    <a:pt x="4036" y="650"/>
                  </a:lnTo>
                  <a:lnTo>
                    <a:pt x="4028" y="612"/>
                  </a:lnTo>
                  <a:lnTo>
                    <a:pt x="4016" y="572"/>
                  </a:lnTo>
                  <a:lnTo>
                    <a:pt x="4004" y="534"/>
                  </a:lnTo>
                  <a:lnTo>
                    <a:pt x="3988" y="498"/>
                  </a:lnTo>
                  <a:lnTo>
                    <a:pt x="3972" y="462"/>
                  </a:lnTo>
                  <a:lnTo>
                    <a:pt x="3954" y="426"/>
                  </a:lnTo>
                  <a:lnTo>
                    <a:pt x="3934" y="392"/>
                  </a:lnTo>
                  <a:lnTo>
                    <a:pt x="3914" y="360"/>
                  </a:lnTo>
                  <a:lnTo>
                    <a:pt x="3890" y="328"/>
                  </a:lnTo>
                  <a:lnTo>
                    <a:pt x="3866" y="296"/>
                  </a:lnTo>
                  <a:lnTo>
                    <a:pt x="3840" y="266"/>
                  </a:lnTo>
                  <a:lnTo>
                    <a:pt x="3814" y="238"/>
                  </a:lnTo>
                  <a:lnTo>
                    <a:pt x="3786" y="212"/>
                  </a:lnTo>
                  <a:lnTo>
                    <a:pt x="3756" y="186"/>
                  </a:lnTo>
                  <a:lnTo>
                    <a:pt x="3726" y="162"/>
                  </a:lnTo>
                  <a:lnTo>
                    <a:pt x="3694" y="138"/>
                  </a:lnTo>
                  <a:lnTo>
                    <a:pt x="3660" y="118"/>
                  </a:lnTo>
                  <a:lnTo>
                    <a:pt x="3626" y="98"/>
                  </a:lnTo>
                  <a:lnTo>
                    <a:pt x="3590" y="80"/>
                  </a:lnTo>
                  <a:lnTo>
                    <a:pt x="3554" y="64"/>
                  </a:lnTo>
                  <a:lnTo>
                    <a:pt x="3518" y="50"/>
                  </a:lnTo>
                  <a:lnTo>
                    <a:pt x="3480" y="36"/>
                  </a:lnTo>
                  <a:lnTo>
                    <a:pt x="3442" y="26"/>
                  </a:lnTo>
                  <a:lnTo>
                    <a:pt x="3402" y="16"/>
                  </a:lnTo>
                  <a:lnTo>
                    <a:pt x="3362" y="10"/>
                  </a:lnTo>
                  <a:lnTo>
                    <a:pt x="3320" y="4"/>
                  </a:lnTo>
                  <a:lnTo>
                    <a:pt x="3280" y="0"/>
                  </a:lnTo>
                  <a:lnTo>
                    <a:pt x="3238" y="0"/>
                  </a:lnTo>
                  <a:lnTo>
                    <a:pt x="3186" y="2"/>
                  </a:lnTo>
                  <a:lnTo>
                    <a:pt x="3136" y="6"/>
                  </a:lnTo>
                  <a:lnTo>
                    <a:pt x="3086" y="14"/>
                  </a:lnTo>
                  <a:lnTo>
                    <a:pt x="3036" y="24"/>
                  </a:lnTo>
                  <a:lnTo>
                    <a:pt x="2988" y="38"/>
                  </a:lnTo>
                  <a:lnTo>
                    <a:pt x="2942" y="54"/>
                  </a:lnTo>
                  <a:lnTo>
                    <a:pt x="2898" y="74"/>
                  </a:lnTo>
                  <a:lnTo>
                    <a:pt x="2854" y="96"/>
                  </a:lnTo>
                  <a:lnTo>
                    <a:pt x="2812" y="120"/>
                  </a:lnTo>
                  <a:lnTo>
                    <a:pt x="2772" y="146"/>
                  </a:lnTo>
                  <a:lnTo>
                    <a:pt x="2732" y="174"/>
                  </a:lnTo>
                  <a:lnTo>
                    <a:pt x="2696" y="206"/>
                  </a:lnTo>
                  <a:lnTo>
                    <a:pt x="2660" y="238"/>
                  </a:lnTo>
                  <a:lnTo>
                    <a:pt x="2628" y="274"/>
                  </a:lnTo>
                  <a:lnTo>
                    <a:pt x="2596" y="310"/>
                  </a:lnTo>
                  <a:lnTo>
                    <a:pt x="2568" y="350"/>
                  </a:lnTo>
                  <a:lnTo>
                    <a:pt x="2552" y="316"/>
                  </a:lnTo>
                  <a:lnTo>
                    <a:pt x="2532" y="282"/>
                  </a:lnTo>
                  <a:lnTo>
                    <a:pt x="2510" y="250"/>
                  </a:lnTo>
                  <a:lnTo>
                    <a:pt x="2486" y="220"/>
                  </a:lnTo>
                  <a:lnTo>
                    <a:pt x="2462" y="192"/>
                  </a:lnTo>
                  <a:lnTo>
                    <a:pt x="2434" y="166"/>
                  </a:lnTo>
                  <a:lnTo>
                    <a:pt x="2404" y="142"/>
                  </a:lnTo>
                  <a:lnTo>
                    <a:pt x="2374" y="120"/>
                  </a:lnTo>
                  <a:lnTo>
                    <a:pt x="2342" y="100"/>
                  </a:lnTo>
                  <a:lnTo>
                    <a:pt x="2308" y="82"/>
                  </a:lnTo>
                  <a:lnTo>
                    <a:pt x="2272" y="68"/>
                  </a:lnTo>
                  <a:lnTo>
                    <a:pt x="2236" y="54"/>
                  </a:lnTo>
                  <a:lnTo>
                    <a:pt x="2198" y="44"/>
                  </a:lnTo>
                  <a:lnTo>
                    <a:pt x="2158" y="36"/>
                  </a:lnTo>
                  <a:lnTo>
                    <a:pt x="2118" y="32"/>
                  </a:lnTo>
                  <a:lnTo>
                    <a:pt x="2078" y="30"/>
                  </a:lnTo>
                  <a:lnTo>
                    <a:pt x="2052" y="32"/>
                  </a:lnTo>
                  <a:lnTo>
                    <a:pt x="2026" y="34"/>
                  </a:lnTo>
                  <a:lnTo>
                    <a:pt x="2000" y="36"/>
                  </a:lnTo>
                  <a:lnTo>
                    <a:pt x="1974" y="42"/>
                  </a:lnTo>
                  <a:lnTo>
                    <a:pt x="1948" y="46"/>
                  </a:lnTo>
                  <a:lnTo>
                    <a:pt x="1924" y="54"/>
                  </a:lnTo>
                  <a:lnTo>
                    <a:pt x="1900" y="62"/>
                  </a:lnTo>
                  <a:lnTo>
                    <a:pt x="1876" y="70"/>
                  </a:lnTo>
                  <a:lnTo>
                    <a:pt x="1832" y="92"/>
                  </a:lnTo>
                  <a:lnTo>
                    <a:pt x="1788" y="116"/>
                  </a:lnTo>
                  <a:lnTo>
                    <a:pt x="1748" y="146"/>
                  </a:lnTo>
                  <a:lnTo>
                    <a:pt x="1710" y="178"/>
                  </a:lnTo>
                  <a:lnTo>
                    <a:pt x="1676" y="214"/>
                  </a:lnTo>
                  <a:lnTo>
                    <a:pt x="1644" y="252"/>
                  </a:lnTo>
                  <a:lnTo>
                    <a:pt x="1618" y="294"/>
                  </a:lnTo>
                  <a:lnTo>
                    <a:pt x="1594" y="338"/>
                  </a:lnTo>
                  <a:lnTo>
                    <a:pt x="1574" y="384"/>
                  </a:lnTo>
                  <a:lnTo>
                    <a:pt x="1566" y="408"/>
                  </a:lnTo>
                  <a:lnTo>
                    <a:pt x="1560" y="432"/>
                  </a:lnTo>
                  <a:lnTo>
                    <a:pt x="1554" y="458"/>
                  </a:lnTo>
                  <a:lnTo>
                    <a:pt x="1548" y="482"/>
                  </a:lnTo>
                  <a:lnTo>
                    <a:pt x="1546" y="508"/>
                  </a:lnTo>
                  <a:lnTo>
                    <a:pt x="1544" y="534"/>
                  </a:lnTo>
                  <a:lnTo>
                    <a:pt x="1514" y="510"/>
                  </a:lnTo>
                  <a:lnTo>
                    <a:pt x="1482" y="488"/>
                  </a:lnTo>
                  <a:lnTo>
                    <a:pt x="1448" y="470"/>
                  </a:lnTo>
                  <a:lnTo>
                    <a:pt x="1412" y="454"/>
                  </a:lnTo>
                  <a:lnTo>
                    <a:pt x="1374" y="442"/>
                  </a:lnTo>
                  <a:lnTo>
                    <a:pt x="1336" y="432"/>
                  </a:lnTo>
                  <a:lnTo>
                    <a:pt x="1296" y="426"/>
                  </a:lnTo>
                  <a:lnTo>
                    <a:pt x="1254" y="424"/>
                  </a:lnTo>
                  <a:lnTo>
                    <a:pt x="1210" y="426"/>
                  </a:lnTo>
                  <a:lnTo>
                    <a:pt x="1166" y="434"/>
                  </a:lnTo>
                  <a:lnTo>
                    <a:pt x="1124" y="444"/>
                  </a:lnTo>
                  <a:lnTo>
                    <a:pt x="1084" y="458"/>
                  </a:lnTo>
                  <a:lnTo>
                    <a:pt x="1046" y="478"/>
                  </a:lnTo>
                  <a:lnTo>
                    <a:pt x="1010" y="498"/>
                  </a:lnTo>
                  <a:lnTo>
                    <a:pt x="978" y="524"/>
                  </a:lnTo>
                  <a:lnTo>
                    <a:pt x="946" y="552"/>
                  </a:lnTo>
                  <a:lnTo>
                    <a:pt x="918" y="582"/>
                  </a:lnTo>
                  <a:lnTo>
                    <a:pt x="894" y="616"/>
                  </a:lnTo>
                  <a:lnTo>
                    <a:pt x="872" y="652"/>
                  </a:lnTo>
                  <a:lnTo>
                    <a:pt x="854" y="690"/>
                  </a:lnTo>
                  <a:lnTo>
                    <a:pt x="838" y="730"/>
                  </a:lnTo>
                  <a:lnTo>
                    <a:pt x="828" y="772"/>
                  </a:lnTo>
                  <a:lnTo>
                    <a:pt x="822" y="816"/>
                  </a:lnTo>
                  <a:lnTo>
                    <a:pt x="820" y="860"/>
                  </a:lnTo>
                  <a:lnTo>
                    <a:pt x="820" y="892"/>
                  </a:lnTo>
                  <a:lnTo>
                    <a:pt x="824" y="926"/>
                  </a:lnTo>
                  <a:lnTo>
                    <a:pt x="638" y="926"/>
                  </a:lnTo>
                  <a:lnTo>
                    <a:pt x="604" y="926"/>
                  </a:lnTo>
                  <a:lnTo>
                    <a:pt x="572" y="928"/>
                  </a:lnTo>
                  <a:lnTo>
                    <a:pt x="540" y="932"/>
                  </a:lnTo>
                  <a:lnTo>
                    <a:pt x="510" y="938"/>
                  </a:lnTo>
                  <a:lnTo>
                    <a:pt x="478" y="946"/>
                  </a:lnTo>
                  <a:lnTo>
                    <a:pt x="448" y="954"/>
                  </a:lnTo>
                  <a:lnTo>
                    <a:pt x="418" y="964"/>
                  </a:lnTo>
                  <a:lnTo>
                    <a:pt x="390" y="976"/>
                  </a:lnTo>
                  <a:lnTo>
                    <a:pt x="362" y="988"/>
                  </a:lnTo>
                  <a:lnTo>
                    <a:pt x="334" y="1002"/>
                  </a:lnTo>
                  <a:lnTo>
                    <a:pt x="308" y="1018"/>
                  </a:lnTo>
                  <a:lnTo>
                    <a:pt x="282" y="1034"/>
                  </a:lnTo>
                  <a:lnTo>
                    <a:pt x="256" y="1052"/>
                  </a:lnTo>
                  <a:lnTo>
                    <a:pt x="232" y="1070"/>
                  </a:lnTo>
                  <a:lnTo>
                    <a:pt x="210" y="1090"/>
                  </a:lnTo>
                  <a:lnTo>
                    <a:pt x="186" y="1112"/>
                  </a:lnTo>
                  <a:lnTo>
                    <a:pt x="166" y="1134"/>
                  </a:lnTo>
                  <a:lnTo>
                    <a:pt x="146" y="1158"/>
                  </a:lnTo>
                  <a:lnTo>
                    <a:pt x="126" y="1182"/>
                  </a:lnTo>
                  <a:lnTo>
                    <a:pt x="110" y="1206"/>
                  </a:lnTo>
                  <a:lnTo>
                    <a:pt x="92" y="1232"/>
                  </a:lnTo>
                  <a:lnTo>
                    <a:pt x="78" y="1258"/>
                  </a:lnTo>
                  <a:lnTo>
                    <a:pt x="64" y="1286"/>
                  </a:lnTo>
                  <a:lnTo>
                    <a:pt x="50" y="1314"/>
                  </a:lnTo>
                  <a:lnTo>
                    <a:pt x="38" y="1344"/>
                  </a:lnTo>
                  <a:lnTo>
                    <a:pt x="28" y="1374"/>
                  </a:lnTo>
                  <a:lnTo>
                    <a:pt x="20" y="1404"/>
                  </a:lnTo>
                  <a:lnTo>
                    <a:pt x="14" y="1434"/>
                  </a:lnTo>
                  <a:lnTo>
                    <a:pt x="8" y="1466"/>
                  </a:lnTo>
                  <a:lnTo>
                    <a:pt x="4" y="1498"/>
                  </a:lnTo>
                  <a:lnTo>
                    <a:pt x="2" y="1530"/>
                  </a:lnTo>
                  <a:lnTo>
                    <a:pt x="0" y="1562"/>
                  </a:lnTo>
                  <a:lnTo>
                    <a:pt x="2" y="1594"/>
                  </a:lnTo>
                  <a:lnTo>
                    <a:pt x="4" y="1626"/>
                  </a:lnTo>
                  <a:lnTo>
                    <a:pt x="8" y="1658"/>
                  </a:lnTo>
                  <a:lnTo>
                    <a:pt x="12" y="1688"/>
                  </a:lnTo>
                  <a:lnTo>
                    <a:pt x="20" y="1718"/>
                  </a:lnTo>
                  <a:lnTo>
                    <a:pt x="28" y="1748"/>
                  </a:lnTo>
                  <a:lnTo>
                    <a:pt x="38" y="1776"/>
                  </a:lnTo>
                  <a:lnTo>
                    <a:pt x="48" y="1806"/>
                  </a:lnTo>
                  <a:lnTo>
                    <a:pt x="68" y="1848"/>
                  </a:lnTo>
                  <a:lnTo>
                    <a:pt x="90" y="1888"/>
                  </a:lnTo>
                  <a:lnTo>
                    <a:pt x="114" y="1928"/>
                  </a:lnTo>
                  <a:lnTo>
                    <a:pt x="142" y="1964"/>
                  </a:lnTo>
                  <a:lnTo>
                    <a:pt x="174" y="2000"/>
                  </a:lnTo>
                  <a:lnTo>
                    <a:pt x="206" y="2032"/>
                  </a:lnTo>
                  <a:lnTo>
                    <a:pt x="242" y="2062"/>
                  </a:lnTo>
                  <a:lnTo>
                    <a:pt x="278" y="2090"/>
                  </a:lnTo>
                  <a:lnTo>
                    <a:pt x="318" y="2114"/>
                  </a:lnTo>
                  <a:lnTo>
                    <a:pt x="360" y="2136"/>
                  </a:lnTo>
                  <a:lnTo>
                    <a:pt x="402" y="2156"/>
                  </a:lnTo>
                  <a:lnTo>
                    <a:pt x="446" y="2172"/>
                  </a:lnTo>
                  <a:lnTo>
                    <a:pt x="492" y="2184"/>
                  </a:lnTo>
                  <a:lnTo>
                    <a:pt x="540" y="2192"/>
                  </a:lnTo>
                  <a:lnTo>
                    <a:pt x="588" y="2198"/>
                  </a:lnTo>
                  <a:lnTo>
                    <a:pt x="638" y="2200"/>
                  </a:lnTo>
                  <a:lnTo>
                    <a:pt x="3484" y="2200"/>
                  </a:lnTo>
                  <a:lnTo>
                    <a:pt x="4094" y="2200"/>
                  </a:lnTo>
                  <a:lnTo>
                    <a:pt x="4126" y="2200"/>
                  </a:lnTo>
                  <a:lnTo>
                    <a:pt x="4158" y="2196"/>
                  </a:lnTo>
                  <a:lnTo>
                    <a:pt x="4190" y="2192"/>
                  </a:lnTo>
                  <a:lnTo>
                    <a:pt x="4222" y="2188"/>
                  </a:lnTo>
                  <a:lnTo>
                    <a:pt x="4254" y="2180"/>
                  </a:lnTo>
                  <a:lnTo>
                    <a:pt x="4284" y="2172"/>
                  </a:lnTo>
                  <a:lnTo>
                    <a:pt x="4312" y="2162"/>
                  </a:lnTo>
                  <a:lnTo>
                    <a:pt x="4342" y="2150"/>
                  </a:lnTo>
                  <a:lnTo>
                    <a:pt x="4370" y="2138"/>
                  </a:lnTo>
                  <a:lnTo>
                    <a:pt x="4398" y="2124"/>
                  </a:lnTo>
                  <a:lnTo>
                    <a:pt x="4424" y="2108"/>
                  </a:lnTo>
                  <a:lnTo>
                    <a:pt x="4450" y="2092"/>
                  </a:lnTo>
                  <a:lnTo>
                    <a:pt x="4476" y="2074"/>
                  </a:lnTo>
                  <a:lnTo>
                    <a:pt x="4500" y="2054"/>
                  </a:lnTo>
                  <a:lnTo>
                    <a:pt x="4522" y="2034"/>
                  </a:lnTo>
                  <a:lnTo>
                    <a:pt x="4544" y="2014"/>
                  </a:lnTo>
                  <a:lnTo>
                    <a:pt x="4566" y="1992"/>
                  </a:lnTo>
                  <a:lnTo>
                    <a:pt x="4586" y="1968"/>
                  </a:lnTo>
                  <a:lnTo>
                    <a:pt x="4604" y="1944"/>
                  </a:lnTo>
                  <a:lnTo>
                    <a:pt x="4622" y="1920"/>
                  </a:lnTo>
                  <a:lnTo>
                    <a:pt x="4638" y="1894"/>
                  </a:lnTo>
                  <a:lnTo>
                    <a:pt x="4654" y="1866"/>
                  </a:lnTo>
                  <a:lnTo>
                    <a:pt x="4668" y="1840"/>
                  </a:lnTo>
                  <a:lnTo>
                    <a:pt x="4682" y="1810"/>
                  </a:lnTo>
                  <a:lnTo>
                    <a:pt x="4692" y="1782"/>
                  </a:lnTo>
                  <a:lnTo>
                    <a:pt x="4702" y="1752"/>
                  </a:lnTo>
                  <a:lnTo>
                    <a:pt x="4712" y="1722"/>
                  </a:lnTo>
                  <a:lnTo>
                    <a:pt x="4718" y="1692"/>
                  </a:lnTo>
                  <a:lnTo>
                    <a:pt x="4724" y="1660"/>
                  </a:lnTo>
                  <a:lnTo>
                    <a:pt x="4728" y="1628"/>
                  </a:lnTo>
                  <a:lnTo>
                    <a:pt x="4730" y="1596"/>
                  </a:lnTo>
                  <a:lnTo>
                    <a:pt x="4732" y="1562"/>
                  </a:lnTo>
                  <a:lnTo>
                    <a:pt x="4730" y="1530"/>
                  </a:lnTo>
                  <a:lnTo>
                    <a:pt x="4728" y="1498"/>
                  </a:lnTo>
                  <a:lnTo>
                    <a:pt x="4724" y="1466"/>
                  </a:lnTo>
                  <a:lnTo>
                    <a:pt x="4718" y="1434"/>
                  </a:lnTo>
                  <a:lnTo>
                    <a:pt x="4712" y="1404"/>
                  </a:lnTo>
                  <a:lnTo>
                    <a:pt x="4702" y="1374"/>
                  </a:lnTo>
                  <a:lnTo>
                    <a:pt x="4692" y="1344"/>
                  </a:lnTo>
                  <a:lnTo>
                    <a:pt x="4682" y="1314"/>
                  </a:lnTo>
                  <a:lnTo>
                    <a:pt x="4668" y="1286"/>
                  </a:lnTo>
                  <a:lnTo>
                    <a:pt x="4654" y="1258"/>
                  </a:lnTo>
                  <a:lnTo>
                    <a:pt x="4638" y="1232"/>
                  </a:lnTo>
                  <a:lnTo>
                    <a:pt x="4622" y="1206"/>
                  </a:lnTo>
                  <a:lnTo>
                    <a:pt x="4604" y="1182"/>
                  </a:lnTo>
                  <a:lnTo>
                    <a:pt x="4586" y="1158"/>
                  </a:lnTo>
                  <a:lnTo>
                    <a:pt x="4566" y="1134"/>
                  </a:lnTo>
                  <a:lnTo>
                    <a:pt x="4544" y="1112"/>
                  </a:lnTo>
                  <a:lnTo>
                    <a:pt x="4522" y="1090"/>
                  </a:lnTo>
                  <a:lnTo>
                    <a:pt x="4500" y="1070"/>
                  </a:lnTo>
                  <a:lnTo>
                    <a:pt x="4476" y="1052"/>
                  </a:lnTo>
                  <a:lnTo>
                    <a:pt x="4450" y="1034"/>
                  </a:lnTo>
                  <a:lnTo>
                    <a:pt x="4424" y="1018"/>
                  </a:lnTo>
                  <a:lnTo>
                    <a:pt x="4398" y="1002"/>
                  </a:lnTo>
                  <a:lnTo>
                    <a:pt x="4370" y="988"/>
                  </a:lnTo>
                  <a:lnTo>
                    <a:pt x="4342" y="976"/>
                  </a:lnTo>
                  <a:lnTo>
                    <a:pt x="4312" y="964"/>
                  </a:lnTo>
                  <a:lnTo>
                    <a:pt x="4284" y="954"/>
                  </a:lnTo>
                  <a:lnTo>
                    <a:pt x="4254" y="946"/>
                  </a:lnTo>
                  <a:lnTo>
                    <a:pt x="4222" y="938"/>
                  </a:lnTo>
                  <a:lnTo>
                    <a:pt x="4190" y="932"/>
                  </a:lnTo>
                  <a:lnTo>
                    <a:pt x="4158" y="928"/>
                  </a:lnTo>
                  <a:lnTo>
                    <a:pt x="4126" y="926"/>
                  </a:lnTo>
                  <a:lnTo>
                    <a:pt x="4094" y="9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textruta 12"/>
            <p:cNvSpPr txBox="1">
              <a:spLocks noChangeArrowheads="1"/>
            </p:cNvSpPr>
            <p:nvPr/>
          </p:nvSpPr>
          <p:spPr bwMode="auto">
            <a:xfrm>
              <a:off x="6853334" y="653606"/>
              <a:ext cx="32823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9pPr>
            </a:lstStyle>
            <a:p>
              <a:pPr algn="ctr" eaLnBrk="1" hangingPunct="1"/>
              <a:r>
                <a:rPr lang="sv-SE" altLang="sv-SE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Underlag </a:t>
              </a:r>
              <a:br>
                <a:rPr lang="sv-SE" altLang="sv-SE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</a:br>
              <a:r>
                <a:rPr lang="sv-SE" altLang="sv-SE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till kommunens</a:t>
              </a:r>
            </a:p>
            <a:p>
              <a:pPr algn="ctr" eaLnBrk="1" hangingPunct="1"/>
              <a:r>
                <a:rPr lang="sv-SE" altLang="sv-SE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Planeringsförutsättningar</a:t>
              </a:r>
              <a:endParaRPr lang="sv-SE" altLang="sv-SE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1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10"/>
        <p14:playEvt time="1" objId="11"/>
        <p14:stopEvt time="19690" objId="10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Ökad långsiktig planering av verksamhetslokaler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2693022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4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Det behövs fler medarbetare 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5" y="3601710"/>
            <a:ext cx="4754947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3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Bättre service för inflyttare behövs 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1580914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1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Utöka och ta fram nytt utbud för yngre 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2180217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3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flexibel planering behövs 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1" name="Ellips 30"/>
          <p:cNvSpPr/>
          <p:nvPr/>
        </p:nvSpPr>
        <p:spPr>
          <a:xfrm>
            <a:off x="5505685" y="3601710"/>
            <a:ext cx="4898703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8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Next:Norrköping</a:t>
            </a:r>
            <a:endParaRPr lang="sv-SE" dirty="0"/>
          </a:p>
        </p:txBody>
      </p:sp>
      <p:pic>
        <p:nvPicPr>
          <p:cNvPr id="11" name="Platshållare för bild 10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43"/>
          <a:stretch>
            <a:fillRect/>
          </a:stretch>
        </p:blipFill>
        <p:spPr/>
      </p:pic>
      <p:sp>
        <p:nvSpPr>
          <p:cNvPr id="12" name="Freeform 5"/>
          <p:cNvSpPr>
            <a:spLocks/>
          </p:cNvSpPr>
          <p:nvPr/>
        </p:nvSpPr>
        <p:spPr bwMode="auto">
          <a:xfrm>
            <a:off x="10922283" y="2529258"/>
            <a:ext cx="850334" cy="548827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8419088" y="1101864"/>
            <a:ext cx="1204244" cy="596665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9021210" y="888695"/>
            <a:ext cx="2018454" cy="1000080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719123" y="1552389"/>
            <a:ext cx="1971607" cy="976869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1206404" y="2224055"/>
            <a:ext cx="1228465" cy="792882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2434869" y="4279052"/>
            <a:ext cx="837330" cy="414871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3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Hur mycket påverkar området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Vi svarade på en skala från 1-10. 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1=Inte alls, 10 = väldigt mycket 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1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 39"/>
          <p:cNvGrpSpPr/>
          <p:nvPr/>
        </p:nvGrpSpPr>
        <p:grpSpPr>
          <a:xfrm>
            <a:off x="5400000" y="1800000"/>
            <a:ext cx="5040000" cy="4752000"/>
            <a:chOff x="5760000" y="1548000"/>
            <a:chExt cx="5040000" cy="4788000"/>
          </a:xfrm>
        </p:grpSpPr>
        <p:cxnSp>
          <p:nvCxnSpPr>
            <p:cNvPr id="41" name="Rak 40"/>
            <p:cNvCxnSpPr/>
            <p:nvPr/>
          </p:nvCxnSpPr>
          <p:spPr>
            <a:xfrm>
              <a:off x="57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41"/>
            <p:cNvCxnSpPr/>
            <p:nvPr/>
          </p:nvCxnSpPr>
          <p:spPr>
            <a:xfrm>
              <a:off x="64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42"/>
            <p:cNvCxnSpPr/>
            <p:nvPr/>
          </p:nvCxnSpPr>
          <p:spPr>
            <a:xfrm>
              <a:off x="72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44"/>
            <p:cNvCxnSpPr/>
            <p:nvPr/>
          </p:nvCxnSpPr>
          <p:spPr>
            <a:xfrm>
              <a:off x="792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45"/>
            <p:cNvCxnSpPr/>
            <p:nvPr/>
          </p:nvCxnSpPr>
          <p:spPr>
            <a:xfrm>
              <a:off x="864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/>
            <p:nvPr/>
          </p:nvCxnSpPr>
          <p:spPr>
            <a:xfrm>
              <a:off x="93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47"/>
            <p:cNvCxnSpPr/>
            <p:nvPr/>
          </p:nvCxnSpPr>
          <p:spPr>
            <a:xfrm>
              <a:off x="100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108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328070993"/>
              </p:ext>
            </p:extLst>
          </p:nvPr>
        </p:nvGraphicFramePr>
        <p:xfrm>
          <a:off x="4543200" y="1404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1744415852"/>
              </p:ext>
            </p:extLst>
          </p:nvPr>
        </p:nvGraphicFramePr>
        <p:xfrm>
          <a:off x="4543200" y="1512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7" name="Grupp 56"/>
          <p:cNvGrpSpPr/>
          <p:nvPr/>
        </p:nvGrpSpPr>
        <p:grpSpPr>
          <a:xfrm>
            <a:off x="4680000" y="1800000"/>
            <a:ext cx="6480000" cy="4752000"/>
            <a:chOff x="4680000" y="1800000"/>
            <a:chExt cx="6480000" cy="4608000"/>
          </a:xfrm>
        </p:grpSpPr>
        <p:cxnSp>
          <p:nvCxnSpPr>
            <p:cNvPr id="58" name="Rak 57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58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 59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62" name="Rektangel med rundade hörn 61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1" name="Likbent triangel 7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ktangel 7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73" name="Grupp 72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5" name="Likbent triangel 7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 83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sp>
        <p:nvSpPr>
          <p:cNvPr id="50" name="Rubrik 40"/>
          <p:cNvSpPr txBox="1">
            <a:spLocks/>
          </p:cNvSpPr>
          <p:nvPr/>
        </p:nvSpPr>
        <p:spPr>
          <a:xfrm>
            <a:off x="659662" y="677917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Tekniska kontoret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659662" y="504373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Hur mycket påverkar området den egna verksamheten? </a:t>
            </a:r>
          </a:p>
        </p:txBody>
      </p:sp>
      <p:sp>
        <p:nvSpPr>
          <p:cNvPr id="44" name="Rektangel med rundade hörn 43"/>
          <p:cNvSpPr/>
          <p:nvPr/>
        </p:nvSpPr>
        <p:spPr>
          <a:xfrm>
            <a:off x="828000" y="2520000"/>
            <a:ext cx="9013382" cy="792000"/>
          </a:xfrm>
          <a:prstGeom prst="round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9467189" y="613703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4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Linjer bakom"/>
          <p:cNvGrpSpPr/>
          <p:nvPr/>
        </p:nvGrpSpPr>
        <p:grpSpPr>
          <a:xfrm>
            <a:off x="5400000" y="490315"/>
            <a:ext cx="5040000" cy="5989616"/>
            <a:chOff x="5400000" y="1047139"/>
            <a:chExt cx="5040000" cy="5432791"/>
          </a:xfrm>
        </p:grpSpPr>
        <p:cxnSp>
          <p:nvCxnSpPr>
            <p:cNvPr id="17" name="Rak 16"/>
            <p:cNvCxnSpPr/>
            <p:nvPr/>
          </p:nvCxnSpPr>
          <p:spPr>
            <a:xfrm>
              <a:off x="54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17"/>
            <p:cNvCxnSpPr/>
            <p:nvPr/>
          </p:nvCxnSpPr>
          <p:spPr>
            <a:xfrm>
              <a:off x="61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k 18"/>
            <p:cNvCxnSpPr/>
            <p:nvPr/>
          </p:nvCxnSpPr>
          <p:spPr>
            <a:xfrm>
              <a:off x="68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19"/>
            <p:cNvCxnSpPr/>
            <p:nvPr/>
          </p:nvCxnSpPr>
          <p:spPr>
            <a:xfrm>
              <a:off x="75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/>
            <p:cNvCxnSpPr/>
            <p:nvPr/>
          </p:nvCxnSpPr>
          <p:spPr>
            <a:xfrm>
              <a:off x="82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21"/>
            <p:cNvCxnSpPr/>
            <p:nvPr/>
          </p:nvCxnSpPr>
          <p:spPr>
            <a:xfrm>
              <a:off x="90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22"/>
            <p:cNvCxnSpPr/>
            <p:nvPr/>
          </p:nvCxnSpPr>
          <p:spPr>
            <a:xfrm>
              <a:off x="97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23"/>
            <p:cNvCxnSpPr/>
            <p:nvPr/>
          </p:nvCxnSpPr>
          <p:spPr>
            <a:xfrm>
              <a:off x="104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Kontor och bolag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41588"/>
              </p:ext>
            </p:extLst>
          </p:nvPr>
        </p:nvGraphicFramePr>
        <p:xfrm>
          <a:off x="304800" y="1081011"/>
          <a:ext cx="4241366" cy="5398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366"/>
              </a:tblGrid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Stadsbyggnadskontoret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Vatten och Avfall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Hyresbostäder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Upplev Norrköping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Norrevo Fastigheter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Bygg- och miljökontoret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Tekniska kontoret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 Park 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Visualisering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Kultur- och fritidskontoret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Utbildningskontoret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Kommunstyrelsens kontor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Vård- och omsorgskontoret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Socialkontoret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Arbetsmarknads- och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vuxenutb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675305324"/>
              </p:ext>
            </p:extLst>
          </p:nvPr>
        </p:nvGraphicFramePr>
        <p:xfrm>
          <a:off x="4543200" y="955669"/>
          <a:ext cx="6764255" cy="566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7" name="Totalt res diagram"/>
          <p:cNvGraphicFramePr/>
          <p:nvPr>
            <p:extLst>
              <p:ext uri="{D42A27DB-BD31-4B8C-83A1-F6EECF244321}">
                <p14:modId xmlns:p14="http://schemas.microsoft.com/office/powerpoint/2010/main" val="4286501096"/>
              </p:ext>
            </p:extLst>
          </p:nvPr>
        </p:nvGraphicFramePr>
        <p:xfrm>
          <a:off x="4543200" y="431999"/>
          <a:ext cx="6764255" cy="6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8" name="Totalt resultat"/>
          <p:cNvSpPr txBox="1"/>
          <p:nvPr/>
        </p:nvSpPr>
        <p:spPr>
          <a:xfrm>
            <a:off x="2736000" y="432000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sv-SE" b="1" dirty="0" smtClean="0"/>
              <a:t>Totalt resultat</a:t>
            </a:r>
            <a:endParaRPr lang="sv-SE" b="1" dirty="0"/>
          </a:p>
        </p:txBody>
      </p:sp>
      <p:grpSp>
        <p:nvGrpSpPr>
          <p:cNvPr id="2" name="Moln med text"/>
          <p:cNvGrpSpPr/>
          <p:nvPr/>
        </p:nvGrpSpPr>
        <p:grpSpPr>
          <a:xfrm>
            <a:off x="6260959" y="1386469"/>
            <a:ext cx="2949575" cy="1360488"/>
            <a:chOff x="5535428" y="1922943"/>
            <a:chExt cx="2949575" cy="1360488"/>
          </a:xfrm>
        </p:grpSpPr>
        <p:sp>
          <p:nvSpPr>
            <p:cNvPr id="43" name="Moln"/>
            <p:cNvSpPr>
              <a:spLocks/>
            </p:cNvSpPr>
            <p:nvPr/>
          </p:nvSpPr>
          <p:spPr bwMode="auto">
            <a:xfrm>
              <a:off x="5535428" y="1922943"/>
              <a:ext cx="2949575" cy="1360488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Text i moln"/>
            <p:cNvSpPr/>
            <p:nvPr/>
          </p:nvSpPr>
          <p:spPr>
            <a:xfrm>
              <a:off x="5775421" y="2327976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/>
                <a:t>Jämförelse, </a:t>
              </a:r>
              <a:br>
                <a:rPr lang="sv-SE" sz="2400" dirty="0"/>
              </a:br>
              <a:r>
                <a:rPr lang="sv-SE" sz="2400" dirty="0"/>
                <a:t>kontor och bolag</a:t>
              </a:r>
            </a:p>
          </p:txBody>
        </p:sp>
      </p:grpSp>
      <p:grpSp>
        <p:nvGrpSpPr>
          <p:cNvPr id="34" name="Inte alls"/>
          <p:cNvGrpSpPr/>
          <p:nvPr/>
        </p:nvGrpSpPr>
        <p:grpSpPr>
          <a:xfrm>
            <a:off x="4453498" y="108000"/>
            <a:ext cx="938882" cy="382314"/>
            <a:chOff x="4710166" y="-898266"/>
            <a:chExt cx="1113974" cy="453613"/>
          </a:xfrm>
        </p:grpSpPr>
        <p:sp>
          <p:nvSpPr>
            <p:cNvPr id="35" name="Rektangel med rundade hörn 34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36" name="Likbent triangel 35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Rektangel 36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grpSp>
        <p:nvGrpSpPr>
          <p:cNvPr id="30" name="Väldigt mycket"/>
          <p:cNvGrpSpPr/>
          <p:nvPr/>
        </p:nvGrpSpPr>
        <p:grpSpPr>
          <a:xfrm>
            <a:off x="9841382" y="108000"/>
            <a:ext cx="1515812" cy="382314"/>
            <a:chOff x="6710892" y="-898266"/>
            <a:chExt cx="1798496" cy="453613"/>
          </a:xfrm>
        </p:grpSpPr>
        <p:sp>
          <p:nvSpPr>
            <p:cNvPr id="31" name="Rektangel med rundade hörn 30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32" name="Likbent triangel 31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ktangel 32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56" name="Kantlinjer"/>
          <p:cNvGrpSpPr/>
          <p:nvPr/>
        </p:nvGrpSpPr>
        <p:grpSpPr>
          <a:xfrm>
            <a:off x="4680000" y="398844"/>
            <a:ext cx="6480000" cy="6081087"/>
            <a:chOff x="4680000" y="1047139"/>
            <a:chExt cx="6480000" cy="5432791"/>
          </a:xfrm>
        </p:grpSpPr>
        <p:cxnSp>
          <p:nvCxnSpPr>
            <p:cNvPr id="16" name="Rak 15"/>
            <p:cNvCxnSpPr/>
            <p:nvPr/>
          </p:nvCxnSpPr>
          <p:spPr>
            <a:xfrm>
              <a:off x="46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24"/>
            <p:cNvCxnSpPr/>
            <p:nvPr/>
          </p:nvCxnSpPr>
          <p:spPr>
            <a:xfrm>
              <a:off x="111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Symbol Nex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38" name="Bubbla med text"/>
          <p:cNvGrpSpPr/>
          <p:nvPr/>
        </p:nvGrpSpPr>
        <p:grpSpPr>
          <a:xfrm>
            <a:off x="5676583" y="3624327"/>
            <a:ext cx="2059164" cy="1278946"/>
            <a:chOff x="5857991" y="4006711"/>
            <a:chExt cx="2059164" cy="1278946"/>
          </a:xfrm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 flipH="1" flipV="1">
              <a:off x="5923002" y="4006711"/>
              <a:ext cx="1935816" cy="1278946"/>
            </a:xfrm>
            <a:custGeom>
              <a:avLst/>
              <a:gdLst>
                <a:gd name="T0" fmla="*/ 2880 w 11128"/>
                <a:gd name="T1" fmla="*/ 3 h 7352"/>
                <a:gd name="T2" fmla="*/ 2499 w 11128"/>
                <a:gd name="T3" fmla="*/ 47 h 7352"/>
                <a:gd name="T4" fmla="*/ 2134 w 11128"/>
                <a:gd name="T5" fmla="*/ 135 h 7352"/>
                <a:gd name="T6" fmla="*/ 1787 w 11128"/>
                <a:gd name="T7" fmla="*/ 267 h 7352"/>
                <a:gd name="T8" fmla="*/ 1462 w 11128"/>
                <a:gd name="T9" fmla="*/ 439 h 7352"/>
                <a:gd name="T10" fmla="*/ 1161 w 11128"/>
                <a:gd name="T11" fmla="*/ 647 h 7352"/>
                <a:gd name="T12" fmla="*/ 889 w 11128"/>
                <a:gd name="T13" fmla="*/ 889 h 7352"/>
                <a:gd name="T14" fmla="*/ 647 w 11128"/>
                <a:gd name="T15" fmla="*/ 1161 h 7352"/>
                <a:gd name="T16" fmla="*/ 440 w 11128"/>
                <a:gd name="T17" fmla="*/ 1461 h 7352"/>
                <a:gd name="T18" fmla="*/ 269 w 11128"/>
                <a:gd name="T19" fmla="*/ 1786 h 7352"/>
                <a:gd name="T20" fmla="*/ 137 w 11128"/>
                <a:gd name="T21" fmla="*/ 2132 h 7352"/>
                <a:gd name="T22" fmla="*/ 47 w 11128"/>
                <a:gd name="T23" fmla="*/ 2498 h 7352"/>
                <a:gd name="T24" fmla="*/ 3 w 11128"/>
                <a:gd name="T25" fmla="*/ 2879 h 7352"/>
                <a:gd name="T26" fmla="*/ 1 w 11128"/>
                <a:gd name="T27" fmla="*/ 3102 h 7352"/>
                <a:gd name="T28" fmla="*/ 25 w 11128"/>
                <a:gd name="T29" fmla="*/ 3434 h 7352"/>
                <a:gd name="T30" fmla="*/ 86 w 11128"/>
                <a:gd name="T31" fmla="*/ 3755 h 7352"/>
                <a:gd name="T32" fmla="*/ 178 w 11128"/>
                <a:gd name="T33" fmla="*/ 4063 h 7352"/>
                <a:gd name="T34" fmla="*/ 302 w 11128"/>
                <a:gd name="T35" fmla="*/ 4357 h 7352"/>
                <a:gd name="T36" fmla="*/ 455 w 11128"/>
                <a:gd name="T37" fmla="*/ 4633 h 7352"/>
                <a:gd name="T38" fmla="*/ 634 w 11128"/>
                <a:gd name="T39" fmla="*/ 4891 h 7352"/>
                <a:gd name="T40" fmla="*/ 838 w 11128"/>
                <a:gd name="T41" fmla="*/ 5129 h 7352"/>
                <a:gd name="T42" fmla="*/ 1066 w 11128"/>
                <a:gd name="T43" fmla="*/ 5344 h 7352"/>
                <a:gd name="T44" fmla="*/ 1315 w 11128"/>
                <a:gd name="T45" fmla="*/ 5536 h 7352"/>
                <a:gd name="T46" fmla="*/ 1584 w 11128"/>
                <a:gd name="T47" fmla="*/ 5700 h 7352"/>
                <a:gd name="T48" fmla="*/ 1870 w 11128"/>
                <a:gd name="T49" fmla="*/ 5838 h 7352"/>
                <a:gd name="T50" fmla="*/ 2171 w 11128"/>
                <a:gd name="T51" fmla="*/ 5945 h 7352"/>
                <a:gd name="T52" fmla="*/ 2359 w 11128"/>
                <a:gd name="T53" fmla="*/ 7246 h 7352"/>
                <a:gd name="T54" fmla="*/ 2378 w 11128"/>
                <a:gd name="T55" fmla="*/ 7307 h 7352"/>
                <a:gd name="T56" fmla="*/ 2440 w 11128"/>
                <a:gd name="T57" fmla="*/ 7349 h 7352"/>
                <a:gd name="T58" fmla="*/ 2514 w 11128"/>
                <a:gd name="T59" fmla="*/ 7340 h 7352"/>
                <a:gd name="T60" fmla="*/ 8092 w 11128"/>
                <a:gd name="T61" fmla="*/ 6070 h 7352"/>
                <a:gd name="T62" fmla="*/ 8479 w 11128"/>
                <a:gd name="T63" fmla="*/ 6045 h 7352"/>
                <a:gd name="T64" fmla="*/ 8851 w 11128"/>
                <a:gd name="T65" fmla="*/ 5975 h 7352"/>
                <a:gd name="T66" fmla="*/ 9205 w 11128"/>
                <a:gd name="T67" fmla="*/ 5859 h 7352"/>
                <a:gd name="T68" fmla="*/ 9539 w 11128"/>
                <a:gd name="T69" fmla="*/ 5704 h 7352"/>
                <a:gd name="T70" fmla="*/ 9850 w 11128"/>
                <a:gd name="T71" fmla="*/ 5509 h 7352"/>
                <a:gd name="T72" fmla="*/ 10133 w 11128"/>
                <a:gd name="T73" fmla="*/ 5281 h 7352"/>
                <a:gd name="T74" fmla="*/ 10388 w 11128"/>
                <a:gd name="T75" fmla="*/ 5021 h 7352"/>
                <a:gd name="T76" fmla="*/ 10609 w 11128"/>
                <a:gd name="T77" fmla="*/ 4732 h 7352"/>
                <a:gd name="T78" fmla="*/ 10796 w 11128"/>
                <a:gd name="T79" fmla="*/ 4417 h 7352"/>
                <a:gd name="T80" fmla="*/ 10944 w 11128"/>
                <a:gd name="T81" fmla="*/ 4079 h 7352"/>
                <a:gd name="T82" fmla="*/ 11050 w 11128"/>
                <a:gd name="T83" fmla="*/ 3720 h 7352"/>
                <a:gd name="T84" fmla="*/ 11113 w 11128"/>
                <a:gd name="T85" fmla="*/ 3345 h 7352"/>
                <a:gd name="T86" fmla="*/ 11128 w 11128"/>
                <a:gd name="T87" fmla="*/ 3035 h 7352"/>
                <a:gd name="T88" fmla="*/ 11113 w 11128"/>
                <a:gd name="T89" fmla="*/ 2725 h 7352"/>
                <a:gd name="T90" fmla="*/ 11050 w 11128"/>
                <a:gd name="T91" fmla="*/ 2350 h 7352"/>
                <a:gd name="T92" fmla="*/ 10944 w 11128"/>
                <a:gd name="T93" fmla="*/ 1991 h 7352"/>
                <a:gd name="T94" fmla="*/ 10796 w 11128"/>
                <a:gd name="T95" fmla="*/ 1653 h 7352"/>
                <a:gd name="T96" fmla="*/ 10609 w 11128"/>
                <a:gd name="T97" fmla="*/ 1338 h 7352"/>
                <a:gd name="T98" fmla="*/ 10388 w 11128"/>
                <a:gd name="T99" fmla="*/ 1049 h 7352"/>
                <a:gd name="T100" fmla="*/ 10133 w 11128"/>
                <a:gd name="T101" fmla="*/ 788 h 7352"/>
                <a:gd name="T102" fmla="*/ 9850 w 11128"/>
                <a:gd name="T103" fmla="*/ 559 h 7352"/>
                <a:gd name="T104" fmla="*/ 9539 w 11128"/>
                <a:gd name="T105" fmla="*/ 366 h 7352"/>
                <a:gd name="T106" fmla="*/ 9205 w 11128"/>
                <a:gd name="T107" fmla="*/ 209 h 7352"/>
                <a:gd name="T108" fmla="*/ 8851 w 11128"/>
                <a:gd name="T109" fmla="*/ 95 h 7352"/>
                <a:gd name="T110" fmla="*/ 8479 w 11128"/>
                <a:gd name="T111" fmla="*/ 24 h 7352"/>
                <a:gd name="T112" fmla="*/ 8092 w 11128"/>
                <a:gd name="T113" fmla="*/ 0 h 7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28" h="7352">
                  <a:moveTo>
                    <a:pt x="8092" y="0"/>
                  </a:moveTo>
                  <a:lnTo>
                    <a:pt x="3036" y="0"/>
                  </a:lnTo>
                  <a:lnTo>
                    <a:pt x="3036" y="0"/>
                  </a:lnTo>
                  <a:lnTo>
                    <a:pt x="2958" y="0"/>
                  </a:lnTo>
                  <a:lnTo>
                    <a:pt x="2880" y="3"/>
                  </a:lnTo>
                  <a:lnTo>
                    <a:pt x="2803" y="8"/>
                  </a:lnTo>
                  <a:lnTo>
                    <a:pt x="2726" y="15"/>
                  </a:lnTo>
                  <a:lnTo>
                    <a:pt x="2649" y="24"/>
                  </a:lnTo>
                  <a:lnTo>
                    <a:pt x="2574" y="35"/>
                  </a:lnTo>
                  <a:lnTo>
                    <a:pt x="2499" y="47"/>
                  </a:lnTo>
                  <a:lnTo>
                    <a:pt x="2425" y="61"/>
                  </a:lnTo>
                  <a:lnTo>
                    <a:pt x="2350" y="78"/>
                  </a:lnTo>
                  <a:lnTo>
                    <a:pt x="2277" y="95"/>
                  </a:lnTo>
                  <a:lnTo>
                    <a:pt x="2205" y="115"/>
                  </a:lnTo>
                  <a:lnTo>
                    <a:pt x="2134" y="135"/>
                  </a:lnTo>
                  <a:lnTo>
                    <a:pt x="2062" y="159"/>
                  </a:lnTo>
                  <a:lnTo>
                    <a:pt x="1993" y="184"/>
                  </a:lnTo>
                  <a:lnTo>
                    <a:pt x="1923" y="209"/>
                  </a:lnTo>
                  <a:lnTo>
                    <a:pt x="1855" y="238"/>
                  </a:lnTo>
                  <a:lnTo>
                    <a:pt x="1787" y="267"/>
                  </a:lnTo>
                  <a:lnTo>
                    <a:pt x="1719" y="299"/>
                  </a:lnTo>
                  <a:lnTo>
                    <a:pt x="1655" y="331"/>
                  </a:lnTo>
                  <a:lnTo>
                    <a:pt x="1589" y="366"/>
                  </a:lnTo>
                  <a:lnTo>
                    <a:pt x="1525" y="402"/>
                  </a:lnTo>
                  <a:lnTo>
                    <a:pt x="1462" y="439"/>
                  </a:lnTo>
                  <a:lnTo>
                    <a:pt x="1400" y="478"/>
                  </a:lnTo>
                  <a:lnTo>
                    <a:pt x="1338" y="517"/>
                  </a:lnTo>
                  <a:lnTo>
                    <a:pt x="1278" y="559"/>
                  </a:lnTo>
                  <a:lnTo>
                    <a:pt x="1219" y="603"/>
                  </a:lnTo>
                  <a:lnTo>
                    <a:pt x="1161" y="647"/>
                  </a:lnTo>
                  <a:lnTo>
                    <a:pt x="1105" y="692"/>
                  </a:lnTo>
                  <a:lnTo>
                    <a:pt x="1049" y="740"/>
                  </a:lnTo>
                  <a:lnTo>
                    <a:pt x="995" y="788"/>
                  </a:lnTo>
                  <a:lnTo>
                    <a:pt x="941" y="838"/>
                  </a:lnTo>
                  <a:lnTo>
                    <a:pt x="889" y="889"/>
                  </a:lnTo>
                  <a:lnTo>
                    <a:pt x="838" y="941"/>
                  </a:lnTo>
                  <a:lnTo>
                    <a:pt x="788" y="994"/>
                  </a:lnTo>
                  <a:lnTo>
                    <a:pt x="740" y="1049"/>
                  </a:lnTo>
                  <a:lnTo>
                    <a:pt x="694" y="1104"/>
                  </a:lnTo>
                  <a:lnTo>
                    <a:pt x="647" y="1161"/>
                  </a:lnTo>
                  <a:lnTo>
                    <a:pt x="603" y="1219"/>
                  </a:lnTo>
                  <a:lnTo>
                    <a:pt x="560" y="1278"/>
                  </a:lnTo>
                  <a:lnTo>
                    <a:pt x="519" y="1338"/>
                  </a:lnTo>
                  <a:lnTo>
                    <a:pt x="478" y="1398"/>
                  </a:lnTo>
                  <a:lnTo>
                    <a:pt x="440" y="1461"/>
                  </a:lnTo>
                  <a:lnTo>
                    <a:pt x="402" y="1524"/>
                  </a:lnTo>
                  <a:lnTo>
                    <a:pt x="367" y="1588"/>
                  </a:lnTo>
                  <a:lnTo>
                    <a:pt x="332" y="1653"/>
                  </a:lnTo>
                  <a:lnTo>
                    <a:pt x="300" y="1719"/>
                  </a:lnTo>
                  <a:lnTo>
                    <a:pt x="269" y="1786"/>
                  </a:lnTo>
                  <a:lnTo>
                    <a:pt x="239" y="1853"/>
                  </a:lnTo>
                  <a:lnTo>
                    <a:pt x="211" y="1921"/>
                  </a:lnTo>
                  <a:lnTo>
                    <a:pt x="184" y="1991"/>
                  </a:lnTo>
                  <a:lnTo>
                    <a:pt x="160" y="2061"/>
                  </a:lnTo>
                  <a:lnTo>
                    <a:pt x="137" y="2132"/>
                  </a:lnTo>
                  <a:lnTo>
                    <a:pt x="115" y="2204"/>
                  </a:lnTo>
                  <a:lnTo>
                    <a:pt x="96" y="2277"/>
                  </a:lnTo>
                  <a:lnTo>
                    <a:pt x="78" y="2350"/>
                  </a:lnTo>
                  <a:lnTo>
                    <a:pt x="61" y="2423"/>
                  </a:lnTo>
                  <a:lnTo>
                    <a:pt x="47" y="2498"/>
                  </a:lnTo>
                  <a:lnTo>
                    <a:pt x="35" y="2573"/>
                  </a:lnTo>
                  <a:lnTo>
                    <a:pt x="24" y="2648"/>
                  </a:lnTo>
                  <a:lnTo>
                    <a:pt x="16" y="2725"/>
                  </a:lnTo>
                  <a:lnTo>
                    <a:pt x="9" y="2801"/>
                  </a:lnTo>
                  <a:lnTo>
                    <a:pt x="3" y="2879"/>
                  </a:lnTo>
                  <a:lnTo>
                    <a:pt x="1" y="2956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1" y="3102"/>
                  </a:lnTo>
                  <a:lnTo>
                    <a:pt x="3" y="3169"/>
                  </a:lnTo>
                  <a:lnTo>
                    <a:pt x="7" y="3236"/>
                  </a:lnTo>
                  <a:lnTo>
                    <a:pt x="12" y="3302"/>
                  </a:lnTo>
                  <a:lnTo>
                    <a:pt x="19" y="3368"/>
                  </a:lnTo>
                  <a:lnTo>
                    <a:pt x="25" y="3434"/>
                  </a:lnTo>
                  <a:lnTo>
                    <a:pt x="35" y="3499"/>
                  </a:lnTo>
                  <a:lnTo>
                    <a:pt x="46" y="3564"/>
                  </a:lnTo>
                  <a:lnTo>
                    <a:pt x="58" y="3627"/>
                  </a:lnTo>
                  <a:lnTo>
                    <a:pt x="72" y="3691"/>
                  </a:lnTo>
                  <a:lnTo>
                    <a:pt x="86" y="3755"/>
                  </a:lnTo>
                  <a:lnTo>
                    <a:pt x="102" y="3817"/>
                  </a:lnTo>
                  <a:lnTo>
                    <a:pt x="119" y="3880"/>
                  </a:lnTo>
                  <a:lnTo>
                    <a:pt x="138" y="3941"/>
                  </a:lnTo>
                  <a:lnTo>
                    <a:pt x="157" y="4002"/>
                  </a:lnTo>
                  <a:lnTo>
                    <a:pt x="178" y="4063"/>
                  </a:lnTo>
                  <a:lnTo>
                    <a:pt x="201" y="4123"/>
                  </a:lnTo>
                  <a:lnTo>
                    <a:pt x="225" y="4182"/>
                  </a:lnTo>
                  <a:lnTo>
                    <a:pt x="249" y="4241"/>
                  </a:lnTo>
                  <a:lnTo>
                    <a:pt x="276" y="4299"/>
                  </a:lnTo>
                  <a:lnTo>
                    <a:pt x="302" y="4357"/>
                  </a:lnTo>
                  <a:lnTo>
                    <a:pt x="330" y="4413"/>
                  </a:lnTo>
                  <a:lnTo>
                    <a:pt x="360" y="4469"/>
                  </a:lnTo>
                  <a:lnTo>
                    <a:pt x="390" y="4524"/>
                  </a:lnTo>
                  <a:lnTo>
                    <a:pt x="421" y="4579"/>
                  </a:lnTo>
                  <a:lnTo>
                    <a:pt x="455" y="4633"/>
                  </a:lnTo>
                  <a:lnTo>
                    <a:pt x="489" y="4686"/>
                  </a:lnTo>
                  <a:lnTo>
                    <a:pt x="523" y="4739"/>
                  </a:lnTo>
                  <a:lnTo>
                    <a:pt x="559" y="4791"/>
                  </a:lnTo>
                  <a:lnTo>
                    <a:pt x="596" y="4840"/>
                  </a:lnTo>
                  <a:lnTo>
                    <a:pt x="634" y="4891"/>
                  </a:lnTo>
                  <a:lnTo>
                    <a:pt x="673" y="4940"/>
                  </a:lnTo>
                  <a:lnTo>
                    <a:pt x="713" y="4989"/>
                  </a:lnTo>
                  <a:lnTo>
                    <a:pt x="754" y="5036"/>
                  </a:lnTo>
                  <a:lnTo>
                    <a:pt x="795" y="5083"/>
                  </a:lnTo>
                  <a:lnTo>
                    <a:pt x="838" y="5129"/>
                  </a:lnTo>
                  <a:lnTo>
                    <a:pt x="882" y="5174"/>
                  </a:lnTo>
                  <a:lnTo>
                    <a:pt x="927" y="5218"/>
                  </a:lnTo>
                  <a:lnTo>
                    <a:pt x="973" y="5261"/>
                  </a:lnTo>
                  <a:lnTo>
                    <a:pt x="1019" y="5303"/>
                  </a:lnTo>
                  <a:lnTo>
                    <a:pt x="1066" y="5344"/>
                  </a:lnTo>
                  <a:lnTo>
                    <a:pt x="1114" y="5384"/>
                  </a:lnTo>
                  <a:lnTo>
                    <a:pt x="1164" y="5424"/>
                  </a:lnTo>
                  <a:lnTo>
                    <a:pt x="1213" y="5462"/>
                  </a:lnTo>
                  <a:lnTo>
                    <a:pt x="1264" y="5499"/>
                  </a:lnTo>
                  <a:lnTo>
                    <a:pt x="1315" y="5536"/>
                  </a:lnTo>
                  <a:lnTo>
                    <a:pt x="1367" y="5571"/>
                  </a:lnTo>
                  <a:lnTo>
                    <a:pt x="1421" y="5604"/>
                  </a:lnTo>
                  <a:lnTo>
                    <a:pt x="1474" y="5638"/>
                  </a:lnTo>
                  <a:lnTo>
                    <a:pt x="1528" y="5670"/>
                  </a:lnTo>
                  <a:lnTo>
                    <a:pt x="1584" y="5700"/>
                  </a:lnTo>
                  <a:lnTo>
                    <a:pt x="1640" y="5730"/>
                  </a:lnTo>
                  <a:lnTo>
                    <a:pt x="1696" y="5759"/>
                  </a:lnTo>
                  <a:lnTo>
                    <a:pt x="1753" y="5786"/>
                  </a:lnTo>
                  <a:lnTo>
                    <a:pt x="1811" y="5813"/>
                  </a:lnTo>
                  <a:lnTo>
                    <a:pt x="1870" y="5838"/>
                  </a:lnTo>
                  <a:lnTo>
                    <a:pt x="1929" y="5861"/>
                  </a:lnTo>
                  <a:lnTo>
                    <a:pt x="1988" y="5884"/>
                  </a:lnTo>
                  <a:lnTo>
                    <a:pt x="2049" y="5905"/>
                  </a:lnTo>
                  <a:lnTo>
                    <a:pt x="2110" y="5926"/>
                  </a:lnTo>
                  <a:lnTo>
                    <a:pt x="2171" y="5945"/>
                  </a:lnTo>
                  <a:lnTo>
                    <a:pt x="2233" y="5962"/>
                  </a:lnTo>
                  <a:lnTo>
                    <a:pt x="2296" y="5979"/>
                  </a:lnTo>
                  <a:lnTo>
                    <a:pt x="2359" y="5994"/>
                  </a:lnTo>
                  <a:lnTo>
                    <a:pt x="2359" y="5994"/>
                  </a:lnTo>
                  <a:lnTo>
                    <a:pt x="2359" y="7246"/>
                  </a:lnTo>
                  <a:lnTo>
                    <a:pt x="2359" y="7246"/>
                  </a:lnTo>
                  <a:lnTo>
                    <a:pt x="2360" y="7262"/>
                  </a:lnTo>
                  <a:lnTo>
                    <a:pt x="2364" y="7278"/>
                  </a:lnTo>
                  <a:lnTo>
                    <a:pt x="2370" y="7293"/>
                  </a:lnTo>
                  <a:lnTo>
                    <a:pt x="2378" y="7307"/>
                  </a:lnTo>
                  <a:lnTo>
                    <a:pt x="2387" y="7318"/>
                  </a:lnTo>
                  <a:lnTo>
                    <a:pt x="2399" y="7329"/>
                  </a:lnTo>
                  <a:lnTo>
                    <a:pt x="2412" y="7337"/>
                  </a:lnTo>
                  <a:lnTo>
                    <a:pt x="2425" y="7344"/>
                  </a:lnTo>
                  <a:lnTo>
                    <a:pt x="2440" y="7349"/>
                  </a:lnTo>
                  <a:lnTo>
                    <a:pt x="2453" y="7351"/>
                  </a:lnTo>
                  <a:lnTo>
                    <a:pt x="2469" y="7352"/>
                  </a:lnTo>
                  <a:lnTo>
                    <a:pt x="2485" y="7351"/>
                  </a:lnTo>
                  <a:lnTo>
                    <a:pt x="2500" y="7346"/>
                  </a:lnTo>
                  <a:lnTo>
                    <a:pt x="2514" y="7340"/>
                  </a:lnTo>
                  <a:lnTo>
                    <a:pt x="2528" y="7332"/>
                  </a:lnTo>
                  <a:lnTo>
                    <a:pt x="2541" y="7321"/>
                  </a:lnTo>
                  <a:lnTo>
                    <a:pt x="3792" y="6070"/>
                  </a:lnTo>
                  <a:lnTo>
                    <a:pt x="8092" y="6070"/>
                  </a:lnTo>
                  <a:lnTo>
                    <a:pt x="8092" y="6070"/>
                  </a:lnTo>
                  <a:lnTo>
                    <a:pt x="8170" y="6068"/>
                  </a:lnTo>
                  <a:lnTo>
                    <a:pt x="8248" y="6066"/>
                  </a:lnTo>
                  <a:lnTo>
                    <a:pt x="8326" y="6061"/>
                  </a:lnTo>
                  <a:lnTo>
                    <a:pt x="8402" y="6055"/>
                  </a:lnTo>
                  <a:lnTo>
                    <a:pt x="8479" y="6045"/>
                  </a:lnTo>
                  <a:lnTo>
                    <a:pt x="8554" y="6035"/>
                  </a:lnTo>
                  <a:lnTo>
                    <a:pt x="8629" y="6022"/>
                  </a:lnTo>
                  <a:lnTo>
                    <a:pt x="8703" y="6008"/>
                  </a:lnTo>
                  <a:lnTo>
                    <a:pt x="8778" y="5992"/>
                  </a:lnTo>
                  <a:lnTo>
                    <a:pt x="8851" y="5975"/>
                  </a:lnTo>
                  <a:lnTo>
                    <a:pt x="8923" y="5955"/>
                  </a:lnTo>
                  <a:lnTo>
                    <a:pt x="8995" y="5933"/>
                  </a:lnTo>
                  <a:lnTo>
                    <a:pt x="9066" y="5910"/>
                  </a:lnTo>
                  <a:lnTo>
                    <a:pt x="9135" y="5886"/>
                  </a:lnTo>
                  <a:lnTo>
                    <a:pt x="9205" y="5859"/>
                  </a:lnTo>
                  <a:lnTo>
                    <a:pt x="9273" y="5831"/>
                  </a:lnTo>
                  <a:lnTo>
                    <a:pt x="9341" y="5802"/>
                  </a:lnTo>
                  <a:lnTo>
                    <a:pt x="9409" y="5771"/>
                  </a:lnTo>
                  <a:lnTo>
                    <a:pt x="9475" y="5737"/>
                  </a:lnTo>
                  <a:lnTo>
                    <a:pt x="9539" y="5704"/>
                  </a:lnTo>
                  <a:lnTo>
                    <a:pt x="9603" y="5668"/>
                  </a:lnTo>
                  <a:lnTo>
                    <a:pt x="9667" y="5631"/>
                  </a:lnTo>
                  <a:lnTo>
                    <a:pt x="9728" y="5592"/>
                  </a:lnTo>
                  <a:lnTo>
                    <a:pt x="9790" y="5551"/>
                  </a:lnTo>
                  <a:lnTo>
                    <a:pt x="9850" y="5509"/>
                  </a:lnTo>
                  <a:lnTo>
                    <a:pt x="9909" y="5467"/>
                  </a:lnTo>
                  <a:lnTo>
                    <a:pt x="9967" y="5423"/>
                  </a:lnTo>
                  <a:lnTo>
                    <a:pt x="10023" y="5376"/>
                  </a:lnTo>
                  <a:lnTo>
                    <a:pt x="10079" y="5330"/>
                  </a:lnTo>
                  <a:lnTo>
                    <a:pt x="10133" y="5281"/>
                  </a:lnTo>
                  <a:lnTo>
                    <a:pt x="10187" y="5232"/>
                  </a:lnTo>
                  <a:lnTo>
                    <a:pt x="10239" y="5181"/>
                  </a:lnTo>
                  <a:lnTo>
                    <a:pt x="10290" y="5129"/>
                  </a:lnTo>
                  <a:lnTo>
                    <a:pt x="10340" y="5075"/>
                  </a:lnTo>
                  <a:lnTo>
                    <a:pt x="10388" y="5021"/>
                  </a:lnTo>
                  <a:lnTo>
                    <a:pt x="10434" y="4965"/>
                  </a:lnTo>
                  <a:lnTo>
                    <a:pt x="10481" y="4909"/>
                  </a:lnTo>
                  <a:lnTo>
                    <a:pt x="10525" y="4851"/>
                  </a:lnTo>
                  <a:lnTo>
                    <a:pt x="10568" y="4792"/>
                  </a:lnTo>
                  <a:lnTo>
                    <a:pt x="10609" y="4732"/>
                  </a:lnTo>
                  <a:lnTo>
                    <a:pt x="10650" y="4670"/>
                  </a:lnTo>
                  <a:lnTo>
                    <a:pt x="10688" y="4609"/>
                  </a:lnTo>
                  <a:lnTo>
                    <a:pt x="10726" y="4545"/>
                  </a:lnTo>
                  <a:lnTo>
                    <a:pt x="10762" y="4482"/>
                  </a:lnTo>
                  <a:lnTo>
                    <a:pt x="10796" y="4417"/>
                  </a:lnTo>
                  <a:lnTo>
                    <a:pt x="10829" y="4351"/>
                  </a:lnTo>
                  <a:lnTo>
                    <a:pt x="10859" y="4284"/>
                  </a:lnTo>
                  <a:lnTo>
                    <a:pt x="10889" y="4217"/>
                  </a:lnTo>
                  <a:lnTo>
                    <a:pt x="10917" y="4147"/>
                  </a:lnTo>
                  <a:lnTo>
                    <a:pt x="10944" y="4079"/>
                  </a:lnTo>
                  <a:lnTo>
                    <a:pt x="10968" y="4008"/>
                  </a:lnTo>
                  <a:lnTo>
                    <a:pt x="10991" y="3938"/>
                  </a:lnTo>
                  <a:lnTo>
                    <a:pt x="11013" y="3866"/>
                  </a:lnTo>
                  <a:lnTo>
                    <a:pt x="11033" y="3793"/>
                  </a:lnTo>
                  <a:lnTo>
                    <a:pt x="11050" y="3720"/>
                  </a:lnTo>
                  <a:lnTo>
                    <a:pt x="11067" y="3646"/>
                  </a:lnTo>
                  <a:lnTo>
                    <a:pt x="11081" y="3572"/>
                  </a:lnTo>
                  <a:lnTo>
                    <a:pt x="11093" y="3497"/>
                  </a:lnTo>
                  <a:lnTo>
                    <a:pt x="11104" y="3421"/>
                  </a:lnTo>
                  <a:lnTo>
                    <a:pt x="11113" y="3345"/>
                  </a:lnTo>
                  <a:lnTo>
                    <a:pt x="11119" y="3269"/>
                  </a:lnTo>
                  <a:lnTo>
                    <a:pt x="11125" y="3191"/>
                  </a:lnTo>
                  <a:lnTo>
                    <a:pt x="11127" y="3113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7" y="2956"/>
                  </a:lnTo>
                  <a:lnTo>
                    <a:pt x="11125" y="2879"/>
                  </a:lnTo>
                  <a:lnTo>
                    <a:pt x="11119" y="2801"/>
                  </a:lnTo>
                  <a:lnTo>
                    <a:pt x="11113" y="2725"/>
                  </a:lnTo>
                  <a:lnTo>
                    <a:pt x="11104" y="2648"/>
                  </a:lnTo>
                  <a:lnTo>
                    <a:pt x="11093" y="2573"/>
                  </a:lnTo>
                  <a:lnTo>
                    <a:pt x="11081" y="2498"/>
                  </a:lnTo>
                  <a:lnTo>
                    <a:pt x="11067" y="2423"/>
                  </a:lnTo>
                  <a:lnTo>
                    <a:pt x="11050" y="2350"/>
                  </a:lnTo>
                  <a:lnTo>
                    <a:pt x="11033" y="2277"/>
                  </a:lnTo>
                  <a:lnTo>
                    <a:pt x="11013" y="2204"/>
                  </a:lnTo>
                  <a:lnTo>
                    <a:pt x="10991" y="2132"/>
                  </a:lnTo>
                  <a:lnTo>
                    <a:pt x="10968" y="2061"/>
                  </a:lnTo>
                  <a:lnTo>
                    <a:pt x="10944" y="1991"/>
                  </a:lnTo>
                  <a:lnTo>
                    <a:pt x="10917" y="1921"/>
                  </a:lnTo>
                  <a:lnTo>
                    <a:pt x="10889" y="1853"/>
                  </a:lnTo>
                  <a:lnTo>
                    <a:pt x="10859" y="1786"/>
                  </a:lnTo>
                  <a:lnTo>
                    <a:pt x="10829" y="1719"/>
                  </a:lnTo>
                  <a:lnTo>
                    <a:pt x="10796" y="1653"/>
                  </a:lnTo>
                  <a:lnTo>
                    <a:pt x="10762" y="1588"/>
                  </a:lnTo>
                  <a:lnTo>
                    <a:pt x="10726" y="1524"/>
                  </a:lnTo>
                  <a:lnTo>
                    <a:pt x="10688" y="1461"/>
                  </a:lnTo>
                  <a:lnTo>
                    <a:pt x="10650" y="1398"/>
                  </a:lnTo>
                  <a:lnTo>
                    <a:pt x="10609" y="1338"/>
                  </a:lnTo>
                  <a:lnTo>
                    <a:pt x="10568" y="1278"/>
                  </a:lnTo>
                  <a:lnTo>
                    <a:pt x="10525" y="1219"/>
                  </a:lnTo>
                  <a:lnTo>
                    <a:pt x="10481" y="1161"/>
                  </a:lnTo>
                  <a:lnTo>
                    <a:pt x="10434" y="1104"/>
                  </a:lnTo>
                  <a:lnTo>
                    <a:pt x="10388" y="1049"/>
                  </a:lnTo>
                  <a:lnTo>
                    <a:pt x="10340" y="994"/>
                  </a:lnTo>
                  <a:lnTo>
                    <a:pt x="10290" y="941"/>
                  </a:lnTo>
                  <a:lnTo>
                    <a:pt x="10239" y="889"/>
                  </a:lnTo>
                  <a:lnTo>
                    <a:pt x="10187" y="838"/>
                  </a:lnTo>
                  <a:lnTo>
                    <a:pt x="10133" y="788"/>
                  </a:lnTo>
                  <a:lnTo>
                    <a:pt x="10079" y="740"/>
                  </a:lnTo>
                  <a:lnTo>
                    <a:pt x="10023" y="692"/>
                  </a:lnTo>
                  <a:lnTo>
                    <a:pt x="9967" y="647"/>
                  </a:lnTo>
                  <a:lnTo>
                    <a:pt x="9909" y="603"/>
                  </a:lnTo>
                  <a:lnTo>
                    <a:pt x="9850" y="559"/>
                  </a:lnTo>
                  <a:lnTo>
                    <a:pt x="9790" y="517"/>
                  </a:lnTo>
                  <a:lnTo>
                    <a:pt x="9728" y="478"/>
                  </a:lnTo>
                  <a:lnTo>
                    <a:pt x="9667" y="439"/>
                  </a:lnTo>
                  <a:lnTo>
                    <a:pt x="9603" y="402"/>
                  </a:lnTo>
                  <a:lnTo>
                    <a:pt x="9539" y="366"/>
                  </a:lnTo>
                  <a:lnTo>
                    <a:pt x="9475" y="331"/>
                  </a:lnTo>
                  <a:lnTo>
                    <a:pt x="9409" y="299"/>
                  </a:lnTo>
                  <a:lnTo>
                    <a:pt x="9341" y="267"/>
                  </a:lnTo>
                  <a:lnTo>
                    <a:pt x="9273" y="238"/>
                  </a:lnTo>
                  <a:lnTo>
                    <a:pt x="9205" y="209"/>
                  </a:lnTo>
                  <a:lnTo>
                    <a:pt x="9135" y="184"/>
                  </a:lnTo>
                  <a:lnTo>
                    <a:pt x="9066" y="159"/>
                  </a:lnTo>
                  <a:lnTo>
                    <a:pt x="8995" y="135"/>
                  </a:lnTo>
                  <a:lnTo>
                    <a:pt x="8923" y="115"/>
                  </a:lnTo>
                  <a:lnTo>
                    <a:pt x="8851" y="95"/>
                  </a:lnTo>
                  <a:lnTo>
                    <a:pt x="8778" y="78"/>
                  </a:lnTo>
                  <a:lnTo>
                    <a:pt x="8703" y="61"/>
                  </a:lnTo>
                  <a:lnTo>
                    <a:pt x="8629" y="47"/>
                  </a:lnTo>
                  <a:lnTo>
                    <a:pt x="8554" y="35"/>
                  </a:lnTo>
                  <a:lnTo>
                    <a:pt x="8479" y="24"/>
                  </a:lnTo>
                  <a:lnTo>
                    <a:pt x="8402" y="15"/>
                  </a:lnTo>
                  <a:lnTo>
                    <a:pt x="8326" y="8"/>
                  </a:lnTo>
                  <a:lnTo>
                    <a:pt x="8248" y="3"/>
                  </a:lnTo>
                  <a:lnTo>
                    <a:pt x="8170" y="0"/>
                  </a:lnTo>
                  <a:lnTo>
                    <a:pt x="8092" y="0"/>
                  </a:lnTo>
                  <a:lnTo>
                    <a:pt x="80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Rektangel 40"/>
            <p:cNvSpPr/>
            <p:nvPr/>
          </p:nvSpPr>
          <p:spPr>
            <a:xfrm>
              <a:off x="5857991" y="4433576"/>
              <a:ext cx="20591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2000" b="1" dirty="0" smtClean="0">
                  <a:solidFill>
                    <a:schemeClr val="bg1"/>
                  </a:solidFill>
                </a:rPr>
                <a:t>Medelvärde </a:t>
              </a:r>
              <a:r>
                <a:rPr lang="sv-SE" sz="2000" b="1" dirty="0">
                  <a:solidFill>
                    <a:schemeClr val="bg1"/>
                  </a:solidFill>
                </a:rPr>
                <a:t/>
              </a:r>
              <a:br>
                <a:rPr lang="sv-SE" sz="2000" b="1" dirty="0">
                  <a:solidFill>
                    <a:schemeClr val="bg1"/>
                  </a:solidFill>
                </a:rPr>
              </a:br>
              <a:r>
                <a:rPr lang="sv-SE" sz="2000" b="1" dirty="0" smtClean="0">
                  <a:solidFill>
                    <a:schemeClr val="bg1"/>
                  </a:solidFill>
                </a:rPr>
                <a:t>7,9</a:t>
              </a:r>
              <a:endParaRPr lang="sv-SE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Vilka konsekvenser ger det här för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Det fanns nio konsekvenser att välja på. Vi skulle välja de fyra viktigaste.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 12"/>
          <p:cNvSpPr>
            <a:spLocks noChangeAspect="1"/>
          </p:cNvSpPr>
          <p:nvPr/>
        </p:nvSpPr>
        <p:spPr>
          <a:xfrm>
            <a:off x="1862021" y="1398542"/>
            <a:ext cx="1512000" cy="151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>
            <a:spLocks noChangeAspect="1"/>
          </p:cNvSpPr>
          <p:nvPr/>
        </p:nvSpPr>
        <p:spPr>
          <a:xfrm>
            <a:off x="1553680" y="3741277"/>
            <a:ext cx="1962000" cy="196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>
            <a:spLocks noChangeAspect="1"/>
          </p:cNvSpPr>
          <p:nvPr/>
        </p:nvSpPr>
        <p:spPr>
          <a:xfrm>
            <a:off x="3684568" y="1042968"/>
            <a:ext cx="964800" cy="96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>
            <a:spLocks noChangeAspect="1"/>
          </p:cNvSpPr>
          <p:nvPr/>
        </p:nvSpPr>
        <p:spPr>
          <a:xfrm>
            <a:off x="5127261" y="728640"/>
            <a:ext cx="806400" cy="80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>
            <a:spLocks noChangeAspect="1"/>
          </p:cNvSpPr>
          <p:nvPr/>
        </p:nvSpPr>
        <p:spPr>
          <a:xfrm>
            <a:off x="6536039" y="769463"/>
            <a:ext cx="763200" cy="76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>
            <a:spLocks noChangeAspect="1"/>
          </p:cNvSpPr>
          <p:nvPr/>
        </p:nvSpPr>
        <p:spPr>
          <a:xfrm>
            <a:off x="7642555" y="1083388"/>
            <a:ext cx="608400" cy="60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>
            <a:spLocks noChangeAspect="1"/>
          </p:cNvSpPr>
          <p:nvPr/>
        </p:nvSpPr>
        <p:spPr>
          <a:xfrm>
            <a:off x="8889284" y="2322812"/>
            <a:ext cx="507600" cy="50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>
            <a:spLocks noChangeAspect="1"/>
          </p:cNvSpPr>
          <p:nvPr/>
        </p:nvSpPr>
        <p:spPr>
          <a:xfrm>
            <a:off x="9033539" y="3057455"/>
            <a:ext cx="442800" cy="4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>
            <a:spLocks noChangeAspect="1"/>
          </p:cNvSpPr>
          <p:nvPr/>
        </p:nvSpPr>
        <p:spPr>
          <a:xfrm>
            <a:off x="9011946" y="3756826"/>
            <a:ext cx="417600" cy="41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>
            <a:spLocks noChangeAspect="1"/>
          </p:cNvSpPr>
          <p:nvPr/>
        </p:nvSpPr>
        <p:spPr>
          <a:xfrm>
            <a:off x="8613196" y="5005623"/>
            <a:ext cx="270000" cy="2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>
            <a:spLocks noChangeAspect="1"/>
          </p:cNvSpPr>
          <p:nvPr/>
        </p:nvSpPr>
        <p:spPr>
          <a:xfrm>
            <a:off x="8270556" y="5537378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>
            <a:spLocks noChangeAspect="1"/>
          </p:cNvSpPr>
          <p:nvPr/>
        </p:nvSpPr>
        <p:spPr>
          <a:xfrm>
            <a:off x="7901579" y="6012719"/>
            <a:ext cx="147600" cy="14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>
            <a:spLocks noChangeAspect="1"/>
          </p:cNvSpPr>
          <p:nvPr/>
        </p:nvSpPr>
        <p:spPr>
          <a:xfrm>
            <a:off x="4209351" y="4852149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ktangel 50"/>
          <p:cNvSpPr/>
          <p:nvPr/>
        </p:nvSpPr>
        <p:spPr>
          <a:xfrm>
            <a:off x="1137714" y="611023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Vård- och 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omsorgskontoret</a:t>
            </a:r>
            <a:endParaRPr lang="sv-SE" dirty="0"/>
          </a:p>
        </p:txBody>
      </p:sp>
      <p:sp>
        <p:nvSpPr>
          <p:cNvPr id="52" name="Rektangel 51"/>
          <p:cNvSpPr/>
          <p:nvPr/>
        </p:nvSpPr>
        <p:spPr>
          <a:xfrm>
            <a:off x="3495292" y="154313"/>
            <a:ext cx="1287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Kommun-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styrelsens 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kontor</a:t>
            </a:r>
            <a:endParaRPr lang="sv-SE" dirty="0"/>
          </a:p>
        </p:txBody>
      </p:sp>
      <p:sp>
        <p:nvSpPr>
          <p:cNvPr id="53" name="Rektangel 52"/>
          <p:cNvSpPr/>
          <p:nvPr/>
        </p:nvSpPr>
        <p:spPr>
          <a:xfrm>
            <a:off x="4829377" y="341361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Socialkontoret</a:t>
            </a:r>
            <a:endParaRPr lang="sv-SE" dirty="0"/>
          </a:p>
        </p:txBody>
      </p:sp>
      <p:sp>
        <p:nvSpPr>
          <p:cNvPr id="54" name="Rektangel 53"/>
          <p:cNvSpPr/>
          <p:nvPr/>
        </p:nvSpPr>
        <p:spPr>
          <a:xfrm>
            <a:off x="6579280" y="159887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Arbetsmarknads- och 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vuxenutbildningskontoret</a:t>
            </a:r>
            <a:endParaRPr lang="sv-SE" dirty="0"/>
          </a:p>
        </p:txBody>
      </p:sp>
      <p:sp>
        <p:nvSpPr>
          <p:cNvPr id="55" name="Rektangel 54"/>
          <p:cNvSpPr/>
          <p:nvPr/>
        </p:nvSpPr>
        <p:spPr>
          <a:xfrm>
            <a:off x="8239752" y="1031955"/>
            <a:ext cx="198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Tekniska kontoret</a:t>
            </a:r>
            <a:endParaRPr lang="sv-SE" dirty="0"/>
          </a:p>
        </p:txBody>
      </p:sp>
      <p:sp>
        <p:nvSpPr>
          <p:cNvPr id="56" name="Rektangel 55"/>
          <p:cNvSpPr/>
          <p:nvPr/>
        </p:nvSpPr>
        <p:spPr>
          <a:xfrm>
            <a:off x="9438599" y="2236141"/>
            <a:ext cx="1881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Norrköping 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Vatten och Avfall</a:t>
            </a:r>
            <a:endParaRPr lang="sv-SE" dirty="0"/>
          </a:p>
        </p:txBody>
      </p:sp>
      <p:sp>
        <p:nvSpPr>
          <p:cNvPr id="57" name="Rektangel 56"/>
          <p:cNvSpPr/>
          <p:nvPr/>
        </p:nvSpPr>
        <p:spPr>
          <a:xfrm>
            <a:off x="9519539" y="3100061"/>
            <a:ext cx="2695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Stadsbyggnadskontoret</a:t>
            </a:r>
            <a:endParaRPr lang="sv-SE" dirty="0"/>
          </a:p>
        </p:txBody>
      </p:sp>
      <p:sp>
        <p:nvSpPr>
          <p:cNvPr id="58" name="Rektangel 57"/>
          <p:cNvSpPr/>
          <p:nvPr/>
        </p:nvSpPr>
        <p:spPr>
          <a:xfrm>
            <a:off x="9459867" y="3753337"/>
            <a:ext cx="270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Bygg- och miljökontoret</a:t>
            </a:r>
            <a:endParaRPr lang="sv-SE" dirty="0"/>
          </a:p>
        </p:txBody>
      </p:sp>
      <p:sp>
        <p:nvSpPr>
          <p:cNvPr id="59" name="Rektangel 58"/>
          <p:cNvSpPr/>
          <p:nvPr/>
        </p:nvSpPr>
        <p:spPr>
          <a:xfrm>
            <a:off x="8927121" y="4979150"/>
            <a:ext cx="2400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>
                <a:solidFill>
                  <a:srgbClr val="000000"/>
                </a:solidFill>
              </a:rPr>
              <a:t>Norrevo</a:t>
            </a:r>
            <a:r>
              <a:rPr lang="sv-SE" dirty="0" smtClean="0">
                <a:solidFill>
                  <a:srgbClr val="000000"/>
                </a:solidFill>
              </a:rPr>
              <a:t> Fastigheter</a:t>
            </a:r>
            <a:endParaRPr lang="sv-SE" dirty="0"/>
          </a:p>
        </p:txBody>
      </p:sp>
      <p:sp>
        <p:nvSpPr>
          <p:cNvPr id="60" name="Rektangel 59"/>
          <p:cNvSpPr/>
          <p:nvPr/>
        </p:nvSpPr>
        <p:spPr>
          <a:xfrm>
            <a:off x="8474169" y="5458262"/>
            <a:ext cx="2758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Norrköping Visualisering</a:t>
            </a:r>
            <a:endParaRPr lang="sv-SE" dirty="0"/>
          </a:p>
        </p:txBody>
      </p:sp>
      <p:sp>
        <p:nvSpPr>
          <p:cNvPr id="61" name="Rektangel 60"/>
          <p:cNvSpPr/>
          <p:nvPr/>
        </p:nvSpPr>
        <p:spPr>
          <a:xfrm>
            <a:off x="8118830" y="5910906"/>
            <a:ext cx="3225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Upplev Norrköping</a:t>
            </a:r>
            <a:endParaRPr lang="sv-SE" dirty="0"/>
          </a:p>
        </p:txBody>
      </p:sp>
      <p:grpSp>
        <p:nvGrpSpPr>
          <p:cNvPr id="2" name="Grupp 1"/>
          <p:cNvGrpSpPr/>
          <p:nvPr/>
        </p:nvGrpSpPr>
        <p:grpSpPr>
          <a:xfrm>
            <a:off x="4519191" y="4799921"/>
            <a:ext cx="3627997" cy="1664995"/>
            <a:chOff x="4486690" y="4925350"/>
            <a:chExt cx="3627997" cy="1664995"/>
          </a:xfrm>
        </p:grpSpPr>
        <p:grpSp>
          <p:nvGrpSpPr>
            <p:cNvPr id="4" name="Grupp 3"/>
            <p:cNvGrpSpPr/>
            <p:nvPr/>
          </p:nvGrpSpPr>
          <p:grpSpPr>
            <a:xfrm>
              <a:off x="4486690" y="5264209"/>
              <a:ext cx="3627997" cy="1326136"/>
              <a:chOff x="4605958" y="5224453"/>
              <a:chExt cx="3627997" cy="1326136"/>
            </a:xfrm>
          </p:grpSpPr>
          <p:sp>
            <p:nvSpPr>
              <p:cNvPr id="62" name="Rektangel 61"/>
              <p:cNvSpPr/>
              <p:nvPr/>
            </p:nvSpPr>
            <p:spPr>
              <a:xfrm>
                <a:off x="4605959" y="5224453"/>
                <a:ext cx="345691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 smtClean="0">
                    <a:solidFill>
                      <a:srgbClr val="000000"/>
                    </a:solidFill>
                  </a:rPr>
                  <a:t>Louis </a:t>
                </a:r>
                <a:r>
                  <a:rPr lang="sv-SE" sz="1600" dirty="0" smtClean="0">
                    <a:solidFill>
                      <a:srgbClr val="000000"/>
                    </a:solidFill>
                  </a:rPr>
                  <a:t>De </a:t>
                </a:r>
                <a:r>
                  <a:rPr lang="sv-SE" sz="1600" dirty="0" smtClean="0">
                    <a:solidFill>
                      <a:srgbClr val="000000"/>
                    </a:solidFill>
                  </a:rPr>
                  <a:t>Geer konsert &amp; kongress</a:t>
                </a:r>
                <a:endParaRPr lang="sv-SE" sz="1600" dirty="0"/>
              </a:p>
            </p:txBody>
          </p:sp>
          <p:sp>
            <p:nvSpPr>
              <p:cNvPr id="44" name="Rektangel 43"/>
              <p:cNvSpPr/>
              <p:nvPr/>
            </p:nvSpPr>
            <p:spPr>
              <a:xfrm>
                <a:off x="4605958" y="5882841"/>
                <a:ext cx="26698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 smtClean="0">
                    <a:solidFill>
                      <a:srgbClr val="000000"/>
                    </a:solidFill>
                  </a:rPr>
                  <a:t>Norrköpings hamn</a:t>
                </a:r>
                <a:endParaRPr lang="sv-SE" sz="1600" dirty="0"/>
              </a:p>
            </p:txBody>
          </p:sp>
          <p:sp>
            <p:nvSpPr>
              <p:cNvPr id="45" name="Rektangel 44"/>
              <p:cNvSpPr/>
              <p:nvPr/>
            </p:nvSpPr>
            <p:spPr>
              <a:xfrm>
                <a:off x="4605959" y="6212035"/>
                <a:ext cx="214965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 smtClean="0">
                    <a:solidFill>
                      <a:srgbClr val="000000"/>
                    </a:solidFill>
                  </a:rPr>
                  <a:t>Norrköping Airport</a:t>
                </a:r>
                <a:endParaRPr lang="sv-SE" sz="1600" dirty="0"/>
              </a:p>
            </p:txBody>
          </p:sp>
          <p:sp>
            <p:nvSpPr>
              <p:cNvPr id="47" name="Rektangel 46"/>
              <p:cNvSpPr/>
              <p:nvPr/>
            </p:nvSpPr>
            <p:spPr>
              <a:xfrm>
                <a:off x="4605959" y="5553647"/>
                <a:ext cx="362799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 smtClean="0">
                    <a:solidFill>
                      <a:srgbClr val="000000"/>
                    </a:solidFill>
                  </a:rPr>
                  <a:t>Norra Staden Fastighetsutveckling</a:t>
                </a:r>
                <a:endParaRPr lang="sv-SE" sz="1600" dirty="0"/>
              </a:p>
            </p:txBody>
          </p:sp>
        </p:grpSp>
        <p:sp>
          <p:nvSpPr>
            <p:cNvPr id="48" name="Rektangel 47"/>
            <p:cNvSpPr/>
            <p:nvPr/>
          </p:nvSpPr>
          <p:spPr>
            <a:xfrm>
              <a:off x="4486691" y="4925350"/>
              <a:ext cx="21200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smtClean="0">
                  <a:solidFill>
                    <a:srgbClr val="000000"/>
                  </a:solidFill>
                </a:rPr>
                <a:t>Övriga</a:t>
              </a:r>
              <a:endParaRPr lang="sv-SE" dirty="0"/>
            </a:p>
          </p:txBody>
        </p:sp>
      </p:grpSp>
      <p:sp>
        <p:nvSpPr>
          <p:cNvPr id="64" name="Ellips 63"/>
          <p:cNvSpPr>
            <a:spLocks noChangeAspect="1"/>
          </p:cNvSpPr>
          <p:nvPr/>
        </p:nvSpPr>
        <p:spPr>
          <a:xfrm>
            <a:off x="7486733" y="6436554"/>
            <a:ext cx="118800" cy="11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ktangel 64"/>
          <p:cNvSpPr/>
          <p:nvPr/>
        </p:nvSpPr>
        <p:spPr>
          <a:xfrm>
            <a:off x="7605533" y="6320288"/>
            <a:ext cx="3225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Norrköping </a:t>
            </a:r>
            <a:r>
              <a:rPr lang="sv-SE" dirty="0" smtClean="0">
                <a:solidFill>
                  <a:srgbClr val="000000"/>
                </a:solidFill>
              </a:rPr>
              <a:t>Science Park</a:t>
            </a:r>
            <a:endParaRPr lang="sv-SE" dirty="0"/>
          </a:p>
        </p:txBody>
      </p:sp>
      <p:sp>
        <p:nvSpPr>
          <p:cNvPr id="66" name="Rektangel 65"/>
          <p:cNvSpPr/>
          <p:nvPr/>
        </p:nvSpPr>
        <p:spPr>
          <a:xfrm>
            <a:off x="398252" y="343380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Utbildningskontoret</a:t>
            </a:r>
            <a:endParaRPr lang="sv-SE" dirty="0">
              <a:cs typeface="Arial" panose="020B0604020202020204" pitchFamily="34" charset="0"/>
            </a:endParaRPr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4454518" y="2442504"/>
            <a:ext cx="3073214" cy="1417943"/>
          </a:xfrm>
          <a:custGeom>
            <a:avLst/>
            <a:gdLst>
              <a:gd name="T0" fmla="*/ 3402662 w 4732"/>
              <a:gd name="T1" fmla="*/ 730942 h 2200"/>
              <a:gd name="T2" fmla="*/ 3400981 w 4732"/>
              <a:gd name="T3" fmla="*/ 614999 h 2200"/>
              <a:gd name="T4" fmla="*/ 3374096 w 4732"/>
              <a:gd name="T5" fmla="*/ 480573 h 2200"/>
              <a:gd name="T6" fmla="*/ 3322006 w 4732"/>
              <a:gd name="T7" fmla="*/ 357909 h 2200"/>
              <a:gd name="T8" fmla="*/ 3248072 w 4732"/>
              <a:gd name="T9" fmla="*/ 248688 h 2200"/>
              <a:gd name="T10" fmla="*/ 3155654 w 4732"/>
              <a:gd name="T11" fmla="*/ 156270 h 2200"/>
              <a:gd name="T12" fmla="*/ 3046432 w 4732"/>
              <a:gd name="T13" fmla="*/ 82336 h 2200"/>
              <a:gd name="T14" fmla="*/ 2923768 w 4732"/>
              <a:gd name="T15" fmla="*/ 30246 h 2200"/>
              <a:gd name="T16" fmla="*/ 2789342 w 4732"/>
              <a:gd name="T17" fmla="*/ 3361 h 2200"/>
              <a:gd name="T18" fmla="*/ 2676760 w 4732"/>
              <a:gd name="T19" fmla="*/ 1680 h 2200"/>
              <a:gd name="T20" fmla="*/ 2510408 w 4732"/>
              <a:gd name="T21" fmla="*/ 31926 h 2200"/>
              <a:gd name="T22" fmla="*/ 2362539 w 4732"/>
              <a:gd name="T23" fmla="*/ 100820 h 2200"/>
              <a:gd name="T24" fmla="*/ 2234835 w 4732"/>
              <a:gd name="T25" fmla="*/ 199959 h 2200"/>
              <a:gd name="T26" fmla="*/ 2157539 w 4732"/>
              <a:gd name="T27" fmla="*/ 294057 h 2200"/>
              <a:gd name="T28" fmla="*/ 2088646 w 4732"/>
              <a:gd name="T29" fmla="*/ 184836 h 2200"/>
              <a:gd name="T30" fmla="*/ 1994548 w 4732"/>
              <a:gd name="T31" fmla="*/ 100820 h 2200"/>
              <a:gd name="T32" fmla="*/ 1878605 w 4732"/>
              <a:gd name="T33" fmla="*/ 45369 h 2200"/>
              <a:gd name="T34" fmla="*/ 1745859 w 4732"/>
              <a:gd name="T35" fmla="*/ 25205 h 2200"/>
              <a:gd name="T36" fmla="*/ 1680327 w 4732"/>
              <a:gd name="T37" fmla="*/ 30246 h 2200"/>
              <a:gd name="T38" fmla="*/ 1596310 w 4732"/>
              <a:gd name="T39" fmla="*/ 52090 h 2200"/>
              <a:gd name="T40" fmla="*/ 1468606 w 4732"/>
              <a:gd name="T41" fmla="*/ 122664 h 2200"/>
              <a:gd name="T42" fmla="*/ 1359384 w 4732"/>
              <a:gd name="T43" fmla="*/ 247008 h 2200"/>
              <a:gd name="T44" fmla="*/ 1310655 w 4732"/>
              <a:gd name="T45" fmla="*/ 362950 h 2200"/>
              <a:gd name="T46" fmla="*/ 1297212 w 4732"/>
              <a:gd name="T47" fmla="*/ 448647 h 2200"/>
              <a:gd name="T48" fmla="*/ 1216557 w 4732"/>
              <a:gd name="T49" fmla="*/ 394876 h 2200"/>
              <a:gd name="T50" fmla="*/ 1088852 w 4732"/>
              <a:gd name="T51" fmla="*/ 357909 h 2200"/>
              <a:gd name="T52" fmla="*/ 979630 w 4732"/>
              <a:gd name="T53" fmla="*/ 364631 h 2200"/>
              <a:gd name="T54" fmla="*/ 848565 w 4732"/>
              <a:gd name="T55" fmla="*/ 418401 h 2200"/>
              <a:gd name="T56" fmla="*/ 751106 w 4732"/>
              <a:gd name="T57" fmla="*/ 517540 h 2200"/>
              <a:gd name="T58" fmla="*/ 695655 w 4732"/>
              <a:gd name="T59" fmla="*/ 648606 h 2200"/>
              <a:gd name="T60" fmla="*/ 688934 w 4732"/>
              <a:gd name="T61" fmla="*/ 749425 h 2200"/>
              <a:gd name="T62" fmla="*/ 507459 w 4732"/>
              <a:gd name="T63" fmla="*/ 777991 h 2200"/>
              <a:gd name="T64" fmla="*/ 401598 w 4732"/>
              <a:gd name="T65" fmla="*/ 794794 h 2200"/>
              <a:gd name="T66" fmla="*/ 304139 w 4732"/>
              <a:gd name="T67" fmla="*/ 830081 h 2200"/>
              <a:gd name="T68" fmla="*/ 215082 w 4732"/>
              <a:gd name="T69" fmla="*/ 883851 h 2200"/>
              <a:gd name="T70" fmla="*/ 139467 w 4732"/>
              <a:gd name="T71" fmla="*/ 952745 h 2200"/>
              <a:gd name="T72" fmla="*/ 77295 w 4732"/>
              <a:gd name="T73" fmla="*/ 1035080 h 2200"/>
              <a:gd name="T74" fmla="*/ 31926 w 4732"/>
              <a:gd name="T75" fmla="*/ 1129179 h 2200"/>
              <a:gd name="T76" fmla="*/ 6721 w 4732"/>
              <a:gd name="T77" fmla="*/ 1231679 h 2200"/>
              <a:gd name="T78" fmla="*/ 0 w 4732"/>
              <a:gd name="T79" fmla="*/ 1312334 h 2200"/>
              <a:gd name="T80" fmla="*/ 10082 w 4732"/>
              <a:gd name="T81" fmla="*/ 1418195 h 2200"/>
              <a:gd name="T82" fmla="*/ 40328 w 4732"/>
              <a:gd name="T83" fmla="*/ 1517334 h 2200"/>
              <a:gd name="T84" fmla="*/ 95779 w 4732"/>
              <a:gd name="T85" fmla="*/ 1619834 h 2200"/>
              <a:gd name="T86" fmla="*/ 203320 w 4732"/>
              <a:gd name="T87" fmla="*/ 1732416 h 2200"/>
              <a:gd name="T88" fmla="*/ 337746 w 4732"/>
              <a:gd name="T89" fmla="*/ 1811391 h 2200"/>
              <a:gd name="T90" fmla="*/ 494016 w 4732"/>
              <a:gd name="T91" fmla="*/ 1846678 h 2200"/>
              <a:gd name="T92" fmla="*/ 3439629 w 4732"/>
              <a:gd name="T93" fmla="*/ 1848358 h 2200"/>
              <a:gd name="T94" fmla="*/ 3547170 w 4732"/>
              <a:gd name="T95" fmla="*/ 1838276 h 2200"/>
              <a:gd name="T96" fmla="*/ 3647989 w 4732"/>
              <a:gd name="T97" fmla="*/ 1806350 h 2200"/>
              <a:gd name="T98" fmla="*/ 3738727 w 4732"/>
              <a:gd name="T99" fmla="*/ 1757620 h 2200"/>
              <a:gd name="T100" fmla="*/ 3817702 w 4732"/>
              <a:gd name="T101" fmla="*/ 1692088 h 2200"/>
              <a:gd name="T102" fmla="*/ 3883235 w 4732"/>
              <a:gd name="T103" fmla="*/ 1613112 h 2200"/>
              <a:gd name="T104" fmla="*/ 3933645 w 4732"/>
              <a:gd name="T105" fmla="*/ 1520695 h 2200"/>
              <a:gd name="T106" fmla="*/ 3963891 w 4732"/>
              <a:gd name="T107" fmla="*/ 1421555 h 2200"/>
              <a:gd name="T108" fmla="*/ 3975653 w 4732"/>
              <a:gd name="T109" fmla="*/ 1312334 h 2200"/>
              <a:gd name="T110" fmla="*/ 3968932 w 4732"/>
              <a:gd name="T111" fmla="*/ 1231679 h 2200"/>
              <a:gd name="T112" fmla="*/ 3942046 w 4732"/>
              <a:gd name="T113" fmla="*/ 1129179 h 2200"/>
              <a:gd name="T114" fmla="*/ 3896678 w 4732"/>
              <a:gd name="T115" fmla="*/ 1035080 h 2200"/>
              <a:gd name="T116" fmla="*/ 3836186 w 4732"/>
              <a:gd name="T117" fmla="*/ 952745 h 2200"/>
              <a:gd name="T118" fmla="*/ 3760571 w 4732"/>
              <a:gd name="T119" fmla="*/ 883851 h 2200"/>
              <a:gd name="T120" fmla="*/ 3671514 w 4732"/>
              <a:gd name="T121" fmla="*/ 830081 h 2200"/>
              <a:gd name="T122" fmla="*/ 3574055 w 4732"/>
              <a:gd name="T123" fmla="*/ 794794 h 2200"/>
              <a:gd name="T124" fmla="*/ 3466514 w 4732"/>
              <a:gd name="T125" fmla="*/ 777991 h 22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732" h="2200">
                <a:moveTo>
                  <a:pt x="4094" y="926"/>
                </a:moveTo>
                <a:lnTo>
                  <a:pt x="4046" y="926"/>
                </a:lnTo>
                <a:lnTo>
                  <a:pt x="4050" y="870"/>
                </a:lnTo>
                <a:lnTo>
                  <a:pt x="4052" y="816"/>
                </a:lnTo>
                <a:lnTo>
                  <a:pt x="4052" y="774"/>
                </a:lnTo>
                <a:lnTo>
                  <a:pt x="4048" y="732"/>
                </a:lnTo>
                <a:lnTo>
                  <a:pt x="4044" y="690"/>
                </a:lnTo>
                <a:lnTo>
                  <a:pt x="4036" y="650"/>
                </a:lnTo>
                <a:lnTo>
                  <a:pt x="4028" y="612"/>
                </a:lnTo>
                <a:lnTo>
                  <a:pt x="4016" y="572"/>
                </a:lnTo>
                <a:lnTo>
                  <a:pt x="4004" y="534"/>
                </a:lnTo>
                <a:lnTo>
                  <a:pt x="3988" y="498"/>
                </a:lnTo>
                <a:lnTo>
                  <a:pt x="3972" y="462"/>
                </a:lnTo>
                <a:lnTo>
                  <a:pt x="3954" y="426"/>
                </a:lnTo>
                <a:lnTo>
                  <a:pt x="3934" y="392"/>
                </a:lnTo>
                <a:lnTo>
                  <a:pt x="3914" y="360"/>
                </a:lnTo>
                <a:lnTo>
                  <a:pt x="3890" y="328"/>
                </a:lnTo>
                <a:lnTo>
                  <a:pt x="3866" y="296"/>
                </a:lnTo>
                <a:lnTo>
                  <a:pt x="3840" y="266"/>
                </a:lnTo>
                <a:lnTo>
                  <a:pt x="3814" y="238"/>
                </a:lnTo>
                <a:lnTo>
                  <a:pt x="3786" y="212"/>
                </a:lnTo>
                <a:lnTo>
                  <a:pt x="3756" y="186"/>
                </a:lnTo>
                <a:lnTo>
                  <a:pt x="3726" y="162"/>
                </a:lnTo>
                <a:lnTo>
                  <a:pt x="3694" y="138"/>
                </a:lnTo>
                <a:lnTo>
                  <a:pt x="3660" y="118"/>
                </a:lnTo>
                <a:lnTo>
                  <a:pt x="3626" y="98"/>
                </a:lnTo>
                <a:lnTo>
                  <a:pt x="3590" y="80"/>
                </a:lnTo>
                <a:lnTo>
                  <a:pt x="3554" y="64"/>
                </a:lnTo>
                <a:lnTo>
                  <a:pt x="3518" y="50"/>
                </a:lnTo>
                <a:lnTo>
                  <a:pt x="3480" y="36"/>
                </a:lnTo>
                <a:lnTo>
                  <a:pt x="3442" y="26"/>
                </a:lnTo>
                <a:lnTo>
                  <a:pt x="3402" y="16"/>
                </a:lnTo>
                <a:lnTo>
                  <a:pt x="3362" y="10"/>
                </a:lnTo>
                <a:lnTo>
                  <a:pt x="3320" y="4"/>
                </a:lnTo>
                <a:lnTo>
                  <a:pt x="3280" y="0"/>
                </a:lnTo>
                <a:lnTo>
                  <a:pt x="3238" y="0"/>
                </a:lnTo>
                <a:lnTo>
                  <a:pt x="3186" y="2"/>
                </a:lnTo>
                <a:lnTo>
                  <a:pt x="3136" y="6"/>
                </a:lnTo>
                <a:lnTo>
                  <a:pt x="3086" y="14"/>
                </a:lnTo>
                <a:lnTo>
                  <a:pt x="3036" y="24"/>
                </a:lnTo>
                <a:lnTo>
                  <a:pt x="2988" y="38"/>
                </a:lnTo>
                <a:lnTo>
                  <a:pt x="2942" y="54"/>
                </a:lnTo>
                <a:lnTo>
                  <a:pt x="2898" y="74"/>
                </a:lnTo>
                <a:lnTo>
                  <a:pt x="2854" y="96"/>
                </a:lnTo>
                <a:lnTo>
                  <a:pt x="2812" y="120"/>
                </a:lnTo>
                <a:lnTo>
                  <a:pt x="2772" y="146"/>
                </a:lnTo>
                <a:lnTo>
                  <a:pt x="2732" y="174"/>
                </a:lnTo>
                <a:lnTo>
                  <a:pt x="2696" y="206"/>
                </a:lnTo>
                <a:lnTo>
                  <a:pt x="2660" y="238"/>
                </a:lnTo>
                <a:lnTo>
                  <a:pt x="2628" y="274"/>
                </a:lnTo>
                <a:lnTo>
                  <a:pt x="2596" y="310"/>
                </a:lnTo>
                <a:lnTo>
                  <a:pt x="2568" y="350"/>
                </a:lnTo>
                <a:lnTo>
                  <a:pt x="2552" y="316"/>
                </a:lnTo>
                <a:lnTo>
                  <a:pt x="2532" y="282"/>
                </a:lnTo>
                <a:lnTo>
                  <a:pt x="2510" y="250"/>
                </a:lnTo>
                <a:lnTo>
                  <a:pt x="2486" y="220"/>
                </a:lnTo>
                <a:lnTo>
                  <a:pt x="2462" y="192"/>
                </a:lnTo>
                <a:lnTo>
                  <a:pt x="2434" y="166"/>
                </a:lnTo>
                <a:lnTo>
                  <a:pt x="2404" y="142"/>
                </a:lnTo>
                <a:lnTo>
                  <a:pt x="2374" y="120"/>
                </a:lnTo>
                <a:lnTo>
                  <a:pt x="2342" y="100"/>
                </a:lnTo>
                <a:lnTo>
                  <a:pt x="2308" y="82"/>
                </a:lnTo>
                <a:lnTo>
                  <a:pt x="2272" y="68"/>
                </a:lnTo>
                <a:lnTo>
                  <a:pt x="2236" y="54"/>
                </a:lnTo>
                <a:lnTo>
                  <a:pt x="2198" y="44"/>
                </a:lnTo>
                <a:lnTo>
                  <a:pt x="2158" y="36"/>
                </a:lnTo>
                <a:lnTo>
                  <a:pt x="2118" y="32"/>
                </a:lnTo>
                <a:lnTo>
                  <a:pt x="2078" y="30"/>
                </a:lnTo>
                <a:lnTo>
                  <a:pt x="2052" y="32"/>
                </a:lnTo>
                <a:lnTo>
                  <a:pt x="2026" y="34"/>
                </a:lnTo>
                <a:lnTo>
                  <a:pt x="2000" y="36"/>
                </a:lnTo>
                <a:lnTo>
                  <a:pt x="1974" y="42"/>
                </a:lnTo>
                <a:lnTo>
                  <a:pt x="1948" y="46"/>
                </a:lnTo>
                <a:lnTo>
                  <a:pt x="1924" y="54"/>
                </a:lnTo>
                <a:lnTo>
                  <a:pt x="1900" y="62"/>
                </a:lnTo>
                <a:lnTo>
                  <a:pt x="1876" y="70"/>
                </a:lnTo>
                <a:lnTo>
                  <a:pt x="1832" y="92"/>
                </a:lnTo>
                <a:lnTo>
                  <a:pt x="1788" y="116"/>
                </a:lnTo>
                <a:lnTo>
                  <a:pt x="1748" y="146"/>
                </a:lnTo>
                <a:lnTo>
                  <a:pt x="1710" y="178"/>
                </a:lnTo>
                <a:lnTo>
                  <a:pt x="1676" y="214"/>
                </a:lnTo>
                <a:lnTo>
                  <a:pt x="1644" y="252"/>
                </a:lnTo>
                <a:lnTo>
                  <a:pt x="1618" y="294"/>
                </a:lnTo>
                <a:lnTo>
                  <a:pt x="1594" y="338"/>
                </a:lnTo>
                <a:lnTo>
                  <a:pt x="1574" y="384"/>
                </a:lnTo>
                <a:lnTo>
                  <a:pt x="1566" y="408"/>
                </a:lnTo>
                <a:lnTo>
                  <a:pt x="1560" y="432"/>
                </a:lnTo>
                <a:lnTo>
                  <a:pt x="1554" y="458"/>
                </a:lnTo>
                <a:lnTo>
                  <a:pt x="1548" y="482"/>
                </a:lnTo>
                <a:lnTo>
                  <a:pt x="1546" y="508"/>
                </a:lnTo>
                <a:lnTo>
                  <a:pt x="1544" y="534"/>
                </a:lnTo>
                <a:lnTo>
                  <a:pt x="1514" y="510"/>
                </a:lnTo>
                <a:lnTo>
                  <a:pt x="1482" y="488"/>
                </a:lnTo>
                <a:lnTo>
                  <a:pt x="1448" y="470"/>
                </a:lnTo>
                <a:lnTo>
                  <a:pt x="1412" y="454"/>
                </a:lnTo>
                <a:lnTo>
                  <a:pt x="1374" y="442"/>
                </a:lnTo>
                <a:lnTo>
                  <a:pt x="1336" y="432"/>
                </a:lnTo>
                <a:lnTo>
                  <a:pt x="1296" y="426"/>
                </a:lnTo>
                <a:lnTo>
                  <a:pt x="1254" y="424"/>
                </a:lnTo>
                <a:lnTo>
                  <a:pt x="1210" y="426"/>
                </a:lnTo>
                <a:lnTo>
                  <a:pt x="1166" y="434"/>
                </a:lnTo>
                <a:lnTo>
                  <a:pt x="1124" y="444"/>
                </a:lnTo>
                <a:lnTo>
                  <a:pt x="1084" y="458"/>
                </a:lnTo>
                <a:lnTo>
                  <a:pt x="1046" y="478"/>
                </a:lnTo>
                <a:lnTo>
                  <a:pt x="1010" y="498"/>
                </a:lnTo>
                <a:lnTo>
                  <a:pt x="978" y="524"/>
                </a:lnTo>
                <a:lnTo>
                  <a:pt x="946" y="552"/>
                </a:lnTo>
                <a:lnTo>
                  <a:pt x="918" y="582"/>
                </a:lnTo>
                <a:lnTo>
                  <a:pt x="894" y="616"/>
                </a:lnTo>
                <a:lnTo>
                  <a:pt x="872" y="652"/>
                </a:lnTo>
                <a:lnTo>
                  <a:pt x="854" y="690"/>
                </a:lnTo>
                <a:lnTo>
                  <a:pt x="838" y="730"/>
                </a:lnTo>
                <a:lnTo>
                  <a:pt x="828" y="772"/>
                </a:lnTo>
                <a:lnTo>
                  <a:pt x="822" y="816"/>
                </a:lnTo>
                <a:lnTo>
                  <a:pt x="820" y="860"/>
                </a:lnTo>
                <a:lnTo>
                  <a:pt x="820" y="892"/>
                </a:lnTo>
                <a:lnTo>
                  <a:pt x="824" y="926"/>
                </a:lnTo>
                <a:lnTo>
                  <a:pt x="638" y="926"/>
                </a:lnTo>
                <a:lnTo>
                  <a:pt x="604" y="926"/>
                </a:lnTo>
                <a:lnTo>
                  <a:pt x="572" y="928"/>
                </a:lnTo>
                <a:lnTo>
                  <a:pt x="540" y="932"/>
                </a:lnTo>
                <a:lnTo>
                  <a:pt x="510" y="938"/>
                </a:lnTo>
                <a:lnTo>
                  <a:pt x="478" y="946"/>
                </a:lnTo>
                <a:lnTo>
                  <a:pt x="448" y="954"/>
                </a:lnTo>
                <a:lnTo>
                  <a:pt x="418" y="964"/>
                </a:lnTo>
                <a:lnTo>
                  <a:pt x="390" y="976"/>
                </a:lnTo>
                <a:lnTo>
                  <a:pt x="362" y="988"/>
                </a:lnTo>
                <a:lnTo>
                  <a:pt x="334" y="1002"/>
                </a:lnTo>
                <a:lnTo>
                  <a:pt x="308" y="1018"/>
                </a:lnTo>
                <a:lnTo>
                  <a:pt x="282" y="1034"/>
                </a:lnTo>
                <a:lnTo>
                  <a:pt x="256" y="1052"/>
                </a:lnTo>
                <a:lnTo>
                  <a:pt x="232" y="1070"/>
                </a:lnTo>
                <a:lnTo>
                  <a:pt x="210" y="1090"/>
                </a:lnTo>
                <a:lnTo>
                  <a:pt x="186" y="1112"/>
                </a:lnTo>
                <a:lnTo>
                  <a:pt x="166" y="1134"/>
                </a:lnTo>
                <a:lnTo>
                  <a:pt x="146" y="1158"/>
                </a:lnTo>
                <a:lnTo>
                  <a:pt x="126" y="1182"/>
                </a:lnTo>
                <a:lnTo>
                  <a:pt x="110" y="1206"/>
                </a:lnTo>
                <a:lnTo>
                  <a:pt x="92" y="1232"/>
                </a:lnTo>
                <a:lnTo>
                  <a:pt x="78" y="1258"/>
                </a:lnTo>
                <a:lnTo>
                  <a:pt x="64" y="1286"/>
                </a:lnTo>
                <a:lnTo>
                  <a:pt x="50" y="1314"/>
                </a:lnTo>
                <a:lnTo>
                  <a:pt x="38" y="1344"/>
                </a:lnTo>
                <a:lnTo>
                  <a:pt x="28" y="1374"/>
                </a:lnTo>
                <a:lnTo>
                  <a:pt x="20" y="1404"/>
                </a:lnTo>
                <a:lnTo>
                  <a:pt x="14" y="1434"/>
                </a:lnTo>
                <a:lnTo>
                  <a:pt x="8" y="1466"/>
                </a:lnTo>
                <a:lnTo>
                  <a:pt x="4" y="1498"/>
                </a:lnTo>
                <a:lnTo>
                  <a:pt x="2" y="1530"/>
                </a:lnTo>
                <a:lnTo>
                  <a:pt x="0" y="1562"/>
                </a:lnTo>
                <a:lnTo>
                  <a:pt x="2" y="1594"/>
                </a:lnTo>
                <a:lnTo>
                  <a:pt x="4" y="1626"/>
                </a:lnTo>
                <a:lnTo>
                  <a:pt x="8" y="1658"/>
                </a:lnTo>
                <a:lnTo>
                  <a:pt x="12" y="1688"/>
                </a:lnTo>
                <a:lnTo>
                  <a:pt x="20" y="1718"/>
                </a:lnTo>
                <a:lnTo>
                  <a:pt x="28" y="1748"/>
                </a:lnTo>
                <a:lnTo>
                  <a:pt x="38" y="1776"/>
                </a:lnTo>
                <a:lnTo>
                  <a:pt x="48" y="1806"/>
                </a:lnTo>
                <a:lnTo>
                  <a:pt x="68" y="1848"/>
                </a:lnTo>
                <a:lnTo>
                  <a:pt x="90" y="1888"/>
                </a:lnTo>
                <a:lnTo>
                  <a:pt x="114" y="1928"/>
                </a:lnTo>
                <a:lnTo>
                  <a:pt x="142" y="1964"/>
                </a:lnTo>
                <a:lnTo>
                  <a:pt x="174" y="2000"/>
                </a:lnTo>
                <a:lnTo>
                  <a:pt x="206" y="2032"/>
                </a:lnTo>
                <a:lnTo>
                  <a:pt x="242" y="2062"/>
                </a:lnTo>
                <a:lnTo>
                  <a:pt x="278" y="2090"/>
                </a:lnTo>
                <a:lnTo>
                  <a:pt x="318" y="2114"/>
                </a:lnTo>
                <a:lnTo>
                  <a:pt x="360" y="2136"/>
                </a:lnTo>
                <a:lnTo>
                  <a:pt x="402" y="2156"/>
                </a:lnTo>
                <a:lnTo>
                  <a:pt x="446" y="2172"/>
                </a:lnTo>
                <a:lnTo>
                  <a:pt x="492" y="2184"/>
                </a:lnTo>
                <a:lnTo>
                  <a:pt x="540" y="2192"/>
                </a:lnTo>
                <a:lnTo>
                  <a:pt x="588" y="2198"/>
                </a:lnTo>
                <a:lnTo>
                  <a:pt x="638" y="2200"/>
                </a:lnTo>
                <a:lnTo>
                  <a:pt x="3484" y="2200"/>
                </a:lnTo>
                <a:lnTo>
                  <a:pt x="4094" y="2200"/>
                </a:lnTo>
                <a:lnTo>
                  <a:pt x="4126" y="2200"/>
                </a:lnTo>
                <a:lnTo>
                  <a:pt x="4158" y="2196"/>
                </a:lnTo>
                <a:lnTo>
                  <a:pt x="4190" y="2192"/>
                </a:lnTo>
                <a:lnTo>
                  <a:pt x="4222" y="2188"/>
                </a:lnTo>
                <a:lnTo>
                  <a:pt x="4254" y="2180"/>
                </a:lnTo>
                <a:lnTo>
                  <a:pt x="4284" y="2172"/>
                </a:lnTo>
                <a:lnTo>
                  <a:pt x="4312" y="2162"/>
                </a:lnTo>
                <a:lnTo>
                  <a:pt x="4342" y="2150"/>
                </a:lnTo>
                <a:lnTo>
                  <a:pt x="4370" y="2138"/>
                </a:lnTo>
                <a:lnTo>
                  <a:pt x="4398" y="2124"/>
                </a:lnTo>
                <a:lnTo>
                  <a:pt x="4424" y="2108"/>
                </a:lnTo>
                <a:lnTo>
                  <a:pt x="4450" y="2092"/>
                </a:lnTo>
                <a:lnTo>
                  <a:pt x="4476" y="2074"/>
                </a:lnTo>
                <a:lnTo>
                  <a:pt x="4500" y="2054"/>
                </a:lnTo>
                <a:lnTo>
                  <a:pt x="4522" y="2034"/>
                </a:lnTo>
                <a:lnTo>
                  <a:pt x="4544" y="2014"/>
                </a:lnTo>
                <a:lnTo>
                  <a:pt x="4566" y="1992"/>
                </a:lnTo>
                <a:lnTo>
                  <a:pt x="4586" y="1968"/>
                </a:lnTo>
                <a:lnTo>
                  <a:pt x="4604" y="1944"/>
                </a:lnTo>
                <a:lnTo>
                  <a:pt x="4622" y="1920"/>
                </a:lnTo>
                <a:lnTo>
                  <a:pt x="4638" y="1894"/>
                </a:lnTo>
                <a:lnTo>
                  <a:pt x="4654" y="1866"/>
                </a:lnTo>
                <a:lnTo>
                  <a:pt x="4668" y="1840"/>
                </a:lnTo>
                <a:lnTo>
                  <a:pt x="4682" y="1810"/>
                </a:lnTo>
                <a:lnTo>
                  <a:pt x="4692" y="1782"/>
                </a:lnTo>
                <a:lnTo>
                  <a:pt x="4702" y="1752"/>
                </a:lnTo>
                <a:lnTo>
                  <a:pt x="4712" y="1722"/>
                </a:lnTo>
                <a:lnTo>
                  <a:pt x="4718" y="1692"/>
                </a:lnTo>
                <a:lnTo>
                  <a:pt x="4724" y="1660"/>
                </a:lnTo>
                <a:lnTo>
                  <a:pt x="4728" y="1628"/>
                </a:lnTo>
                <a:lnTo>
                  <a:pt x="4730" y="1596"/>
                </a:lnTo>
                <a:lnTo>
                  <a:pt x="4732" y="1562"/>
                </a:lnTo>
                <a:lnTo>
                  <a:pt x="4730" y="1530"/>
                </a:lnTo>
                <a:lnTo>
                  <a:pt x="4728" y="1498"/>
                </a:lnTo>
                <a:lnTo>
                  <a:pt x="4724" y="1466"/>
                </a:lnTo>
                <a:lnTo>
                  <a:pt x="4718" y="1434"/>
                </a:lnTo>
                <a:lnTo>
                  <a:pt x="4712" y="1404"/>
                </a:lnTo>
                <a:lnTo>
                  <a:pt x="4702" y="1374"/>
                </a:lnTo>
                <a:lnTo>
                  <a:pt x="4692" y="1344"/>
                </a:lnTo>
                <a:lnTo>
                  <a:pt x="4682" y="1314"/>
                </a:lnTo>
                <a:lnTo>
                  <a:pt x="4668" y="1286"/>
                </a:lnTo>
                <a:lnTo>
                  <a:pt x="4654" y="1258"/>
                </a:lnTo>
                <a:lnTo>
                  <a:pt x="4638" y="1232"/>
                </a:lnTo>
                <a:lnTo>
                  <a:pt x="4622" y="1206"/>
                </a:lnTo>
                <a:lnTo>
                  <a:pt x="4604" y="1182"/>
                </a:lnTo>
                <a:lnTo>
                  <a:pt x="4586" y="1158"/>
                </a:lnTo>
                <a:lnTo>
                  <a:pt x="4566" y="1134"/>
                </a:lnTo>
                <a:lnTo>
                  <a:pt x="4544" y="1112"/>
                </a:lnTo>
                <a:lnTo>
                  <a:pt x="4522" y="1090"/>
                </a:lnTo>
                <a:lnTo>
                  <a:pt x="4500" y="1070"/>
                </a:lnTo>
                <a:lnTo>
                  <a:pt x="4476" y="1052"/>
                </a:lnTo>
                <a:lnTo>
                  <a:pt x="4450" y="1034"/>
                </a:lnTo>
                <a:lnTo>
                  <a:pt x="4424" y="1018"/>
                </a:lnTo>
                <a:lnTo>
                  <a:pt x="4398" y="1002"/>
                </a:lnTo>
                <a:lnTo>
                  <a:pt x="4370" y="988"/>
                </a:lnTo>
                <a:lnTo>
                  <a:pt x="4342" y="976"/>
                </a:lnTo>
                <a:lnTo>
                  <a:pt x="4312" y="964"/>
                </a:lnTo>
                <a:lnTo>
                  <a:pt x="4284" y="954"/>
                </a:lnTo>
                <a:lnTo>
                  <a:pt x="4254" y="946"/>
                </a:lnTo>
                <a:lnTo>
                  <a:pt x="4222" y="938"/>
                </a:lnTo>
                <a:lnTo>
                  <a:pt x="4190" y="932"/>
                </a:lnTo>
                <a:lnTo>
                  <a:pt x="4158" y="928"/>
                </a:lnTo>
                <a:lnTo>
                  <a:pt x="4126" y="926"/>
                </a:lnTo>
                <a:lnTo>
                  <a:pt x="4094" y="9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9" name="Ellips 38"/>
          <p:cNvSpPr>
            <a:spLocks noChangeAspect="1"/>
          </p:cNvSpPr>
          <p:nvPr/>
        </p:nvSpPr>
        <p:spPr>
          <a:xfrm>
            <a:off x="8418575" y="1602959"/>
            <a:ext cx="579600" cy="57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/>
          <p:cNvSpPr/>
          <p:nvPr/>
        </p:nvSpPr>
        <p:spPr>
          <a:xfrm>
            <a:off x="9001076" y="1647117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Kultur- och fritidskontoret</a:t>
            </a:r>
            <a:endParaRPr lang="sv-SE" dirty="0"/>
          </a:p>
        </p:txBody>
      </p:sp>
      <p:sp>
        <p:nvSpPr>
          <p:cNvPr id="43" name="Ellips 42"/>
          <p:cNvSpPr>
            <a:spLocks noChangeAspect="1"/>
          </p:cNvSpPr>
          <p:nvPr/>
        </p:nvSpPr>
        <p:spPr>
          <a:xfrm>
            <a:off x="8881171" y="4392619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48"/>
          <p:cNvSpPr/>
          <p:nvPr/>
        </p:nvSpPr>
        <p:spPr>
          <a:xfrm>
            <a:off x="9288462" y="4408487"/>
            <a:ext cx="1818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Hyresbostäder</a:t>
            </a:r>
            <a:endParaRPr lang="sv-SE" dirty="0"/>
          </a:p>
        </p:txBody>
      </p:sp>
      <p:sp>
        <p:nvSpPr>
          <p:cNvPr id="46" name="textruta 12"/>
          <p:cNvSpPr txBox="1">
            <a:spLocks noChangeArrowheads="1"/>
          </p:cNvSpPr>
          <p:nvPr/>
        </p:nvSpPr>
        <p:spPr bwMode="auto">
          <a:xfrm>
            <a:off x="4566534" y="2782891"/>
            <a:ext cx="284918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9pPr>
          </a:lstStyle>
          <a:p>
            <a:pPr algn="ctr" eaLnBrk="1" hangingPunct="1"/>
            <a:r>
              <a:rPr lang="sv-SE" altLang="sv-SE" sz="4000" b="1" dirty="0" smtClean="0">
                <a:solidFill>
                  <a:schemeClr val="bg1"/>
                </a:solidFill>
                <a:latin typeface="+mn-lt"/>
              </a:rPr>
              <a:t>4 188 </a:t>
            </a:r>
            <a:endParaRPr lang="sv-SE" altLang="sv-SE" sz="40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sv-SE" altLang="sv-SE" b="1" dirty="0" smtClean="0">
                <a:solidFill>
                  <a:schemeClr val="bg1"/>
                </a:solidFill>
                <a:latin typeface="+mn-lt"/>
              </a:rPr>
              <a:t>deltagare totalt</a:t>
            </a:r>
            <a:endParaRPr lang="sv-SE" altLang="sv-SE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4085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"/>
                            </p:stCondLst>
                            <p:childTnLst>
                              <p:par>
                                <p:cTn id="6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"/>
                            </p:stCondLst>
                            <p:childTnLst>
                              <p:par>
                                <p:cTn id="7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"/>
                            </p:stCondLst>
                            <p:childTnLst>
                              <p:par>
                                <p:cTn id="8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"/>
                            </p:stCondLst>
                            <p:childTnLst>
                              <p:par>
                                <p:cTn id="10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300"/>
                            </p:stCondLst>
                            <p:childTnLst>
                              <p:par>
                                <p:cTn id="1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600"/>
                            </p:stCondLst>
                            <p:childTnLst>
                              <p:par>
                                <p:cTn id="1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5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900"/>
                            </p:stCondLst>
                            <p:childTnLst>
                              <p:par>
                                <p:cTn id="14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5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200"/>
                            </p:stCondLst>
                            <p:childTnLst>
                              <p:par>
                                <p:cTn id="16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35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5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800"/>
                            </p:stCondLst>
                            <p:childTnLst>
                              <p:par>
                                <p:cTn id="18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95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4" grpId="0" animBg="1"/>
      <p:bldP spid="65" grpId="0"/>
      <p:bldP spid="66" grpId="0"/>
      <p:bldP spid="39" grpId="0" animBg="1"/>
      <p:bldP spid="42" grpId="0"/>
      <p:bldP spid="43" grpId="0" animBg="1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936169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måste locka till oss specialistkompetens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Arbetsmarknadsregionen växer på sikt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Omvandlingen marknadsför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Besvärlig trafik under byggandet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Verksamhet i helt nya stadsdelar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Nysatsning skapar kreativa 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Mindre attraktiv stad under byggandet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Stort behov av informationsinsatser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attraktiv boendeort på sikt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Totalt resultat, alla 4188 svarande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</a:t>
            </a:r>
            <a:r>
              <a:rPr lang="sv-SE" dirty="0" err="1"/>
              <a:t>Next:Norrköping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8" name="Ellips 37"/>
          <p:cNvSpPr/>
          <p:nvPr/>
        </p:nvSpPr>
        <p:spPr>
          <a:xfrm>
            <a:off x="9485941" y="3713380"/>
            <a:ext cx="637240" cy="63724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9259881" y="1464401"/>
            <a:ext cx="637240" cy="6372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0" name="Ellips 39"/>
          <p:cNvSpPr/>
          <p:nvPr/>
        </p:nvSpPr>
        <p:spPr>
          <a:xfrm>
            <a:off x="9188561" y="5902613"/>
            <a:ext cx="637240" cy="6372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7561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/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431380"/>
              </p:ext>
            </p:extLst>
          </p:nvPr>
        </p:nvGraphicFramePr>
        <p:xfrm>
          <a:off x="155787" y="1512000"/>
          <a:ext cx="568200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måste locka till oss specialistkompetens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Arbetsmarknadsregionen växer på sikt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Omvandlingen marknadsför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Besvärlig trafik under byggandet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Verksamhet i helt nya stadsdelar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Nysatsning skapar kreativa 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Mindre attraktiv stad under byggandet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Stort behov av informationsinsatser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attraktiv boendeort på sikt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Tekniska 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</a:t>
            </a:r>
            <a:r>
              <a:rPr lang="sv-SE" dirty="0" err="1"/>
              <a:t>Next:Norrköping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8" name="Ellips 37"/>
          <p:cNvSpPr/>
          <p:nvPr/>
        </p:nvSpPr>
        <p:spPr>
          <a:xfrm>
            <a:off x="10534300" y="3210945"/>
            <a:ext cx="637240" cy="63724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9619578" y="5451753"/>
            <a:ext cx="637240" cy="6372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0" name="Ellips 39"/>
          <p:cNvSpPr/>
          <p:nvPr/>
        </p:nvSpPr>
        <p:spPr>
          <a:xfrm>
            <a:off x="9252578" y="3785380"/>
            <a:ext cx="637240" cy="6372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2" name="textruta 31"/>
          <p:cNvSpPr txBox="1"/>
          <p:nvPr/>
        </p:nvSpPr>
        <p:spPr>
          <a:xfrm>
            <a:off x="9727069" y="441362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13439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752639" y="1068489"/>
            <a:ext cx="5963103" cy="2750475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069958" y="1945447"/>
            <a:ext cx="3569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Jämförelse av hur kontoren och bolagen har svarat för var och en av konsekvenserna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95795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Vi måste locka till oss specialistkompetens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2" name="Ellips 31"/>
          <p:cNvSpPr/>
          <p:nvPr/>
        </p:nvSpPr>
        <p:spPr>
          <a:xfrm>
            <a:off x="5505686" y="3601710"/>
            <a:ext cx="4002838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80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Arbetsmarknadsregionen växer på sikt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1611806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Omvandlingen marknadsför Norrköping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1692125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71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Besvärlig trafik under byggandet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2" name="Ellips 31"/>
          <p:cNvSpPr/>
          <p:nvPr/>
        </p:nvSpPr>
        <p:spPr>
          <a:xfrm>
            <a:off x="5505686" y="3601710"/>
            <a:ext cx="5442400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08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Verksamhet i helt nya stadsdelar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4237617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105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Nysatsning skapar kreativa miljöer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1982509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778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Mindre attraktiv stad under byggandet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2001044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66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llips 74"/>
          <p:cNvSpPr>
            <a:spLocks noChangeAspect="1"/>
          </p:cNvSpPr>
          <p:nvPr/>
        </p:nvSpPr>
        <p:spPr>
          <a:xfrm>
            <a:off x="8269470" y="5535516"/>
            <a:ext cx="187200" cy="187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Ellips 76"/>
          <p:cNvSpPr>
            <a:spLocks noChangeAspect="1"/>
          </p:cNvSpPr>
          <p:nvPr/>
        </p:nvSpPr>
        <p:spPr>
          <a:xfrm>
            <a:off x="7477733" y="6436554"/>
            <a:ext cx="136800" cy="136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Ellips 75"/>
          <p:cNvSpPr>
            <a:spLocks noChangeAspect="1"/>
          </p:cNvSpPr>
          <p:nvPr/>
        </p:nvSpPr>
        <p:spPr>
          <a:xfrm>
            <a:off x="7898274" y="6000189"/>
            <a:ext cx="194400" cy="1944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Ellips 70"/>
          <p:cNvSpPr>
            <a:spLocks noChangeAspect="1"/>
          </p:cNvSpPr>
          <p:nvPr/>
        </p:nvSpPr>
        <p:spPr>
          <a:xfrm>
            <a:off x="9028791" y="3037577"/>
            <a:ext cx="486000" cy="486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Ellips 78"/>
          <p:cNvSpPr>
            <a:spLocks noChangeAspect="1"/>
          </p:cNvSpPr>
          <p:nvPr/>
        </p:nvSpPr>
        <p:spPr>
          <a:xfrm>
            <a:off x="8859591" y="4321423"/>
            <a:ext cx="655200" cy="655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Ellips 71"/>
          <p:cNvSpPr>
            <a:spLocks noChangeAspect="1"/>
          </p:cNvSpPr>
          <p:nvPr/>
        </p:nvSpPr>
        <p:spPr>
          <a:xfrm>
            <a:off x="9011946" y="3734924"/>
            <a:ext cx="460800" cy="460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Ellips 72"/>
          <p:cNvSpPr>
            <a:spLocks noChangeAspect="1"/>
          </p:cNvSpPr>
          <p:nvPr/>
        </p:nvSpPr>
        <p:spPr>
          <a:xfrm>
            <a:off x="3972568" y="4848358"/>
            <a:ext cx="676800" cy="676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/>
          <p:cNvSpPr>
            <a:spLocks noChangeAspect="1"/>
          </p:cNvSpPr>
          <p:nvPr/>
        </p:nvSpPr>
        <p:spPr>
          <a:xfrm>
            <a:off x="497432" y="150679"/>
            <a:ext cx="3049200" cy="3049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Ellips 66"/>
          <p:cNvSpPr>
            <a:spLocks noChangeAspect="1"/>
          </p:cNvSpPr>
          <p:nvPr/>
        </p:nvSpPr>
        <p:spPr>
          <a:xfrm>
            <a:off x="3605145" y="920566"/>
            <a:ext cx="1087200" cy="1087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Ellips 67"/>
          <p:cNvSpPr>
            <a:spLocks noChangeAspect="1"/>
          </p:cNvSpPr>
          <p:nvPr/>
        </p:nvSpPr>
        <p:spPr>
          <a:xfrm>
            <a:off x="5001979" y="464236"/>
            <a:ext cx="1072800" cy="1072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Ellips 69"/>
          <p:cNvSpPr>
            <a:spLocks noChangeAspect="1"/>
          </p:cNvSpPr>
          <p:nvPr/>
        </p:nvSpPr>
        <p:spPr>
          <a:xfrm>
            <a:off x="7631579" y="1017790"/>
            <a:ext cx="687600" cy="6876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Ellips 77"/>
          <p:cNvSpPr>
            <a:spLocks noChangeAspect="1"/>
          </p:cNvSpPr>
          <p:nvPr/>
        </p:nvSpPr>
        <p:spPr>
          <a:xfrm>
            <a:off x="8418575" y="1548660"/>
            <a:ext cx="669600" cy="6696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Ellips 73"/>
          <p:cNvSpPr>
            <a:spLocks noChangeAspect="1"/>
          </p:cNvSpPr>
          <p:nvPr/>
        </p:nvSpPr>
        <p:spPr>
          <a:xfrm>
            <a:off x="8613196" y="4979150"/>
            <a:ext cx="360000" cy="36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/>
          <p:cNvSpPr>
            <a:spLocks noChangeAspect="1"/>
          </p:cNvSpPr>
          <p:nvPr/>
        </p:nvSpPr>
        <p:spPr>
          <a:xfrm>
            <a:off x="77145" y="3304058"/>
            <a:ext cx="3528000" cy="352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>
            <a:spLocks noChangeAspect="1"/>
          </p:cNvSpPr>
          <p:nvPr/>
        </p:nvSpPr>
        <p:spPr>
          <a:xfrm>
            <a:off x="1862021" y="1398542"/>
            <a:ext cx="1512000" cy="151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>
            <a:spLocks noChangeAspect="1"/>
          </p:cNvSpPr>
          <p:nvPr/>
        </p:nvSpPr>
        <p:spPr>
          <a:xfrm>
            <a:off x="1553680" y="3741277"/>
            <a:ext cx="1962000" cy="196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>
            <a:spLocks noChangeAspect="1"/>
          </p:cNvSpPr>
          <p:nvPr/>
        </p:nvSpPr>
        <p:spPr>
          <a:xfrm>
            <a:off x="3684568" y="1042968"/>
            <a:ext cx="964800" cy="96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>
            <a:spLocks noChangeAspect="1"/>
          </p:cNvSpPr>
          <p:nvPr/>
        </p:nvSpPr>
        <p:spPr>
          <a:xfrm>
            <a:off x="5127261" y="728640"/>
            <a:ext cx="806400" cy="80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>
            <a:spLocks noChangeAspect="1"/>
          </p:cNvSpPr>
          <p:nvPr/>
        </p:nvSpPr>
        <p:spPr>
          <a:xfrm>
            <a:off x="7642555" y="1083388"/>
            <a:ext cx="608400" cy="608400"/>
          </a:xfrm>
          <a:prstGeom prst="ellipse">
            <a:avLst/>
          </a:prstGeom>
          <a:solidFill>
            <a:srgbClr val="005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>
            <a:spLocks noChangeAspect="1"/>
          </p:cNvSpPr>
          <p:nvPr/>
        </p:nvSpPr>
        <p:spPr>
          <a:xfrm>
            <a:off x="8889284" y="2322812"/>
            <a:ext cx="507600" cy="50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>
            <a:spLocks noChangeAspect="1"/>
          </p:cNvSpPr>
          <p:nvPr/>
        </p:nvSpPr>
        <p:spPr>
          <a:xfrm>
            <a:off x="9028791" y="3057455"/>
            <a:ext cx="442800" cy="4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>
            <a:spLocks noChangeAspect="1"/>
          </p:cNvSpPr>
          <p:nvPr/>
        </p:nvSpPr>
        <p:spPr>
          <a:xfrm>
            <a:off x="9011946" y="3756826"/>
            <a:ext cx="417600" cy="41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>
            <a:spLocks noChangeAspect="1"/>
          </p:cNvSpPr>
          <p:nvPr/>
        </p:nvSpPr>
        <p:spPr>
          <a:xfrm>
            <a:off x="8613196" y="5005623"/>
            <a:ext cx="270000" cy="2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>
            <a:spLocks noChangeAspect="1"/>
          </p:cNvSpPr>
          <p:nvPr/>
        </p:nvSpPr>
        <p:spPr>
          <a:xfrm>
            <a:off x="8270556" y="5537378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>
            <a:spLocks noChangeAspect="1"/>
          </p:cNvSpPr>
          <p:nvPr/>
        </p:nvSpPr>
        <p:spPr>
          <a:xfrm>
            <a:off x="7901579" y="6012719"/>
            <a:ext cx="147600" cy="14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>
            <a:spLocks noChangeAspect="1"/>
          </p:cNvSpPr>
          <p:nvPr/>
        </p:nvSpPr>
        <p:spPr>
          <a:xfrm>
            <a:off x="4209351" y="4852149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ktangel 50"/>
          <p:cNvSpPr/>
          <p:nvPr/>
        </p:nvSpPr>
        <p:spPr>
          <a:xfrm>
            <a:off x="1137714" y="611023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Vård- och 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omsorgskontoret</a:t>
            </a:r>
            <a:endParaRPr lang="sv-SE" dirty="0"/>
          </a:p>
        </p:txBody>
      </p:sp>
      <p:sp>
        <p:nvSpPr>
          <p:cNvPr id="52" name="Rektangel 51"/>
          <p:cNvSpPr/>
          <p:nvPr/>
        </p:nvSpPr>
        <p:spPr>
          <a:xfrm>
            <a:off x="3495292" y="154313"/>
            <a:ext cx="1287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Kommun-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styrelsens 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kontor</a:t>
            </a:r>
            <a:endParaRPr lang="sv-SE" dirty="0"/>
          </a:p>
        </p:txBody>
      </p:sp>
      <p:sp>
        <p:nvSpPr>
          <p:cNvPr id="53" name="Rektangel 52"/>
          <p:cNvSpPr/>
          <p:nvPr/>
        </p:nvSpPr>
        <p:spPr>
          <a:xfrm>
            <a:off x="4829377" y="341361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Socialkontoret</a:t>
            </a:r>
            <a:endParaRPr lang="sv-SE" dirty="0"/>
          </a:p>
        </p:txBody>
      </p:sp>
      <p:sp>
        <p:nvSpPr>
          <p:cNvPr id="55" name="Rektangel 54"/>
          <p:cNvSpPr/>
          <p:nvPr/>
        </p:nvSpPr>
        <p:spPr>
          <a:xfrm>
            <a:off x="8239752" y="1031955"/>
            <a:ext cx="198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Tekniska kontoret</a:t>
            </a:r>
            <a:endParaRPr lang="sv-SE" dirty="0"/>
          </a:p>
        </p:txBody>
      </p:sp>
      <p:sp>
        <p:nvSpPr>
          <p:cNvPr id="56" name="Rektangel 55"/>
          <p:cNvSpPr/>
          <p:nvPr/>
        </p:nvSpPr>
        <p:spPr>
          <a:xfrm>
            <a:off x="9438599" y="2236141"/>
            <a:ext cx="1881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Norrköping 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Vatten och Avfall</a:t>
            </a:r>
            <a:endParaRPr lang="sv-SE" dirty="0"/>
          </a:p>
        </p:txBody>
      </p:sp>
      <p:sp>
        <p:nvSpPr>
          <p:cNvPr id="57" name="Rektangel 56"/>
          <p:cNvSpPr/>
          <p:nvPr/>
        </p:nvSpPr>
        <p:spPr>
          <a:xfrm>
            <a:off x="9519539" y="3100061"/>
            <a:ext cx="2695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Stadsbyggnadskontoret</a:t>
            </a:r>
            <a:endParaRPr lang="sv-SE" dirty="0"/>
          </a:p>
        </p:txBody>
      </p:sp>
      <p:sp>
        <p:nvSpPr>
          <p:cNvPr id="58" name="Rektangel 57"/>
          <p:cNvSpPr/>
          <p:nvPr/>
        </p:nvSpPr>
        <p:spPr>
          <a:xfrm>
            <a:off x="9459867" y="3753337"/>
            <a:ext cx="270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Bygg- och miljökontoret</a:t>
            </a:r>
            <a:endParaRPr lang="sv-SE" dirty="0"/>
          </a:p>
        </p:txBody>
      </p:sp>
      <p:sp>
        <p:nvSpPr>
          <p:cNvPr id="59" name="Rektangel 58"/>
          <p:cNvSpPr/>
          <p:nvPr/>
        </p:nvSpPr>
        <p:spPr>
          <a:xfrm>
            <a:off x="8927121" y="4979150"/>
            <a:ext cx="2400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>
                <a:solidFill>
                  <a:srgbClr val="000000"/>
                </a:solidFill>
              </a:rPr>
              <a:t>Norrevo</a:t>
            </a:r>
            <a:r>
              <a:rPr lang="sv-SE" dirty="0" smtClean="0">
                <a:solidFill>
                  <a:srgbClr val="000000"/>
                </a:solidFill>
              </a:rPr>
              <a:t> Fastigheter</a:t>
            </a:r>
            <a:endParaRPr lang="sv-SE" dirty="0"/>
          </a:p>
        </p:txBody>
      </p:sp>
      <p:sp>
        <p:nvSpPr>
          <p:cNvPr id="60" name="Rektangel 59"/>
          <p:cNvSpPr/>
          <p:nvPr/>
        </p:nvSpPr>
        <p:spPr>
          <a:xfrm>
            <a:off x="8474169" y="5458262"/>
            <a:ext cx="2758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Norrköping Visualisering</a:t>
            </a:r>
            <a:endParaRPr lang="sv-SE" dirty="0"/>
          </a:p>
        </p:txBody>
      </p:sp>
      <p:sp>
        <p:nvSpPr>
          <p:cNvPr id="61" name="Rektangel 60"/>
          <p:cNvSpPr/>
          <p:nvPr/>
        </p:nvSpPr>
        <p:spPr>
          <a:xfrm>
            <a:off x="8118830" y="5910906"/>
            <a:ext cx="3225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Upplev Norrköping</a:t>
            </a:r>
            <a:endParaRPr lang="sv-SE" dirty="0"/>
          </a:p>
        </p:txBody>
      </p:sp>
      <p:grpSp>
        <p:nvGrpSpPr>
          <p:cNvPr id="2" name="Grupp 1"/>
          <p:cNvGrpSpPr/>
          <p:nvPr/>
        </p:nvGrpSpPr>
        <p:grpSpPr>
          <a:xfrm>
            <a:off x="4519191" y="4799921"/>
            <a:ext cx="3627997" cy="1664995"/>
            <a:chOff x="4486690" y="4925350"/>
            <a:chExt cx="3627997" cy="1664995"/>
          </a:xfrm>
        </p:grpSpPr>
        <p:grpSp>
          <p:nvGrpSpPr>
            <p:cNvPr id="4" name="Grupp 3"/>
            <p:cNvGrpSpPr/>
            <p:nvPr/>
          </p:nvGrpSpPr>
          <p:grpSpPr>
            <a:xfrm>
              <a:off x="4486690" y="5264209"/>
              <a:ext cx="3627997" cy="1326136"/>
              <a:chOff x="4605958" y="5224453"/>
              <a:chExt cx="3627997" cy="1326136"/>
            </a:xfrm>
          </p:grpSpPr>
          <p:sp>
            <p:nvSpPr>
              <p:cNvPr id="62" name="Rektangel 61"/>
              <p:cNvSpPr/>
              <p:nvPr/>
            </p:nvSpPr>
            <p:spPr>
              <a:xfrm>
                <a:off x="4605959" y="5224453"/>
                <a:ext cx="345691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 smtClean="0">
                    <a:solidFill>
                      <a:srgbClr val="000000"/>
                    </a:solidFill>
                  </a:rPr>
                  <a:t>Louis </a:t>
                </a:r>
                <a:r>
                  <a:rPr lang="sv-SE" sz="1600" dirty="0" smtClean="0">
                    <a:solidFill>
                      <a:srgbClr val="000000"/>
                    </a:solidFill>
                  </a:rPr>
                  <a:t>De </a:t>
                </a:r>
                <a:r>
                  <a:rPr lang="sv-SE" sz="1600" dirty="0" smtClean="0">
                    <a:solidFill>
                      <a:srgbClr val="000000"/>
                    </a:solidFill>
                  </a:rPr>
                  <a:t>Geer konsert &amp; kongress</a:t>
                </a:r>
                <a:endParaRPr lang="sv-SE" sz="1600" dirty="0"/>
              </a:p>
            </p:txBody>
          </p:sp>
          <p:sp>
            <p:nvSpPr>
              <p:cNvPr id="44" name="Rektangel 43"/>
              <p:cNvSpPr/>
              <p:nvPr/>
            </p:nvSpPr>
            <p:spPr>
              <a:xfrm>
                <a:off x="4605958" y="5882841"/>
                <a:ext cx="26698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 smtClean="0">
                    <a:solidFill>
                      <a:srgbClr val="000000"/>
                    </a:solidFill>
                  </a:rPr>
                  <a:t>Norrköpings hamn</a:t>
                </a:r>
                <a:endParaRPr lang="sv-SE" sz="1600" dirty="0"/>
              </a:p>
            </p:txBody>
          </p:sp>
          <p:sp>
            <p:nvSpPr>
              <p:cNvPr id="45" name="Rektangel 44"/>
              <p:cNvSpPr/>
              <p:nvPr/>
            </p:nvSpPr>
            <p:spPr>
              <a:xfrm>
                <a:off x="4605959" y="6212035"/>
                <a:ext cx="214965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 smtClean="0">
                    <a:solidFill>
                      <a:srgbClr val="000000"/>
                    </a:solidFill>
                  </a:rPr>
                  <a:t>Norrköping Airport</a:t>
                </a:r>
                <a:endParaRPr lang="sv-SE" sz="1600" dirty="0"/>
              </a:p>
            </p:txBody>
          </p:sp>
          <p:sp>
            <p:nvSpPr>
              <p:cNvPr id="47" name="Rektangel 46"/>
              <p:cNvSpPr/>
              <p:nvPr/>
            </p:nvSpPr>
            <p:spPr>
              <a:xfrm>
                <a:off x="4605959" y="5553647"/>
                <a:ext cx="362799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 smtClean="0">
                    <a:solidFill>
                      <a:srgbClr val="000000"/>
                    </a:solidFill>
                  </a:rPr>
                  <a:t>Norra Staden Fastighetsutveckling</a:t>
                </a:r>
                <a:endParaRPr lang="sv-SE" sz="1600" dirty="0"/>
              </a:p>
            </p:txBody>
          </p:sp>
        </p:grpSp>
        <p:sp>
          <p:nvSpPr>
            <p:cNvPr id="48" name="Rektangel 47"/>
            <p:cNvSpPr/>
            <p:nvPr/>
          </p:nvSpPr>
          <p:spPr>
            <a:xfrm>
              <a:off x="4486691" y="4925350"/>
              <a:ext cx="21200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smtClean="0">
                  <a:solidFill>
                    <a:srgbClr val="000000"/>
                  </a:solidFill>
                </a:rPr>
                <a:t>Övriga</a:t>
              </a:r>
              <a:endParaRPr lang="sv-SE" dirty="0"/>
            </a:p>
          </p:txBody>
        </p:sp>
      </p:grpSp>
      <p:sp>
        <p:nvSpPr>
          <p:cNvPr id="64" name="Ellips 63"/>
          <p:cNvSpPr>
            <a:spLocks noChangeAspect="1"/>
          </p:cNvSpPr>
          <p:nvPr/>
        </p:nvSpPr>
        <p:spPr>
          <a:xfrm>
            <a:off x="7486733" y="6436554"/>
            <a:ext cx="118800" cy="11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ktangel 64"/>
          <p:cNvSpPr/>
          <p:nvPr/>
        </p:nvSpPr>
        <p:spPr>
          <a:xfrm>
            <a:off x="7605533" y="6320288"/>
            <a:ext cx="3225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Norrköping </a:t>
            </a:r>
            <a:r>
              <a:rPr lang="sv-SE" dirty="0" smtClean="0">
                <a:solidFill>
                  <a:srgbClr val="000000"/>
                </a:solidFill>
              </a:rPr>
              <a:t>Science </a:t>
            </a:r>
            <a:r>
              <a:rPr lang="sv-SE" dirty="0">
                <a:solidFill>
                  <a:srgbClr val="000000"/>
                </a:solidFill>
              </a:rPr>
              <a:t>P</a:t>
            </a:r>
            <a:r>
              <a:rPr lang="sv-SE" dirty="0" smtClean="0">
                <a:solidFill>
                  <a:srgbClr val="000000"/>
                </a:solidFill>
              </a:rPr>
              <a:t>ark</a:t>
            </a:r>
            <a:endParaRPr lang="sv-SE" dirty="0"/>
          </a:p>
        </p:txBody>
      </p:sp>
      <p:sp>
        <p:nvSpPr>
          <p:cNvPr id="66" name="Rektangel 65"/>
          <p:cNvSpPr/>
          <p:nvPr/>
        </p:nvSpPr>
        <p:spPr>
          <a:xfrm>
            <a:off x="398252" y="343380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Utbildningskontoret</a:t>
            </a:r>
            <a:endParaRPr lang="sv-SE" dirty="0">
              <a:cs typeface="Arial" panose="020B0604020202020204" pitchFamily="34" charset="0"/>
            </a:endParaRPr>
          </a:p>
        </p:txBody>
      </p:sp>
      <p:sp>
        <p:nvSpPr>
          <p:cNvPr id="39" name="Ellips 38"/>
          <p:cNvSpPr>
            <a:spLocks noChangeAspect="1"/>
          </p:cNvSpPr>
          <p:nvPr/>
        </p:nvSpPr>
        <p:spPr>
          <a:xfrm>
            <a:off x="8418575" y="1602959"/>
            <a:ext cx="579600" cy="57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/>
          <p:cNvSpPr/>
          <p:nvPr/>
        </p:nvSpPr>
        <p:spPr>
          <a:xfrm>
            <a:off x="9001076" y="1647117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Kultur- och fritidskontoret</a:t>
            </a:r>
            <a:endParaRPr lang="sv-SE" dirty="0"/>
          </a:p>
        </p:txBody>
      </p:sp>
      <p:sp>
        <p:nvSpPr>
          <p:cNvPr id="43" name="Ellips 42"/>
          <p:cNvSpPr>
            <a:spLocks noChangeAspect="1"/>
          </p:cNvSpPr>
          <p:nvPr/>
        </p:nvSpPr>
        <p:spPr>
          <a:xfrm>
            <a:off x="8881171" y="4392619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48"/>
          <p:cNvSpPr/>
          <p:nvPr/>
        </p:nvSpPr>
        <p:spPr>
          <a:xfrm>
            <a:off x="9288462" y="4408487"/>
            <a:ext cx="1818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Hyresbostäder</a:t>
            </a:r>
            <a:endParaRPr lang="sv-SE" dirty="0"/>
          </a:p>
        </p:txBody>
      </p:sp>
      <p:sp>
        <p:nvSpPr>
          <p:cNvPr id="69" name="Ellips 68"/>
          <p:cNvSpPr>
            <a:spLocks noChangeAspect="1"/>
          </p:cNvSpPr>
          <p:nvPr/>
        </p:nvSpPr>
        <p:spPr>
          <a:xfrm>
            <a:off x="6483066" y="574454"/>
            <a:ext cx="968400" cy="9684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textruta 12"/>
          <p:cNvSpPr txBox="1">
            <a:spLocks noChangeArrowheads="1"/>
          </p:cNvSpPr>
          <p:nvPr/>
        </p:nvSpPr>
        <p:spPr bwMode="auto">
          <a:xfrm>
            <a:off x="3753953" y="3844621"/>
            <a:ext cx="4327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9pPr>
          </a:lstStyle>
          <a:p>
            <a:pPr eaLnBrk="1" hangingPunct="1"/>
            <a:r>
              <a:rPr lang="sv-SE" altLang="sv-SE" b="1" dirty="0" smtClean="0">
                <a:latin typeface="+mn-lt"/>
              </a:rPr>
              <a:t>ca 40 % av alla</a:t>
            </a:r>
            <a:r>
              <a:rPr lang="sv-SE" altLang="sv-SE" sz="2400" b="1" dirty="0" smtClean="0">
                <a:latin typeface="+mn-lt"/>
              </a:rPr>
              <a:t> 11 000 </a:t>
            </a:r>
            <a:r>
              <a:rPr lang="sv-SE" altLang="sv-SE" b="1" dirty="0" smtClean="0">
                <a:latin typeface="+mn-lt"/>
              </a:rPr>
              <a:t>medarbetare</a:t>
            </a:r>
            <a:endParaRPr lang="sv-SE" altLang="sv-SE" b="1" dirty="0">
              <a:latin typeface="+mn-lt"/>
            </a:endParaRPr>
          </a:p>
        </p:txBody>
      </p:sp>
      <p:sp>
        <p:nvSpPr>
          <p:cNvPr id="16" name="Ellips 15"/>
          <p:cNvSpPr>
            <a:spLocks noChangeAspect="1"/>
          </p:cNvSpPr>
          <p:nvPr/>
        </p:nvSpPr>
        <p:spPr>
          <a:xfrm>
            <a:off x="6536039" y="769463"/>
            <a:ext cx="763200" cy="76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Rektangel 53"/>
          <p:cNvSpPr/>
          <p:nvPr/>
        </p:nvSpPr>
        <p:spPr>
          <a:xfrm>
            <a:off x="6579280" y="159887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Arbetsmarknads- och 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vuxenutbildningskontoret</a:t>
            </a:r>
            <a:endParaRPr lang="sv-SE" dirty="0"/>
          </a:p>
        </p:txBody>
      </p:sp>
      <p:sp>
        <p:nvSpPr>
          <p:cNvPr id="82" name="textruta 12"/>
          <p:cNvSpPr txBox="1">
            <a:spLocks noChangeArrowheads="1"/>
          </p:cNvSpPr>
          <p:nvPr/>
        </p:nvSpPr>
        <p:spPr bwMode="auto">
          <a:xfrm>
            <a:off x="3775109" y="3283388"/>
            <a:ext cx="3969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9pPr>
          </a:lstStyle>
          <a:p>
            <a:pPr eaLnBrk="1" hangingPunct="1"/>
            <a:r>
              <a:rPr lang="sv-SE" altLang="sv-SE" sz="4000" b="1" dirty="0" smtClean="0">
                <a:latin typeface="+mn-lt"/>
              </a:rPr>
              <a:t>4 188</a:t>
            </a:r>
            <a:r>
              <a:rPr lang="sv-SE" altLang="sv-SE" b="1" dirty="0" smtClean="0">
                <a:latin typeface="+mn-lt"/>
              </a:rPr>
              <a:t> deltagare totalt</a:t>
            </a:r>
            <a:endParaRPr lang="sv-SE" altLang="sv-SE" b="1" dirty="0">
              <a:latin typeface="+mn-lt"/>
            </a:endParaRPr>
          </a:p>
        </p:txBody>
      </p:sp>
      <p:grpSp>
        <p:nvGrpSpPr>
          <p:cNvPr id="29" name="Grupp 28"/>
          <p:cNvGrpSpPr/>
          <p:nvPr/>
        </p:nvGrpSpPr>
        <p:grpSpPr>
          <a:xfrm>
            <a:off x="5165535" y="1908509"/>
            <a:ext cx="2599643" cy="1199443"/>
            <a:chOff x="5112745" y="2028675"/>
            <a:chExt cx="2599643" cy="1199443"/>
          </a:xfrm>
        </p:grpSpPr>
        <p:sp>
          <p:nvSpPr>
            <p:cNvPr id="84" name="Freeform 5"/>
            <p:cNvSpPr>
              <a:spLocks/>
            </p:cNvSpPr>
            <p:nvPr/>
          </p:nvSpPr>
          <p:spPr bwMode="auto">
            <a:xfrm>
              <a:off x="5112745" y="2028675"/>
              <a:ext cx="2599643" cy="1199443"/>
            </a:xfrm>
            <a:custGeom>
              <a:avLst/>
              <a:gdLst>
                <a:gd name="T0" fmla="*/ 3402662 w 4732"/>
                <a:gd name="T1" fmla="*/ 730942 h 2200"/>
                <a:gd name="T2" fmla="*/ 3400981 w 4732"/>
                <a:gd name="T3" fmla="*/ 614999 h 2200"/>
                <a:gd name="T4" fmla="*/ 3374096 w 4732"/>
                <a:gd name="T5" fmla="*/ 480573 h 2200"/>
                <a:gd name="T6" fmla="*/ 3322006 w 4732"/>
                <a:gd name="T7" fmla="*/ 357909 h 2200"/>
                <a:gd name="T8" fmla="*/ 3248072 w 4732"/>
                <a:gd name="T9" fmla="*/ 248688 h 2200"/>
                <a:gd name="T10" fmla="*/ 3155654 w 4732"/>
                <a:gd name="T11" fmla="*/ 156270 h 2200"/>
                <a:gd name="T12" fmla="*/ 3046432 w 4732"/>
                <a:gd name="T13" fmla="*/ 82336 h 2200"/>
                <a:gd name="T14" fmla="*/ 2923768 w 4732"/>
                <a:gd name="T15" fmla="*/ 30246 h 2200"/>
                <a:gd name="T16" fmla="*/ 2789342 w 4732"/>
                <a:gd name="T17" fmla="*/ 3361 h 2200"/>
                <a:gd name="T18" fmla="*/ 2676760 w 4732"/>
                <a:gd name="T19" fmla="*/ 1680 h 2200"/>
                <a:gd name="T20" fmla="*/ 2510408 w 4732"/>
                <a:gd name="T21" fmla="*/ 31926 h 2200"/>
                <a:gd name="T22" fmla="*/ 2362539 w 4732"/>
                <a:gd name="T23" fmla="*/ 100820 h 2200"/>
                <a:gd name="T24" fmla="*/ 2234835 w 4732"/>
                <a:gd name="T25" fmla="*/ 199959 h 2200"/>
                <a:gd name="T26" fmla="*/ 2157539 w 4732"/>
                <a:gd name="T27" fmla="*/ 294057 h 2200"/>
                <a:gd name="T28" fmla="*/ 2088646 w 4732"/>
                <a:gd name="T29" fmla="*/ 184836 h 2200"/>
                <a:gd name="T30" fmla="*/ 1994548 w 4732"/>
                <a:gd name="T31" fmla="*/ 100820 h 2200"/>
                <a:gd name="T32" fmla="*/ 1878605 w 4732"/>
                <a:gd name="T33" fmla="*/ 45369 h 2200"/>
                <a:gd name="T34" fmla="*/ 1745859 w 4732"/>
                <a:gd name="T35" fmla="*/ 25205 h 2200"/>
                <a:gd name="T36" fmla="*/ 1680327 w 4732"/>
                <a:gd name="T37" fmla="*/ 30246 h 2200"/>
                <a:gd name="T38" fmla="*/ 1596310 w 4732"/>
                <a:gd name="T39" fmla="*/ 52090 h 2200"/>
                <a:gd name="T40" fmla="*/ 1468606 w 4732"/>
                <a:gd name="T41" fmla="*/ 122664 h 2200"/>
                <a:gd name="T42" fmla="*/ 1359384 w 4732"/>
                <a:gd name="T43" fmla="*/ 247008 h 2200"/>
                <a:gd name="T44" fmla="*/ 1310655 w 4732"/>
                <a:gd name="T45" fmla="*/ 362950 h 2200"/>
                <a:gd name="T46" fmla="*/ 1297212 w 4732"/>
                <a:gd name="T47" fmla="*/ 448647 h 2200"/>
                <a:gd name="T48" fmla="*/ 1216557 w 4732"/>
                <a:gd name="T49" fmla="*/ 394876 h 2200"/>
                <a:gd name="T50" fmla="*/ 1088852 w 4732"/>
                <a:gd name="T51" fmla="*/ 357909 h 2200"/>
                <a:gd name="T52" fmla="*/ 979630 w 4732"/>
                <a:gd name="T53" fmla="*/ 364631 h 2200"/>
                <a:gd name="T54" fmla="*/ 848565 w 4732"/>
                <a:gd name="T55" fmla="*/ 418401 h 2200"/>
                <a:gd name="T56" fmla="*/ 751106 w 4732"/>
                <a:gd name="T57" fmla="*/ 517540 h 2200"/>
                <a:gd name="T58" fmla="*/ 695655 w 4732"/>
                <a:gd name="T59" fmla="*/ 648606 h 2200"/>
                <a:gd name="T60" fmla="*/ 688934 w 4732"/>
                <a:gd name="T61" fmla="*/ 749425 h 2200"/>
                <a:gd name="T62" fmla="*/ 507459 w 4732"/>
                <a:gd name="T63" fmla="*/ 777991 h 2200"/>
                <a:gd name="T64" fmla="*/ 401598 w 4732"/>
                <a:gd name="T65" fmla="*/ 794794 h 2200"/>
                <a:gd name="T66" fmla="*/ 304139 w 4732"/>
                <a:gd name="T67" fmla="*/ 830081 h 2200"/>
                <a:gd name="T68" fmla="*/ 215082 w 4732"/>
                <a:gd name="T69" fmla="*/ 883851 h 2200"/>
                <a:gd name="T70" fmla="*/ 139467 w 4732"/>
                <a:gd name="T71" fmla="*/ 952745 h 2200"/>
                <a:gd name="T72" fmla="*/ 77295 w 4732"/>
                <a:gd name="T73" fmla="*/ 1035080 h 2200"/>
                <a:gd name="T74" fmla="*/ 31926 w 4732"/>
                <a:gd name="T75" fmla="*/ 1129179 h 2200"/>
                <a:gd name="T76" fmla="*/ 6721 w 4732"/>
                <a:gd name="T77" fmla="*/ 1231679 h 2200"/>
                <a:gd name="T78" fmla="*/ 0 w 4732"/>
                <a:gd name="T79" fmla="*/ 1312334 h 2200"/>
                <a:gd name="T80" fmla="*/ 10082 w 4732"/>
                <a:gd name="T81" fmla="*/ 1418195 h 2200"/>
                <a:gd name="T82" fmla="*/ 40328 w 4732"/>
                <a:gd name="T83" fmla="*/ 1517334 h 2200"/>
                <a:gd name="T84" fmla="*/ 95779 w 4732"/>
                <a:gd name="T85" fmla="*/ 1619834 h 2200"/>
                <a:gd name="T86" fmla="*/ 203320 w 4732"/>
                <a:gd name="T87" fmla="*/ 1732416 h 2200"/>
                <a:gd name="T88" fmla="*/ 337746 w 4732"/>
                <a:gd name="T89" fmla="*/ 1811391 h 2200"/>
                <a:gd name="T90" fmla="*/ 494016 w 4732"/>
                <a:gd name="T91" fmla="*/ 1846678 h 2200"/>
                <a:gd name="T92" fmla="*/ 3439629 w 4732"/>
                <a:gd name="T93" fmla="*/ 1848358 h 2200"/>
                <a:gd name="T94" fmla="*/ 3547170 w 4732"/>
                <a:gd name="T95" fmla="*/ 1838276 h 2200"/>
                <a:gd name="T96" fmla="*/ 3647989 w 4732"/>
                <a:gd name="T97" fmla="*/ 1806350 h 2200"/>
                <a:gd name="T98" fmla="*/ 3738727 w 4732"/>
                <a:gd name="T99" fmla="*/ 1757620 h 2200"/>
                <a:gd name="T100" fmla="*/ 3817702 w 4732"/>
                <a:gd name="T101" fmla="*/ 1692088 h 2200"/>
                <a:gd name="T102" fmla="*/ 3883235 w 4732"/>
                <a:gd name="T103" fmla="*/ 1613112 h 2200"/>
                <a:gd name="T104" fmla="*/ 3933645 w 4732"/>
                <a:gd name="T105" fmla="*/ 1520695 h 2200"/>
                <a:gd name="T106" fmla="*/ 3963891 w 4732"/>
                <a:gd name="T107" fmla="*/ 1421555 h 2200"/>
                <a:gd name="T108" fmla="*/ 3975653 w 4732"/>
                <a:gd name="T109" fmla="*/ 1312334 h 2200"/>
                <a:gd name="T110" fmla="*/ 3968932 w 4732"/>
                <a:gd name="T111" fmla="*/ 1231679 h 2200"/>
                <a:gd name="T112" fmla="*/ 3942046 w 4732"/>
                <a:gd name="T113" fmla="*/ 1129179 h 2200"/>
                <a:gd name="T114" fmla="*/ 3896678 w 4732"/>
                <a:gd name="T115" fmla="*/ 1035080 h 2200"/>
                <a:gd name="T116" fmla="*/ 3836186 w 4732"/>
                <a:gd name="T117" fmla="*/ 952745 h 2200"/>
                <a:gd name="T118" fmla="*/ 3760571 w 4732"/>
                <a:gd name="T119" fmla="*/ 883851 h 2200"/>
                <a:gd name="T120" fmla="*/ 3671514 w 4732"/>
                <a:gd name="T121" fmla="*/ 830081 h 2200"/>
                <a:gd name="T122" fmla="*/ 3574055 w 4732"/>
                <a:gd name="T123" fmla="*/ 794794 h 2200"/>
                <a:gd name="T124" fmla="*/ 3466514 w 4732"/>
                <a:gd name="T125" fmla="*/ 777991 h 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32" h="2200">
                  <a:moveTo>
                    <a:pt x="4094" y="926"/>
                  </a:moveTo>
                  <a:lnTo>
                    <a:pt x="4046" y="926"/>
                  </a:lnTo>
                  <a:lnTo>
                    <a:pt x="4050" y="870"/>
                  </a:lnTo>
                  <a:lnTo>
                    <a:pt x="4052" y="816"/>
                  </a:lnTo>
                  <a:lnTo>
                    <a:pt x="4052" y="774"/>
                  </a:lnTo>
                  <a:lnTo>
                    <a:pt x="4048" y="732"/>
                  </a:lnTo>
                  <a:lnTo>
                    <a:pt x="4044" y="690"/>
                  </a:lnTo>
                  <a:lnTo>
                    <a:pt x="4036" y="650"/>
                  </a:lnTo>
                  <a:lnTo>
                    <a:pt x="4028" y="612"/>
                  </a:lnTo>
                  <a:lnTo>
                    <a:pt x="4016" y="572"/>
                  </a:lnTo>
                  <a:lnTo>
                    <a:pt x="4004" y="534"/>
                  </a:lnTo>
                  <a:lnTo>
                    <a:pt x="3988" y="498"/>
                  </a:lnTo>
                  <a:lnTo>
                    <a:pt x="3972" y="462"/>
                  </a:lnTo>
                  <a:lnTo>
                    <a:pt x="3954" y="426"/>
                  </a:lnTo>
                  <a:lnTo>
                    <a:pt x="3934" y="392"/>
                  </a:lnTo>
                  <a:lnTo>
                    <a:pt x="3914" y="360"/>
                  </a:lnTo>
                  <a:lnTo>
                    <a:pt x="3890" y="328"/>
                  </a:lnTo>
                  <a:lnTo>
                    <a:pt x="3866" y="296"/>
                  </a:lnTo>
                  <a:lnTo>
                    <a:pt x="3840" y="266"/>
                  </a:lnTo>
                  <a:lnTo>
                    <a:pt x="3814" y="238"/>
                  </a:lnTo>
                  <a:lnTo>
                    <a:pt x="3786" y="212"/>
                  </a:lnTo>
                  <a:lnTo>
                    <a:pt x="3756" y="186"/>
                  </a:lnTo>
                  <a:lnTo>
                    <a:pt x="3726" y="162"/>
                  </a:lnTo>
                  <a:lnTo>
                    <a:pt x="3694" y="138"/>
                  </a:lnTo>
                  <a:lnTo>
                    <a:pt x="3660" y="118"/>
                  </a:lnTo>
                  <a:lnTo>
                    <a:pt x="3626" y="98"/>
                  </a:lnTo>
                  <a:lnTo>
                    <a:pt x="3590" y="80"/>
                  </a:lnTo>
                  <a:lnTo>
                    <a:pt x="3554" y="64"/>
                  </a:lnTo>
                  <a:lnTo>
                    <a:pt x="3518" y="50"/>
                  </a:lnTo>
                  <a:lnTo>
                    <a:pt x="3480" y="36"/>
                  </a:lnTo>
                  <a:lnTo>
                    <a:pt x="3442" y="26"/>
                  </a:lnTo>
                  <a:lnTo>
                    <a:pt x="3402" y="16"/>
                  </a:lnTo>
                  <a:lnTo>
                    <a:pt x="3362" y="10"/>
                  </a:lnTo>
                  <a:lnTo>
                    <a:pt x="3320" y="4"/>
                  </a:lnTo>
                  <a:lnTo>
                    <a:pt x="3280" y="0"/>
                  </a:lnTo>
                  <a:lnTo>
                    <a:pt x="3238" y="0"/>
                  </a:lnTo>
                  <a:lnTo>
                    <a:pt x="3186" y="2"/>
                  </a:lnTo>
                  <a:lnTo>
                    <a:pt x="3136" y="6"/>
                  </a:lnTo>
                  <a:lnTo>
                    <a:pt x="3086" y="14"/>
                  </a:lnTo>
                  <a:lnTo>
                    <a:pt x="3036" y="24"/>
                  </a:lnTo>
                  <a:lnTo>
                    <a:pt x="2988" y="38"/>
                  </a:lnTo>
                  <a:lnTo>
                    <a:pt x="2942" y="54"/>
                  </a:lnTo>
                  <a:lnTo>
                    <a:pt x="2898" y="74"/>
                  </a:lnTo>
                  <a:lnTo>
                    <a:pt x="2854" y="96"/>
                  </a:lnTo>
                  <a:lnTo>
                    <a:pt x="2812" y="120"/>
                  </a:lnTo>
                  <a:lnTo>
                    <a:pt x="2772" y="146"/>
                  </a:lnTo>
                  <a:lnTo>
                    <a:pt x="2732" y="174"/>
                  </a:lnTo>
                  <a:lnTo>
                    <a:pt x="2696" y="206"/>
                  </a:lnTo>
                  <a:lnTo>
                    <a:pt x="2660" y="238"/>
                  </a:lnTo>
                  <a:lnTo>
                    <a:pt x="2628" y="274"/>
                  </a:lnTo>
                  <a:lnTo>
                    <a:pt x="2596" y="310"/>
                  </a:lnTo>
                  <a:lnTo>
                    <a:pt x="2568" y="350"/>
                  </a:lnTo>
                  <a:lnTo>
                    <a:pt x="2552" y="316"/>
                  </a:lnTo>
                  <a:lnTo>
                    <a:pt x="2532" y="282"/>
                  </a:lnTo>
                  <a:lnTo>
                    <a:pt x="2510" y="250"/>
                  </a:lnTo>
                  <a:lnTo>
                    <a:pt x="2486" y="220"/>
                  </a:lnTo>
                  <a:lnTo>
                    <a:pt x="2462" y="192"/>
                  </a:lnTo>
                  <a:lnTo>
                    <a:pt x="2434" y="166"/>
                  </a:lnTo>
                  <a:lnTo>
                    <a:pt x="2404" y="142"/>
                  </a:lnTo>
                  <a:lnTo>
                    <a:pt x="2374" y="120"/>
                  </a:lnTo>
                  <a:lnTo>
                    <a:pt x="2342" y="100"/>
                  </a:lnTo>
                  <a:lnTo>
                    <a:pt x="2308" y="82"/>
                  </a:lnTo>
                  <a:lnTo>
                    <a:pt x="2272" y="68"/>
                  </a:lnTo>
                  <a:lnTo>
                    <a:pt x="2236" y="54"/>
                  </a:lnTo>
                  <a:lnTo>
                    <a:pt x="2198" y="44"/>
                  </a:lnTo>
                  <a:lnTo>
                    <a:pt x="2158" y="36"/>
                  </a:lnTo>
                  <a:lnTo>
                    <a:pt x="2118" y="32"/>
                  </a:lnTo>
                  <a:lnTo>
                    <a:pt x="2078" y="30"/>
                  </a:lnTo>
                  <a:lnTo>
                    <a:pt x="2052" y="32"/>
                  </a:lnTo>
                  <a:lnTo>
                    <a:pt x="2026" y="34"/>
                  </a:lnTo>
                  <a:lnTo>
                    <a:pt x="2000" y="36"/>
                  </a:lnTo>
                  <a:lnTo>
                    <a:pt x="1974" y="42"/>
                  </a:lnTo>
                  <a:lnTo>
                    <a:pt x="1948" y="46"/>
                  </a:lnTo>
                  <a:lnTo>
                    <a:pt x="1924" y="54"/>
                  </a:lnTo>
                  <a:lnTo>
                    <a:pt x="1900" y="62"/>
                  </a:lnTo>
                  <a:lnTo>
                    <a:pt x="1876" y="70"/>
                  </a:lnTo>
                  <a:lnTo>
                    <a:pt x="1832" y="92"/>
                  </a:lnTo>
                  <a:lnTo>
                    <a:pt x="1788" y="116"/>
                  </a:lnTo>
                  <a:lnTo>
                    <a:pt x="1748" y="146"/>
                  </a:lnTo>
                  <a:lnTo>
                    <a:pt x="1710" y="178"/>
                  </a:lnTo>
                  <a:lnTo>
                    <a:pt x="1676" y="214"/>
                  </a:lnTo>
                  <a:lnTo>
                    <a:pt x="1644" y="252"/>
                  </a:lnTo>
                  <a:lnTo>
                    <a:pt x="1618" y="294"/>
                  </a:lnTo>
                  <a:lnTo>
                    <a:pt x="1594" y="338"/>
                  </a:lnTo>
                  <a:lnTo>
                    <a:pt x="1574" y="384"/>
                  </a:lnTo>
                  <a:lnTo>
                    <a:pt x="1566" y="408"/>
                  </a:lnTo>
                  <a:lnTo>
                    <a:pt x="1560" y="432"/>
                  </a:lnTo>
                  <a:lnTo>
                    <a:pt x="1554" y="458"/>
                  </a:lnTo>
                  <a:lnTo>
                    <a:pt x="1548" y="482"/>
                  </a:lnTo>
                  <a:lnTo>
                    <a:pt x="1546" y="508"/>
                  </a:lnTo>
                  <a:lnTo>
                    <a:pt x="1544" y="534"/>
                  </a:lnTo>
                  <a:lnTo>
                    <a:pt x="1514" y="510"/>
                  </a:lnTo>
                  <a:lnTo>
                    <a:pt x="1482" y="488"/>
                  </a:lnTo>
                  <a:lnTo>
                    <a:pt x="1448" y="470"/>
                  </a:lnTo>
                  <a:lnTo>
                    <a:pt x="1412" y="454"/>
                  </a:lnTo>
                  <a:lnTo>
                    <a:pt x="1374" y="442"/>
                  </a:lnTo>
                  <a:lnTo>
                    <a:pt x="1336" y="432"/>
                  </a:lnTo>
                  <a:lnTo>
                    <a:pt x="1296" y="426"/>
                  </a:lnTo>
                  <a:lnTo>
                    <a:pt x="1254" y="424"/>
                  </a:lnTo>
                  <a:lnTo>
                    <a:pt x="1210" y="426"/>
                  </a:lnTo>
                  <a:lnTo>
                    <a:pt x="1166" y="434"/>
                  </a:lnTo>
                  <a:lnTo>
                    <a:pt x="1124" y="444"/>
                  </a:lnTo>
                  <a:lnTo>
                    <a:pt x="1084" y="458"/>
                  </a:lnTo>
                  <a:lnTo>
                    <a:pt x="1046" y="478"/>
                  </a:lnTo>
                  <a:lnTo>
                    <a:pt x="1010" y="498"/>
                  </a:lnTo>
                  <a:lnTo>
                    <a:pt x="978" y="524"/>
                  </a:lnTo>
                  <a:lnTo>
                    <a:pt x="946" y="552"/>
                  </a:lnTo>
                  <a:lnTo>
                    <a:pt x="918" y="582"/>
                  </a:lnTo>
                  <a:lnTo>
                    <a:pt x="894" y="616"/>
                  </a:lnTo>
                  <a:lnTo>
                    <a:pt x="872" y="652"/>
                  </a:lnTo>
                  <a:lnTo>
                    <a:pt x="854" y="690"/>
                  </a:lnTo>
                  <a:lnTo>
                    <a:pt x="838" y="730"/>
                  </a:lnTo>
                  <a:lnTo>
                    <a:pt x="828" y="772"/>
                  </a:lnTo>
                  <a:lnTo>
                    <a:pt x="822" y="816"/>
                  </a:lnTo>
                  <a:lnTo>
                    <a:pt x="820" y="860"/>
                  </a:lnTo>
                  <a:lnTo>
                    <a:pt x="820" y="892"/>
                  </a:lnTo>
                  <a:lnTo>
                    <a:pt x="824" y="926"/>
                  </a:lnTo>
                  <a:lnTo>
                    <a:pt x="638" y="926"/>
                  </a:lnTo>
                  <a:lnTo>
                    <a:pt x="604" y="926"/>
                  </a:lnTo>
                  <a:lnTo>
                    <a:pt x="572" y="928"/>
                  </a:lnTo>
                  <a:lnTo>
                    <a:pt x="540" y="932"/>
                  </a:lnTo>
                  <a:lnTo>
                    <a:pt x="510" y="938"/>
                  </a:lnTo>
                  <a:lnTo>
                    <a:pt x="478" y="946"/>
                  </a:lnTo>
                  <a:lnTo>
                    <a:pt x="448" y="954"/>
                  </a:lnTo>
                  <a:lnTo>
                    <a:pt x="418" y="964"/>
                  </a:lnTo>
                  <a:lnTo>
                    <a:pt x="390" y="976"/>
                  </a:lnTo>
                  <a:lnTo>
                    <a:pt x="362" y="988"/>
                  </a:lnTo>
                  <a:lnTo>
                    <a:pt x="334" y="1002"/>
                  </a:lnTo>
                  <a:lnTo>
                    <a:pt x="308" y="1018"/>
                  </a:lnTo>
                  <a:lnTo>
                    <a:pt x="282" y="1034"/>
                  </a:lnTo>
                  <a:lnTo>
                    <a:pt x="256" y="1052"/>
                  </a:lnTo>
                  <a:lnTo>
                    <a:pt x="232" y="1070"/>
                  </a:lnTo>
                  <a:lnTo>
                    <a:pt x="210" y="1090"/>
                  </a:lnTo>
                  <a:lnTo>
                    <a:pt x="186" y="1112"/>
                  </a:lnTo>
                  <a:lnTo>
                    <a:pt x="166" y="1134"/>
                  </a:lnTo>
                  <a:lnTo>
                    <a:pt x="146" y="1158"/>
                  </a:lnTo>
                  <a:lnTo>
                    <a:pt x="126" y="1182"/>
                  </a:lnTo>
                  <a:lnTo>
                    <a:pt x="110" y="1206"/>
                  </a:lnTo>
                  <a:lnTo>
                    <a:pt x="92" y="1232"/>
                  </a:lnTo>
                  <a:lnTo>
                    <a:pt x="78" y="1258"/>
                  </a:lnTo>
                  <a:lnTo>
                    <a:pt x="64" y="1286"/>
                  </a:lnTo>
                  <a:lnTo>
                    <a:pt x="50" y="1314"/>
                  </a:lnTo>
                  <a:lnTo>
                    <a:pt x="38" y="1344"/>
                  </a:lnTo>
                  <a:lnTo>
                    <a:pt x="28" y="1374"/>
                  </a:lnTo>
                  <a:lnTo>
                    <a:pt x="20" y="1404"/>
                  </a:lnTo>
                  <a:lnTo>
                    <a:pt x="14" y="1434"/>
                  </a:lnTo>
                  <a:lnTo>
                    <a:pt x="8" y="1466"/>
                  </a:lnTo>
                  <a:lnTo>
                    <a:pt x="4" y="1498"/>
                  </a:lnTo>
                  <a:lnTo>
                    <a:pt x="2" y="1530"/>
                  </a:lnTo>
                  <a:lnTo>
                    <a:pt x="0" y="1562"/>
                  </a:lnTo>
                  <a:lnTo>
                    <a:pt x="2" y="1594"/>
                  </a:lnTo>
                  <a:lnTo>
                    <a:pt x="4" y="1626"/>
                  </a:lnTo>
                  <a:lnTo>
                    <a:pt x="8" y="1658"/>
                  </a:lnTo>
                  <a:lnTo>
                    <a:pt x="12" y="1688"/>
                  </a:lnTo>
                  <a:lnTo>
                    <a:pt x="20" y="1718"/>
                  </a:lnTo>
                  <a:lnTo>
                    <a:pt x="28" y="1748"/>
                  </a:lnTo>
                  <a:lnTo>
                    <a:pt x="38" y="1776"/>
                  </a:lnTo>
                  <a:lnTo>
                    <a:pt x="48" y="1806"/>
                  </a:lnTo>
                  <a:lnTo>
                    <a:pt x="68" y="1848"/>
                  </a:lnTo>
                  <a:lnTo>
                    <a:pt x="90" y="1888"/>
                  </a:lnTo>
                  <a:lnTo>
                    <a:pt x="114" y="1928"/>
                  </a:lnTo>
                  <a:lnTo>
                    <a:pt x="142" y="1964"/>
                  </a:lnTo>
                  <a:lnTo>
                    <a:pt x="174" y="2000"/>
                  </a:lnTo>
                  <a:lnTo>
                    <a:pt x="206" y="2032"/>
                  </a:lnTo>
                  <a:lnTo>
                    <a:pt x="242" y="2062"/>
                  </a:lnTo>
                  <a:lnTo>
                    <a:pt x="278" y="2090"/>
                  </a:lnTo>
                  <a:lnTo>
                    <a:pt x="318" y="2114"/>
                  </a:lnTo>
                  <a:lnTo>
                    <a:pt x="360" y="2136"/>
                  </a:lnTo>
                  <a:lnTo>
                    <a:pt x="402" y="2156"/>
                  </a:lnTo>
                  <a:lnTo>
                    <a:pt x="446" y="2172"/>
                  </a:lnTo>
                  <a:lnTo>
                    <a:pt x="492" y="2184"/>
                  </a:lnTo>
                  <a:lnTo>
                    <a:pt x="540" y="2192"/>
                  </a:lnTo>
                  <a:lnTo>
                    <a:pt x="588" y="2198"/>
                  </a:lnTo>
                  <a:lnTo>
                    <a:pt x="638" y="2200"/>
                  </a:lnTo>
                  <a:lnTo>
                    <a:pt x="3484" y="2200"/>
                  </a:lnTo>
                  <a:lnTo>
                    <a:pt x="4094" y="2200"/>
                  </a:lnTo>
                  <a:lnTo>
                    <a:pt x="4126" y="2200"/>
                  </a:lnTo>
                  <a:lnTo>
                    <a:pt x="4158" y="2196"/>
                  </a:lnTo>
                  <a:lnTo>
                    <a:pt x="4190" y="2192"/>
                  </a:lnTo>
                  <a:lnTo>
                    <a:pt x="4222" y="2188"/>
                  </a:lnTo>
                  <a:lnTo>
                    <a:pt x="4254" y="2180"/>
                  </a:lnTo>
                  <a:lnTo>
                    <a:pt x="4284" y="2172"/>
                  </a:lnTo>
                  <a:lnTo>
                    <a:pt x="4312" y="2162"/>
                  </a:lnTo>
                  <a:lnTo>
                    <a:pt x="4342" y="2150"/>
                  </a:lnTo>
                  <a:lnTo>
                    <a:pt x="4370" y="2138"/>
                  </a:lnTo>
                  <a:lnTo>
                    <a:pt x="4398" y="2124"/>
                  </a:lnTo>
                  <a:lnTo>
                    <a:pt x="4424" y="2108"/>
                  </a:lnTo>
                  <a:lnTo>
                    <a:pt x="4450" y="2092"/>
                  </a:lnTo>
                  <a:lnTo>
                    <a:pt x="4476" y="2074"/>
                  </a:lnTo>
                  <a:lnTo>
                    <a:pt x="4500" y="2054"/>
                  </a:lnTo>
                  <a:lnTo>
                    <a:pt x="4522" y="2034"/>
                  </a:lnTo>
                  <a:lnTo>
                    <a:pt x="4544" y="2014"/>
                  </a:lnTo>
                  <a:lnTo>
                    <a:pt x="4566" y="1992"/>
                  </a:lnTo>
                  <a:lnTo>
                    <a:pt x="4586" y="1968"/>
                  </a:lnTo>
                  <a:lnTo>
                    <a:pt x="4604" y="1944"/>
                  </a:lnTo>
                  <a:lnTo>
                    <a:pt x="4622" y="1920"/>
                  </a:lnTo>
                  <a:lnTo>
                    <a:pt x="4638" y="1894"/>
                  </a:lnTo>
                  <a:lnTo>
                    <a:pt x="4654" y="1866"/>
                  </a:lnTo>
                  <a:lnTo>
                    <a:pt x="4668" y="1840"/>
                  </a:lnTo>
                  <a:lnTo>
                    <a:pt x="4682" y="1810"/>
                  </a:lnTo>
                  <a:lnTo>
                    <a:pt x="4692" y="1782"/>
                  </a:lnTo>
                  <a:lnTo>
                    <a:pt x="4702" y="1752"/>
                  </a:lnTo>
                  <a:lnTo>
                    <a:pt x="4712" y="1722"/>
                  </a:lnTo>
                  <a:lnTo>
                    <a:pt x="4718" y="1692"/>
                  </a:lnTo>
                  <a:lnTo>
                    <a:pt x="4724" y="1660"/>
                  </a:lnTo>
                  <a:lnTo>
                    <a:pt x="4728" y="1628"/>
                  </a:lnTo>
                  <a:lnTo>
                    <a:pt x="4730" y="1596"/>
                  </a:lnTo>
                  <a:lnTo>
                    <a:pt x="4732" y="1562"/>
                  </a:lnTo>
                  <a:lnTo>
                    <a:pt x="4730" y="1530"/>
                  </a:lnTo>
                  <a:lnTo>
                    <a:pt x="4728" y="1498"/>
                  </a:lnTo>
                  <a:lnTo>
                    <a:pt x="4724" y="1466"/>
                  </a:lnTo>
                  <a:lnTo>
                    <a:pt x="4718" y="1434"/>
                  </a:lnTo>
                  <a:lnTo>
                    <a:pt x="4712" y="1404"/>
                  </a:lnTo>
                  <a:lnTo>
                    <a:pt x="4702" y="1374"/>
                  </a:lnTo>
                  <a:lnTo>
                    <a:pt x="4692" y="1344"/>
                  </a:lnTo>
                  <a:lnTo>
                    <a:pt x="4682" y="1314"/>
                  </a:lnTo>
                  <a:lnTo>
                    <a:pt x="4668" y="1286"/>
                  </a:lnTo>
                  <a:lnTo>
                    <a:pt x="4654" y="1258"/>
                  </a:lnTo>
                  <a:lnTo>
                    <a:pt x="4638" y="1232"/>
                  </a:lnTo>
                  <a:lnTo>
                    <a:pt x="4622" y="1206"/>
                  </a:lnTo>
                  <a:lnTo>
                    <a:pt x="4604" y="1182"/>
                  </a:lnTo>
                  <a:lnTo>
                    <a:pt x="4586" y="1158"/>
                  </a:lnTo>
                  <a:lnTo>
                    <a:pt x="4566" y="1134"/>
                  </a:lnTo>
                  <a:lnTo>
                    <a:pt x="4544" y="1112"/>
                  </a:lnTo>
                  <a:lnTo>
                    <a:pt x="4522" y="1090"/>
                  </a:lnTo>
                  <a:lnTo>
                    <a:pt x="4500" y="1070"/>
                  </a:lnTo>
                  <a:lnTo>
                    <a:pt x="4476" y="1052"/>
                  </a:lnTo>
                  <a:lnTo>
                    <a:pt x="4450" y="1034"/>
                  </a:lnTo>
                  <a:lnTo>
                    <a:pt x="4424" y="1018"/>
                  </a:lnTo>
                  <a:lnTo>
                    <a:pt x="4398" y="1002"/>
                  </a:lnTo>
                  <a:lnTo>
                    <a:pt x="4370" y="988"/>
                  </a:lnTo>
                  <a:lnTo>
                    <a:pt x="4342" y="976"/>
                  </a:lnTo>
                  <a:lnTo>
                    <a:pt x="4312" y="964"/>
                  </a:lnTo>
                  <a:lnTo>
                    <a:pt x="4284" y="954"/>
                  </a:lnTo>
                  <a:lnTo>
                    <a:pt x="4254" y="946"/>
                  </a:lnTo>
                  <a:lnTo>
                    <a:pt x="4222" y="938"/>
                  </a:lnTo>
                  <a:lnTo>
                    <a:pt x="4190" y="932"/>
                  </a:lnTo>
                  <a:lnTo>
                    <a:pt x="4158" y="928"/>
                  </a:lnTo>
                  <a:lnTo>
                    <a:pt x="4126" y="926"/>
                  </a:lnTo>
                  <a:lnTo>
                    <a:pt x="4094" y="92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5" name="textruta 12"/>
            <p:cNvSpPr txBox="1">
              <a:spLocks noChangeArrowheads="1"/>
            </p:cNvSpPr>
            <p:nvPr/>
          </p:nvSpPr>
          <p:spPr bwMode="auto">
            <a:xfrm>
              <a:off x="5739658" y="2217360"/>
              <a:ext cx="14987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9pPr>
            </a:lstStyle>
            <a:p>
              <a:pPr algn="ctr" eaLnBrk="1" hangingPunct="1"/>
              <a:r>
                <a:rPr lang="sv-SE" altLang="sv-SE" sz="4000" b="1" dirty="0" smtClean="0">
                  <a:solidFill>
                    <a:schemeClr val="bg1"/>
                  </a:solidFill>
                  <a:latin typeface="+mn-lt"/>
                </a:rPr>
                <a:t>155</a:t>
              </a:r>
              <a:endParaRPr lang="sv-SE" altLang="sv-SE" sz="2800" b="1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7" name="textruta 12"/>
            <p:cNvSpPr txBox="1">
              <a:spLocks noChangeArrowheads="1"/>
            </p:cNvSpPr>
            <p:nvPr/>
          </p:nvSpPr>
          <p:spPr bwMode="auto">
            <a:xfrm>
              <a:off x="5739658" y="2814256"/>
              <a:ext cx="1498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9pPr>
            </a:lstStyle>
            <a:p>
              <a:pPr algn="ctr" eaLnBrk="1" hangingPunct="1"/>
              <a:r>
                <a:rPr lang="sv-SE" altLang="sv-SE" b="1" dirty="0" smtClean="0">
                  <a:solidFill>
                    <a:schemeClr val="bg1"/>
                  </a:solidFill>
                  <a:latin typeface="+mn-lt"/>
                </a:rPr>
                <a:t>78 %</a:t>
              </a:r>
              <a:endParaRPr lang="sv-SE" altLang="sv-SE" sz="1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80" name="Rak 79"/>
          <p:cNvCxnSpPr/>
          <p:nvPr/>
        </p:nvCxnSpPr>
        <p:spPr>
          <a:xfrm flipH="1">
            <a:off x="7299239" y="1647117"/>
            <a:ext cx="343316" cy="360649"/>
          </a:xfrm>
          <a:prstGeom prst="line">
            <a:avLst/>
          </a:prstGeom>
          <a:ln w="38100" cap="rnd">
            <a:solidFill>
              <a:schemeClr val="accent1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639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extLst mod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Stort behov av informationsinsatser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2" name="Ellips 31"/>
          <p:cNvSpPr/>
          <p:nvPr/>
        </p:nvSpPr>
        <p:spPr>
          <a:xfrm>
            <a:off x="5505686" y="3601710"/>
            <a:ext cx="4588602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53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attraktiv boendeort på sikt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3181114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7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Jobb och arbetslöshet</a:t>
            </a:r>
            <a:endParaRPr lang="sv-SE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17" name="Freeform 5"/>
          <p:cNvSpPr>
            <a:spLocks/>
          </p:cNvSpPr>
          <p:nvPr/>
        </p:nvSpPr>
        <p:spPr bwMode="auto">
          <a:xfrm>
            <a:off x="10922283" y="2529258"/>
            <a:ext cx="850334" cy="548827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8419088" y="1101864"/>
            <a:ext cx="1204244" cy="596665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9021210" y="888695"/>
            <a:ext cx="2018454" cy="1000080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719123" y="1552389"/>
            <a:ext cx="1971607" cy="976869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1206404" y="2224055"/>
            <a:ext cx="1228465" cy="792882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2434869" y="4279052"/>
            <a:ext cx="837330" cy="414871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1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Hur mycket påverkar området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Vi svarade på en skala från 1-10. 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1=Inte alls, 10 = väldigt mycket 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 39"/>
          <p:cNvGrpSpPr/>
          <p:nvPr/>
        </p:nvGrpSpPr>
        <p:grpSpPr>
          <a:xfrm>
            <a:off x="5400000" y="1800000"/>
            <a:ext cx="5040000" cy="4752000"/>
            <a:chOff x="5760000" y="1548000"/>
            <a:chExt cx="5040000" cy="4788000"/>
          </a:xfrm>
        </p:grpSpPr>
        <p:cxnSp>
          <p:nvCxnSpPr>
            <p:cNvPr id="41" name="Rak 40"/>
            <p:cNvCxnSpPr/>
            <p:nvPr/>
          </p:nvCxnSpPr>
          <p:spPr>
            <a:xfrm>
              <a:off x="57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41"/>
            <p:cNvCxnSpPr/>
            <p:nvPr/>
          </p:nvCxnSpPr>
          <p:spPr>
            <a:xfrm>
              <a:off x="64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42"/>
            <p:cNvCxnSpPr/>
            <p:nvPr/>
          </p:nvCxnSpPr>
          <p:spPr>
            <a:xfrm>
              <a:off x="72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44"/>
            <p:cNvCxnSpPr/>
            <p:nvPr/>
          </p:nvCxnSpPr>
          <p:spPr>
            <a:xfrm>
              <a:off x="792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45"/>
            <p:cNvCxnSpPr/>
            <p:nvPr/>
          </p:nvCxnSpPr>
          <p:spPr>
            <a:xfrm>
              <a:off x="864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/>
            <p:nvPr/>
          </p:nvCxnSpPr>
          <p:spPr>
            <a:xfrm>
              <a:off x="93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47"/>
            <p:cNvCxnSpPr/>
            <p:nvPr/>
          </p:nvCxnSpPr>
          <p:spPr>
            <a:xfrm>
              <a:off x="100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108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328070993"/>
              </p:ext>
            </p:extLst>
          </p:nvPr>
        </p:nvGraphicFramePr>
        <p:xfrm>
          <a:off x="4543200" y="1404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3194394105"/>
              </p:ext>
            </p:extLst>
          </p:nvPr>
        </p:nvGraphicFramePr>
        <p:xfrm>
          <a:off x="4543200" y="1512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7" name="Grupp 56"/>
          <p:cNvGrpSpPr/>
          <p:nvPr/>
        </p:nvGrpSpPr>
        <p:grpSpPr>
          <a:xfrm>
            <a:off x="4680000" y="1800000"/>
            <a:ext cx="6480000" cy="4752000"/>
            <a:chOff x="4680000" y="1800000"/>
            <a:chExt cx="6480000" cy="4608000"/>
          </a:xfrm>
        </p:grpSpPr>
        <p:cxnSp>
          <p:nvCxnSpPr>
            <p:cNvPr id="58" name="Rak 57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58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 59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62" name="Rektangel med rundade hörn 61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1" name="Likbent triangel 7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ktangel 7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73" name="Grupp 72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5" name="Likbent triangel 7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 83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sp>
        <p:nvSpPr>
          <p:cNvPr id="50" name="Rubrik 40"/>
          <p:cNvSpPr txBox="1">
            <a:spLocks/>
          </p:cNvSpPr>
          <p:nvPr/>
        </p:nvSpPr>
        <p:spPr>
          <a:xfrm>
            <a:off x="659662" y="677917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Tekniska kontoret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659662" y="504373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Hur mycket påverkar området den egna verksamheten? </a:t>
            </a:r>
          </a:p>
        </p:txBody>
      </p:sp>
      <p:sp>
        <p:nvSpPr>
          <p:cNvPr id="86" name="Rektangel med rundade hörn 85"/>
          <p:cNvSpPr/>
          <p:nvPr/>
        </p:nvSpPr>
        <p:spPr>
          <a:xfrm>
            <a:off x="828001" y="3312000"/>
            <a:ext cx="7452000" cy="792000"/>
          </a:xfrm>
          <a:prstGeom prst="round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9467189" y="613703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95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Linjer bakom"/>
          <p:cNvGrpSpPr/>
          <p:nvPr/>
        </p:nvGrpSpPr>
        <p:grpSpPr>
          <a:xfrm>
            <a:off x="5400000" y="490315"/>
            <a:ext cx="5040000" cy="5989616"/>
            <a:chOff x="5400000" y="1047139"/>
            <a:chExt cx="5040000" cy="5432791"/>
          </a:xfrm>
        </p:grpSpPr>
        <p:cxnSp>
          <p:nvCxnSpPr>
            <p:cNvPr id="64" name="Rak 63"/>
            <p:cNvCxnSpPr/>
            <p:nvPr/>
          </p:nvCxnSpPr>
          <p:spPr>
            <a:xfrm>
              <a:off x="54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64"/>
            <p:cNvCxnSpPr/>
            <p:nvPr/>
          </p:nvCxnSpPr>
          <p:spPr>
            <a:xfrm>
              <a:off x="61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65"/>
            <p:cNvCxnSpPr/>
            <p:nvPr/>
          </p:nvCxnSpPr>
          <p:spPr>
            <a:xfrm>
              <a:off x="68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k 66"/>
            <p:cNvCxnSpPr/>
            <p:nvPr/>
          </p:nvCxnSpPr>
          <p:spPr>
            <a:xfrm>
              <a:off x="75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67"/>
            <p:cNvCxnSpPr/>
            <p:nvPr/>
          </p:nvCxnSpPr>
          <p:spPr>
            <a:xfrm>
              <a:off x="82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68"/>
            <p:cNvCxnSpPr/>
            <p:nvPr/>
          </p:nvCxnSpPr>
          <p:spPr>
            <a:xfrm>
              <a:off x="90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ak 69"/>
            <p:cNvCxnSpPr/>
            <p:nvPr/>
          </p:nvCxnSpPr>
          <p:spPr>
            <a:xfrm>
              <a:off x="97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ak 70"/>
            <p:cNvCxnSpPr/>
            <p:nvPr/>
          </p:nvCxnSpPr>
          <p:spPr>
            <a:xfrm>
              <a:off x="104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15781729"/>
              </p:ext>
            </p:extLst>
          </p:nvPr>
        </p:nvGraphicFramePr>
        <p:xfrm>
          <a:off x="4543200" y="955669"/>
          <a:ext cx="6764255" cy="566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Kontor och bolag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39130"/>
              </p:ext>
            </p:extLst>
          </p:nvPr>
        </p:nvGraphicFramePr>
        <p:xfrm>
          <a:off x="304800" y="1081011"/>
          <a:ext cx="4241366" cy="5398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366"/>
              </a:tblGrid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 Park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Arbetsmarknads- och vuxenutb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Utbildningskontoret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Vård- och omsorgskontoret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Kultur- och fritidskontoret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Kommunstyrelsens kontor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Norrevo Fastigheter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Hyresbostäder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Visualisering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Stadsbyggnadskontoret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Tekniska 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Bygg- och miljökontoret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Vatten och Avfall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Upplev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3" name="Totalt res diagram"/>
          <p:cNvGraphicFramePr/>
          <p:nvPr>
            <p:extLst>
              <p:ext uri="{D42A27DB-BD31-4B8C-83A1-F6EECF244321}">
                <p14:modId xmlns:p14="http://schemas.microsoft.com/office/powerpoint/2010/main" val="2307907336"/>
              </p:ext>
            </p:extLst>
          </p:nvPr>
        </p:nvGraphicFramePr>
        <p:xfrm>
          <a:off x="4543200" y="431999"/>
          <a:ext cx="6764255" cy="6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4" name="Totalt resultat"/>
          <p:cNvSpPr txBox="1"/>
          <p:nvPr/>
        </p:nvSpPr>
        <p:spPr>
          <a:xfrm>
            <a:off x="2736000" y="432000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sv-SE" b="1" dirty="0" smtClean="0"/>
              <a:t>Totalt resultat</a:t>
            </a:r>
            <a:endParaRPr lang="sv-SE" b="1" dirty="0"/>
          </a:p>
        </p:txBody>
      </p:sp>
      <p:grpSp>
        <p:nvGrpSpPr>
          <p:cNvPr id="2" name="Moln med text"/>
          <p:cNvGrpSpPr/>
          <p:nvPr/>
        </p:nvGrpSpPr>
        <p:grpSpPr>
          <a:xfrm>
            <a:off x="5992088" y="1485227"/>
            <a:ext cx="2949575" cy="1360488"/>
            <a:chOff x="4903507" y="3534468"/>
            <a:chExt cx="2949575" cy="1360488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4903507" y="3534468"/>
              <a:ext cx="2949575" cy="1360488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Rektangel 38"/>
            <p:cNvSpPr/>
            <p:nvPr/>
          </p:nvSpPr>
          <p:spPr>
            <a:xfrm>
              <a:off x="5143500" y="3939501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/>
                <a:t>Jämförelse, </a:t>
              </a:r>
              <a:br>
                <a:rPr lang="sv-SE" sz="2400" dirty="0"/>
              </a:br>
              <a:r>
                <a:rPr lang="sv-SE" sz="2400" dirty="0"/>
                <a:t>kontor och bolag</a:t>
              </a:r>
            </a:p>
          </p:txBody>
        </p:sp>
      </p:grpSp>
      <p:grpSp>
        <p:nvGrpSpPr>
          <p:cNvPr id="75" name="Väldigt mycket"/>
          <p:cNvGrpSpPr/>
          <p:nvPr/>
        </p:nvGrpSpPr>
        <p:grpSpPr>
          <a:xfrm>
            <a:off x="9841382" y="108000"/>
            <a:ext cx="1515812" cy="382314"/>
            <a:chOff x="6710892" y="-898266"/>
            <a:chExt cx="1798496" cy="453613"/>
          </a:xfrm>
        </p:grpSpPr>
        <p:sp>
          <p:nvSpPr>
            <p:cNvPr id="80" name="Rektangel med rundade hörn 79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1" name="Likbent triangel 8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Rektangel 8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83" name="Inte alls"/>
          <p:cNvGrpSpPr/>
          <p:nvPr/>
        </p:nvGrpSpPr>
        <p:grpSpPr>
          <a:xfrm>
            <a:off x="4453498" y="108000"/>
            <a:ext cx="938882" cy="382314"/>
            <a:chOff x="4710166" y="-898266"/>
            <a:chExt cx="1113974" cy="453613"/>
          </a:xfrm>
        </p:grpSpPr>
        <p:sp>
          <p:nvSpPr>
            <p:cNvPr id="84" name="Rektangel med rundade hörn 8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5" name="Likbent triangel 8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Rektangel 85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grpSp>
        <p:nvGrpSpPr>
          <p:cNvPr id="87" name="Kantlinjer"/>
          <p:cNvGrpSpPr/>
          <p:nvPr/>
        </p:nvGrpSpPr>
        <p:grpSpPr>
          <a:xfrm>
            <a:off x="4680000" y="398844"/>
            <a:ext cx="6480000" cy="6081087"/>
            <a:chOff x="4680000" y="1047139"/>
            <a:chExt cx="6480000" cy="5432791"/>
          </a:xfrm>
        </p:grpSpPr>
        <p:cxnSp>
          <p:nvCxnSpPr>
            <p:cNvPr id="88" name="Rak 87"/>
            <p:cNvCxnSpPr/>
            <p:nvPr/>
          </p:nvCxnSpPr>
          <p:spPr>
            <a:xfrm>
              <a:off x="46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ak 88"/>
            <p:cNvCxnSpPr/>
            <p:nvPr/>
          </p:nvCxnSpPr>
          <p:spPr>
            <a:xfrm>
              <a:off x="111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Symbol job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grpSp>
        <p:nvGrpSpPr>
          <p:cNvPr id="33" name="Bubbla med text"/>
          <p:cNvGrpSpPr/>
          <p:nvPr/>
        </p:nvGrpSpPr>
        <p:grpSpPr>
          <a:xfrm>
            <a:off x="5349195" y="3736053"/>
            <a:ext cx="2059164" cy="1278946"/>
            <a:chOff x="4933756" y="4893554"/>
            <a:chExt cx="2059164" cy="1278946"/>
          </a:xfrm>
        </p:grpSpPr>
        <p:sp>
          <p:nvSpPr>
            <p:cNvPr id="34" name="Bubbla"/>
            <p:cNvSpPr>
              <a:spLocks/>
            </p:cNvSpPr>
            <p:nvPr/>
          </p:nvSpPr>
          <p:spPr bwMode="auto">
            <a:xfrm flipH="1">
              <a:off x="4998149" y="4893554"/>
              <a:ext cx="1935816" cy="1278946"/>
            </a:xfrm>
            <a:custGeom>
              <a:avLst/>
              <a:gdLst>
                <a:gd name="T0" fmla="*/ 2880 w 11128"/>
                <a:gd name="T1" fmla="*/ 3 h 7352"/>
                <a:gd name="T2" fmla="*/ 2499 w 11128"/>
                <a:gd name="T3" fmla="*/ 47 h 7352"/>
                <a:gd name="T4" fmla="*/ 2134 w 11128"/>
                <a:gd name="T5" fmla="*/ 135 h 7352"/>
                <a:gd name="T6" fmla="*/ 1787 w 11128"/>
                <a:gd name="T7" fmla="*/ 267 h 7352"/>
                <a:gd name="T8" fmla="*/ 1462 w 11128"/>
                <a:gd name="T9" fmla="*/ 439 h 7352"/>
                <a:gd name="T10" fmla="*/ 1161 w 11128"/>
                <a:gd name="T11" fmla="*/ 647 h 7352"/>
                <a:gd name="T12" fmla="*/ 889 w 11128"/>
                <a:gd name="T13" fmla="*/ 889 h 7352"/>
                <a:gd name="T14" fmla="*/ 647 w 11128"/>
                <a:gd name="T15" fmla="*/ 1161 h 7352"/>
                <a:gd name="T16" fmla="*/ 440 w 11128"/>
                <a:gd name="T17" fmla="*/ 1461 h 7352"/>
                <a:gd name="T18" fmla="*/ 269 w 11128"/>
                <a:gd name="T19" fmla="*/ 1786 h 7352"/>
                <a:gd name="T20" fmla="*/ 137 w 11128"/>
                <a:gd name="T21" fmla="*/ 2132 h 7352"/>
                <a:gd name="T22" fmla="*/ 47 w 11128"/>
                <a:gd name="T23" fmla="*/ 2498 h 7352"/>
                <a:gd name="T24" fmla="*/ 3 w 11128"/>
                <a:gd name="T25" fmla="*/ 2879 h 7352"/>
                <a:gd name="T26" fmla="*/ 1 w 11128"/>
                <a:gd name="T27" fmla="*/ 3102 h 7352"/>
                <a:gd name="T28" fmla="*/ 25 w 11128"/>
                <a:gd name="T29" fmla="*/ 3434 h 7352"/>
                <a:gd name="T30" fmla="*/ 86 w 11128"/>
                <a:gd name="T31" fmla="*/ 3755 h 7352"/>
                <a:gd name="T32" fmla="*/ 178 w 11128"/>
                <a:gd name="T33" fmla="*/ 4063 h 7352"/>
                <a:gd name="T34" fmla="*/ 302 w 11128"/>
                <a:gd name="T35" fmla="*/ 4357 h 7352"/>
                <a:gd name="T36" fmla="*/ 455 w 11128"/>
                <a:gd name="T37" fmla="*/ 4633 h 7352"/>
                <a:gd name="T38" fmla="*/ 634 w 11128"/>
                <a:gd name="T39" fmla="*/ 4891 h 7352"/>
                <a:gd name="T40" fmla="*/ 838 w 11128"/>
                <a:gd name="T41" fmla="*/ 5129 h 7352"/>
                <a:gd name="T42" fmla="*/ 1066 w 11128"/>
                <a:gd name="T43" fmla="*/ 5344 h 7352"/>
                <a:gd name="T44" fmla="*/ 1315 w 11128"/>
                <a:gd name="T45" fmla="*/ 5536 h 7352"/>
                <a:gd name="T46" fmla="*/ 1584 w 11128"/>
                <a:gd name="T47" fmla="*/ 5700 h 7352"/>
                <a:gd name="T48" fmla="*/ 1870 w 11128"/>
                <a:gd name="T49" fmla="*/ 5838 h 7352"/>
                <a:gd name="T50" fmla="*/ 2171 w 11128"/>
                <a:gd name="T51" fmla="*/ 5945 h 7352"/>
                <a:gd name="T52" fmla="*/ 2359 w 11128"/>
                <a:gd name="T53" fmla="*/ 7246 h 7352"/>
                <a:gd name="T54" fmla="*/ 2378 w 11128"/>
                <a:gd name="T55" fmla="*/ 7307 h 7352"/>
                <a:gd name="T56" fmla="*/ 2440 w 11128"/>
                <a:gd name="T57" fmla="*/ 7349 h 7352"/>
                <a:gd name="T58" fmla="*/ 2514 w 11128"/>
                <a:gd name="T59" fmla="*/ 7340 h 7352"/>
                <a:gd name="T60" fmla="*/ 8092 w 11128"/>
                <a:gd name="T61" fmla="*/ 6070 h 7352"/>
                <a:gd name="T62" fmla="*/ 8479 w 11128"/>
                <a:gd name="T63" fmla="*/ 6045 h 7352"/>
                <a:gd name="T64" fmla="*/ 8851 w 11128"/>
                <a:gd name="T65" fmla="*/ 5975 h 7352"/>
                <a:gd name="T66" fmla="*/ 9205 w 11128"/>
                <a:gd name="T67" fmla="*/ 5859 h 7352"/>
                <a:gd name="T68" fmla="*/ 9539 w 11128"/>
                <a:gd name="T69" fmla="*/ 5704 h 7352"/>
                <a:gd name="T70" fmla="*/ 9850 w 11128"/>
                <a:gd name="T71" fmla="*/ 5509 h 7352"/>
                <a:gd name="T72" fmla="*/ 10133 w 11128"/>
                <a:gd name="T73" fmla="*/ 5281 h 7352"/>
                <a:gd name="T74" fmla="*/ 10388 w 11128"/>
                <a:gd name="T75" fmla="*/ 5021 h 7352"/>
                <a:gd name="T76" fmla="*/ 10609 w 11128"/>
                <a:gd name="T77" fmla="*/ 4732 h 7352"/>
                <a:gd name="T78" fmla="*/ 10796 w 11128"/>
                <a:gd name="T79" fmla="*/ 4417 h 7352"/>
                <a:gd name="T80" fmla="*/ 10944 w 11128"/>
                <a:gd name="T81" fmla="*/ 4079 h 7352"/>
                <a:gd name="T82" fmla="*/ 11050 w 11128"/>
                <a:gd name="T83" fmla="*/ 3720 h 7352"/>
                <a:gd name="T84" fmla="*/ 11113 w 11128"/>
                <a:gd name="T85" fmla="*/ 3345 h 7352"/>
                <a:gd name="T86" fmla="*/ 11128 w 11128"/>
                <a:gd name="T87" fmla="*/ 3035 h 7352"/>
                <a:gd name="T88" fmla="*/ 11113 w 11128"/>
                <a:gd name="T89" fmla="*/ 2725 h 7352"/>
                <a:gd name="T90" fmla="*/ 11050 w 11128"/>
                <a:gd name="T91" fmla="*/ 2350 h 7352"/>
                <a:gd name="T92" fmla="*/ 10944 w 11128"/>
                <a:gd name="T93" fmla="*/ 1991 h 7352"/>
                <a:gd name="T94" fmla="*/ 10796 w 11128"/>
                <a:gd name="T95" fmla="*/ 1653 h 7352"/>
                <a:gd name="T96" fmla="*/ 10609 w 11128"/>
                <a:gd name="T97" fmla="*/ 1338 h 7352"/>
                <a:gd name="T98" fmla="*/ 10388 w 11128"/>
                <a:gd name="T99" fmla="*/ 1049 h 7352"/>
                <a:gd name="T100" fmla="*/ 10133 w 11128"/>
                <a:gd name="T101" fmla="*/ 788 h 7352"/>
                <a:gd name="T102" fmla="*/ 9850 w 11128"/>
                <a:gd name="T103" fmla="*/ 559 h 7352"/>
                <a:gd name="T104" fmla="*/ 9539 w 11128"/>
                <a:gd name="T105" fmla="*/ 366 h 7352"/>
                <a:gd name="T106" fmla="*/ 9205 w 11128"/>
                <a:gd name="T107" fmla="*/ 209 h 7352"/>
                <a:gd name="T108" fmla="*/ 8851 w 11128"/>
                <a:gd name="T109" fmla="*/ 95 h 7352"/>
                <a:gd name="T110" fmla="*/ 8479 w 11128"/>
                <a:gd name="T111" fmla="*/ 24 h 7352"/>
                <a:gd name="T112" fmla="*/ 8092 w 11128"/>
                <a:gd name="T113" fmla="*/ 0 h 7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28" h="7352">
                  <a:moveTo>
                    <a:pt x="8092" y="0"/>
                  </a:moveTo>
                  <a:lnTo>
                    <a:pt x="3036" y="0"/>
                  </a:lnTo>
                  <a:lnTo>
                    <a:pt x="3036" y="0"/>
                  </a:lnTo>
                  <a:lnTo>
                    <a:pt x="2958" y="0"/>
                  </a:lnTo>
                  <a:lnTo>
                    <a:pt x="2880" y="3"/>
                  </a:lnTo>
                  <a:lnTo>
                    <a:pt x="2803" y="8"/>
                  </a:lnTo>
                  <a:lnTo>
                    <a:pt x="2726" y="15"/>
                  </a:lnTo>
                  <a:lnTo>
                    <a:pt x="2649" y="24"/>
                  </a:lnTo>
                  <a:lnTo>
                    <a:pt x="2574" y="35"/>
                  </a:lnTo>
                  <a:lnTo>
                    <a:pt x="2499" y="47"/>
                  </a:lnTo>
                  <a:lnTo>
                    <a:pt x="2425" y="61"/>
                  </a:lnTo>
                  <a:lnTo>
                    <a:pt x="2350" y="78"/>
                  </a:lnTo>
                  <a:lnTo>
                    <a:pt x="2277" y="95"/>
                  </a:lnTo>
                  <a:lnTo>
                    <a:pt x="2205" y="115"/>
                  </a:lnTo>
                  <a:lnTo>
                    <a:pt x="2134" y="135"/>
                  </a:lnTo>
                  <a:lnTo>
                    <a:pt x="2062" y="159"/>
                  </a:lnTo>
                  <a:lnTo>
                    <a:pt x="1993" y="184"/>
                  </a:lnTo>
                  <a:lnTo>
                    <a:pt x="1923" y="209"/>
                  </a:lnTo>
                  <a:lnTo>
                    <a:pt x="1855" y="238"/>
                  </a:lnTo>
                  <a:lnTo>
                    <a:pt x="1787" y="267"/>
                  </a:lnTo>
                  <a:lnTo>
                    <a:pt x="1719" y="299"/>
                  </a:lnTo>
                  <a:lnTo>
                    <a:pt x="1655" y="331"/>
                  </a:lnTo>
                  <a:lnTo>
                    <a:pt x="1589" y="366"/>
                  </a:lnTo>
                  <a:lnTo>
                    <a:pt x="1525" y="402"/>
                  </a:lnTo>
                  <a:lnTo>
                    <a:pt x="1462" y="439"/>
                  </a:lnTo>
                  <a:lnTo>
                    <a:pt x="1400" y="478"/>
                  </a:lnTo>
                  <a:lnTo>
                    <a:pt x="1338" y="517"/>
                  </a:lnTo>
                  <a:lnTo>
                    <a:pt x="1278" y="559"/>
                  </a:lnTo>
                  <a:lnTo>
                    <a:pt x="1219" y="603"/>
                  </a:lnTo>
                  <a:lnTo>
                    <a:pt x="1161" y="647"/>
                  </a:lnTo>
                  <a:lnTo>
                    <a:pt x="1105" y="692"/>
                  </a:lnTo>
                  <a:lnTo>
                    <a:pt x="1049" y="740"/>
                  </a:lnTo>
                  <a:lnTo>
                    <a:pt x="995" y="788"/>
                  </a:lnTo>
                  <a:lnTo>
                    <a:pt x="941" y="838"/>
                  </a:lnTo>
                  <a:lnTo>
                    <a:pt x="889" y="889"/>
                  </a:lnTo>
                  <a:lnTo>
                    <a:pt x="838" y="941"/>
                  </a:lnTo>
                  <a:lnTo>
                    <a:pt x="788" y="994"/>
                  </a:lnTo>
                  <a:lnTo>
                    <a:pt x="740" y="1049"/>
                  </a:lnTo>
                  <a:lnTo>
                    <a:pt x="694" y="1104"/>
                  </a:lnTo>
                  <a:lnTo>
                    <a:pt x="647" y="1161"/>
                  </a:lnTo>
                  <a:lnTo>
                    <a:pt x="603" y="1219"/>
                  </a:lnTo>
                  <a:lnTo>
                    <a:pt x="560" y="1278"/>
                  </a:lnTo>
                  <a:lnTo>
                    <a:pt x="519" y="1338"/>
                  </a:lnTo>
                  <a:lnTo>
                    <a:pt x="478" y="1398"/>
                  </a:lnTo>
                  <a:lnTo>
                    <a:pt x="440" y="1461"/>
                  </a:lnTo>
                  <a:lnTo>
                    <a:pt x="402" y="1524"/>
                  </a:lnTo>
                  <a:lnTo>
                    <a:pt x="367" y="1588"/>
                  </a:lnTo>
                  <a:lnTo>
                    <a:pt x="332" y="1653"/>
                  </a:lnTo>
                  <a:lnTo>
                    <a:pt x="300" y="1719"/>
                  </a:lnTo>
                  <a:lnTo>
                    <a:pt x="269" y="1786"/>
                  </a:lnTo>
                  <a:lnTo>
                    <a:pt x="239" y="1853"/>
                  </a:lnTo>
                  <a:lnTo>
                    <a:pt x="211" y="1921"/>
                  </a:lnTo>
                  <a:lnTo>
                    <a:pt x="184" y="1991"/>
                  </a:lnTo>
                  <a:lnTo>
                    <a:pt x="160" y="2061"/>
                  </a:lnTo>
                  <a:lnTo>
                    <a:pt x="137" y="2132"/>
                  </a:lnTo>
                  <a:lnTo>
                    <a:pt x="115" y="2204"/>
                  </a:lnTo>
                  <a:lnTo>
                    <a:pt x="96" y="2277"/>
                  </a:lnTo>
                  <a:lnTo>
                    <a:pt x="78" y="2350"/>
                  </a:lnTo>
                  <a:lnTo>
                    <a:pt x="61" y="2423"/>
                  </a:lnTo>
                  <a:lnTo>
                    <a:pt x="47" y="2498"/>
                  </a:lnTo>
                  <a:lnTo>
                    <a:pt x="35" y="2573"/>
                  </a:lnTo>
                  <a:lnTo>
                    <a:pt x="24" y="2648"/>
                  </a:lnTo>
                  <a:lnTo>
                    <a:pt x="16" y="2725"/>
                  </a:lnTo>
                  <a:lnTo>
                    <a:pt x="9" y="2801"/>
                  </a:lnTo>
                  <a:lnTo>
                    <a:pt x="3" y="2879"/>
                  </a:lnTo>
                  <a:lnTo>
                    <a:pt x="1" y="2956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1" y="3102"/>
                  </a:lnTo>
                  <a:lnTo>
                    <a:pt x="3" y="3169"/>
                  </a:lnTo>
                  <a:lnTo>
                    <a:pt x="7" y="3236"/>
                  </a:lnTo>
                  <a:lnTo>
                    <a:pt x="12" y="3302"/>
                  </a:lnTo>
                  <a:lnTo>
                    <a:pt x="19" y="3368"/>
                  </a:lnTo>
                  <a:lnTo>
                    <a:pt x="25" y="3434"/>
                  </a:lnTo>
                  <a:lnTo>
                    <a:pt x="35" y="3499"/>
                  </a:lnTo>
                  <a:lnTo>
                    <a:pt x="46" y="3564"/>
                  </a:lnTo>
                  <a:lnTo>
                    <a:pt x="58" y="3627"/>
                  </a:lnTo>
                  <a:lnTo>
                    <a:pt x="72" y="3691"/>
                  </a:lnTo>
                  <a:lnTo>
                    <a:pt x="86" y="3755"/>
                  </a:lnTo>
                  <a:lnTo>
                    <a:pt x="102" y="3817"/>
                  </a:lnTo>
                  <a:lnTo>
                    <a:pt x="119" y="3880"/>
                  </a:lnTo>
                  <a:lnTo>
                    <a:pt x="138" y="3941"/>
                  </a:lnTo>
                  <a:lnTo>
                    <a:pt x="157" y="4002"/>
                  </a:lnTo>
                  <a:lnTo>
                    <a:pt x="178" y="4063"/>
                  </a:lnTo>
                  <a:lnTo>
                    <a:pt x="201" y="4123"/>
                  </a:lnTo>
                  <a:lnTo>
                    <a:pt x="225" y="4182"/>
                  </a:lnTo>
                  <a:lnTo>
                    <a:pt x="249" y="4241"/>
                  </a:lnTo>
                  <a:lnTo>
                    <a:pt x="276" y="4299"/>
                  </a:lnTo>
                  <a:lnTo>
                    <a:pt x="302" y="4357"/>
                  </a:lnTo>
                  <a:lnTo>
                    <a:pt x="330" y="4413"/>
                  </a:lnTo>
                  <a:lnTo>
                    <a:pt x="360" y="4469"/>
                  </a:lnTo>
                  <a:lnTo>
                    <a:pt x="390" y="4524"/>
                  </a:lnTo>
                  <a:lnTo>
                    <a:pt x="421" y="4579"/>
                  </a:lnTo>
                  <a:lnTo>
                    <a:pt x="455" y="4633"/>
                  </a:lnTo>
                  <a:lnTo>
                    <a:pt x="489" y="4686"/>
                  </a:lnTo>
                  <a:lnTo>
                    <a:pt x="523" y="4739"/>
                  </a:lnTo>
                  <a:lnTo>
                    <a:pt x="559" y="4791"/>
                  </a:lnTo>
                  <a:lnTo>
                    <a:pt x="596" y="4840"/>
                  </a:lnTo>
                  <a:lnTo>
                    <a:pt x="634" y="4891"/>
                  </a:lnTo>
                  <a:lnTo>
                    <a:pt x="673" y="4940"/>
                  </a:lnTo>
                  <a:lnTo>
                    <a:pt x="713" y="4989"/>
                  </a:lnTo>
                  <a:lnTo>
                    <a:pt x="754" y="5036"/>
                  </a:lnTo>
                  <a:lnTo>
                    <a:pt x="795" y="5083"/>
                  </a:lnTo>
                  <a:lnTo>
                    <a:pt x="838" y="5129"/>
                  </a:lnTo>
                  <a:lnTo>
                    <a:pt x="882" y="5174"/>
                  </a:lnTo>
                  <a:lnTo>
                    <a:pt x="927" y="5218"/>
                  </a:lnTo>
                  <a:lnTo>
                    <a:pt x="973" y="5261"/>
                  </a:lnTo>
                  <a:lnTo>
                    <a:pt x="1019" y="5303"/>
                  </a:lnTo>
                  <a:lnTo>
                    <a:pt x="1066" y="5344"/>
                  </a:lnTo>
                  <a:lnTo>
                    <a:pt x="1114" y="5384"/>
                  </a:lnTo>
                  <a:lnTo>
                    <a:pt x="1164" y="5424"/>
                  </a:lnTo>
                  <a:lnTo>
                    <a:pt x="1213" y="5462"/>
                  </a:lnTo>
                  <a:lnTo>
                    <a:pt x="1264" y="5499"/>
                  </a:lnTo>
                  <a:lnTo>
                    <a:pt x="1315" y="5536"/>
                  </a:lnTo>
                  <a:lnTo>
                    <a:pt x="1367" y="5571"/>
                  </a:lnTo>
                  <a:lnTo>
                    <a:pt x="1421" y="5604"/>
                  </a:lnTo>
                  <a:lnTo>
                    <a:pt x="1474" y="5638"/>
                  </a:lnTo>
                  <a:lnTo>
                    <a:pt x="1528" y="5670"/>
                  </a:lnTo>
                  <a:lnTo>
                    <a:pt x="1584" y="5700"/>
                  </a:lnTo>
                  <a:lnTo>
                    <a:pt x="1640" y="5730"/>
                  </a:lnTo>
                  <a:lnTo>
                    <a:pt x="1696" y="5759"/>
                  </a:lnTo>
                  <a:lnTo>
                    <a:pt x="1753" y="5786"/>
                  </a:lnTo>
                  <a:lnTo>
                    <a:pt x="1811" y="5813"/>
                  </a:lnTo>
                  <a:lnTo>
                    <a:pt x="1870" y="5838"/>
                  </a:lnTo>
                  <a:lnTo>
                    <a:pt x="1929" y="5861"/>
                  </a:lnTo>
                  <a:lnTo>
                    <a:pt x="1988" y="5884"/>
                  </a:lnTo>
                  <a:lnTo>
                    <a:pt x="2049" y="5905"/>
                  </a:lnTo>
                  <a:lnTo>
                    <a:pt x="2110" y="5926"/>
                  </a:lnTo>
                  <a:lnTo>
                    <a:pt x="2171" y="5945"/>
                  </a:lnTo>
                  <a:lnTo>
                    <a:pt x="2233" y="5962"/>
                  </a:lnTo>
                  <a:lnTo>
                    <a:pt x="2296" y="5979"/>
                  </a:lnTo>
                  <a:lnTo>
                    <a:pt x="2359" y="5994"/>
                  </a:lnTo>
                  <a:lnTo>
                    <a:pt x="2359" y="5994"/>
                  </a:lnTo>
                  <a:lnTo>
                    <a:pt x="2359" y="7246"/>
                  </a:lnTo>
                  <a:lnTo>
                    <a:pt x="2359" y="7246"/>
                  </a:lnTo>
                  <a:lnTo>
                    <a:pt x="2360" y="7262"/>
                  </a:lnTo>
                  <a:lnTo>
                    <a:pt x="2364" y="7278"/>
                  </a:lnTo>
                  <a:lnTo>
                    <a:pt x="2370" y="7293"/>
                  </a:lnTo>
                  <a:lnTo>
                    <a:pt x="2378" y="7307"/>
                  </a:lnTo>
                  <a:lnTo>
                    <a:pt x="2387" y="7318"/>
                  </a:lnTo>
                  <a:lnTo>
                    <a:pt x="2399" y="7329"/>
                  </a:lnTo>
                  <a:lnTo>
                    <a:pt x="2412" y="7337"/>
                  </a:lnTo>
                  <a:lnTo>
                    <a:pt x="2425" y="7344"/>
                  </a:lnTo>
                  <a:lnTo>
                    <a:pt x="2440" y="7349"/>
                  </a:lnTo>
                  <a:lnTo>
                    <a:pt x="2453" y="7351"/>
                  </a:lnTo>
                  <a:lnTo>
                    <a:pt x="2469" y="7352"/>
                  </a:lnTo>
                  <a:lnTo>
                    <a:pt x="2485" y="7351"/>
                  </a:lnTo>
                  <a:lnTo>
                    <a:pt x="2500" y="7346"/>
                  </a:lnTo>
                  <a:lnTo>
                    <a:pt x="2514" y="7340"/>
                  </a:lnTo>
                  <a:lnTo>
                    <a:pt x="2528" y="7332"/>
                  </a:lnTo>
                  <a:lnTo>
                    <a:pt x="2541" y="7321"/>
                  </a:lnTo>
                  <a:lnTo>
                    <a:pt x="3792" y="6070"/>
                  </a:lnTo>
                  <a:lnTo>
                    <a:pt x="8092" y="6070"/>
                  </a:lnTo>
                  <a:lnTo>
                    <a:pt x="8092" y="6070"/>
                  </a:lnTo>
                  <a:lnTo>
                    <a:pt x="8170" y="6068"/>
                  </a:lnTo>
                  <a:lnTo>
                    <a:pt x="8248" y="6066"/>
                  </a:lnTo>
                  <a:lnTo>
                    <a:pt x="8326" y="6061"/>
                  </a:lnTo>
                  <a:lnTo>
                    <a:pt x="8402" y="6055"/>
                  </a:lnTo>
                  <a:lnTo>
                    <a:pt x="8479" y="6045"/>
                  </a:lnTo>
                  <a:lnTo>
                    <a:pt x="8554" y="6035"/>
                  </a:lnTo>
                  <a:lnTo>
                    <a:pt x="8629" y="6022"/>
                  </a:lnTo>
                  <a:lnTo>
                    <a:pt x="8703" y="6008"/>
                  </a:lnTo>
                  <a:lnTo>
                    <a:pt x="8778" y="5992"/>
                  </a:lnTo>
                  <a:lnTo>
                    <a:pt x="8851" y="5975"/>
                  </a:lnTo>
                  <a:lnTo>
                    <a:pt x="8923" y="5955"/>
                  </a:lnTo>
                  <a:lnTo>
                    <a:pt x="8995" y="5933"/>
                  </a:lnTo>
                  <a:lnTo>
                    <a:pt x="9066" y="5910"/>
                  </a:lnTo>
                  <a:lnTo>
                    <a:pt x="9135" y="5886"/>
                  </a:lnTo>
                  <a:lnTo>
                    <a:pt x="9205" y="5859"/>
                  </a:lnTo>
                  <a:lnTo>
                    <a:pt x="9273" y="5831"/>
                  </a:lnTo>
                  <a:lnTo>
                    <a:pt x="9341" y="5802"/>
                  </a:lnTo>
                  <a:lnTo>
                    <a:pt x="9409" y="5771"/>
                  </a:lnTo>
                  <a:lnTo>
                    <a:pt x="9475" y="5737"/>
                  </a:lnTo>
                  <a:lnTo>
                    <a:pt x="9539" y="5704"/>
                  </a:lnTo>
                  <a:lnTo>
                    <a:pt x="9603" y="5668"/>
                  </a:lnTo>
                  <a:lnTo>
                    <a:pt x="9667" y="5631"/>
                  </a:lnTo>
                  <a:lnTo>
                    <a:pt x="9728" y="5592"/>
                  </a:lnTo>
                  <a:lnTo>
                    <a:pt x="9790" y="5551"/>
                  </a:lnTo>
                  <a:lnTo>
                    <a:pt x="9850" y="5509"/>
                  </a:lnTo>
                  <a:lnTo>
                    <a:pt x="9909" y="5467"/>
                  </a:lnTo>
                  <a:lnTo>
                    <a:pt x="9967" y="5423"/>
                  </a:lnTo>
                  <a:lnTo>
                    <a:pt x="10023" y="5376"/>
                  </a:lnTo>
                  <a:lnTo>
                    <a:pt x="10079" y="5330"/>
                  </a:lnTo>
                  <a:lnTo>
                    <a:pt x="10133" y="5281"/>
                  </a:lnTo>
                  <a:lnTo>
                    <a:pt x="10187" y="5232"/>
                  </a:lnTo>
                  <a:lnTo>
                    <a:pt x="10239" y="5181"/>
                  </a:lnTo>
                  <a:lnTo>
                    <a:pt x="10290" y="5129"/>
                  </a:lnTo>
                  <a:lnTo>
                    <a:pt x="10340" y="5075"/>
                  </a:lnTo>
                  <a:lnTo>
                    <a:pt x="10388" y="5021"/>
                  </a:lnTo>
                  <a:lnTo>
                    <a:pt x="10434" y="4965"/>
                  </a:lnTo>
                  <a:lnTo>
                    <a:pt x="10481" y="4909"/>
                  </a:lnTo>
                  <a:lnTo>
                    <a:pt x="10525" y="4851"/>
                  </a:lnTo>
                  <a:lnTo>
                    <a:pt x="10568" y="4792"/>
                  </a:lnTo>
                  <a:lnTo>
                    <a:pt x="10609" y="4732"/>
                  </a:lnTo>
                  <a:lnTo>
                    <a:pt x="10650" y="4670"/>
                  </a:lnTo>
                  <a:lnTo>
                    <a:pt x="10688" y="4609"/>
                  </a:lnTo>
                  <a:lnTo>
                    <a:pt x="10726" y="4545"/>
                  </a:lnTo>
                  <a:lnTo>
                    <a:pt x="10762" y="4482"/>
                  </a:lnTo>
                  <a:lnTo>
                    <a:pt x="10796" y="4417"/>
                  </a:lnTo>
                  <a:lnTo>
                    <a:pt x="10829" y="4351"/>
                  </a:lnTo>
                  <a:lnTo>
                    <a:pt x="10859" y="4284"/>
                  </a:lnTo>
                  <a:lnTo>
                    <a:pt x="10889" y="4217"/>
                  </a:lnTo>
                  <a:lnTo>
                    <a:pt x="10917" y="4147"/>
                  </a:lnTo>
                  <a:lnTo>
                    <a:pt x="10944" y="4079"/>
                  </a:lnTo>
                  <a:lnTo>
                    <a:pt x="10968" y="4008"/>
                  </a:lnTo>
                  <a:lnTo>
                    <a:pt x="10991" y="3938"/>
                  </a:lnTo>
                  <a:lnTo>
                    <a:pt x="11013" y="3866"/>
                  </a:lnTo>
                  <a:lnTo>
                    <a:pt x="11033" y="3793"/>
                  </a:lnTo>
                  <a:lnTo>
                    <a:pt x="11050" y="3720"/>
                  </a:lnTo>
                  <a:lnTo>
                    <a:pt x="11067" y="3646"/>
                  </a:lnTo>
                  <a:lnTo>
                    <a:pt x="11081" y="3572"/>
                  </a:lnTo>
                  <a:lnTo>
                    <a:pt x="11093" y="3497"/>
                  </a:lnTo>
                  <a:lnTo>
                    <a:pt x="11104" y="3421"/>
                  </a:lnTo>
                  <a:lnTo>
                    <a:pt x="11113" y="3345"/>
                  </a:lnTo>
                  <a:lnTo>
                    <a:pt x="11119" y="3269"/>
                  </a:lnTo>
                  <a:lnTo>
                    <a:pt x="11125" y="3191"/>
                  </a:lnTo>
                  <a:lnTo>
                    <a:pt x="11127" y="3113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7" y="2956"/>
                  </a:lnTo>
                  <a:lnTo>
                    <a:pt x="11125" y="2879"/>
                  </a:lnTo>
                  <a:lnTo>
                    <a:pt x="11119" y="2801"/>
                  </a:lnTo>
                  <a:lnTo>
                    <a:pt x="11113" y="2725"/>
                  </a:lnTo>
                  <a:lnTo>
                    <a:pt x="11104" y="2648"/>
                  </a:lnTo>
                  <a:lnTo>
                    <a:pt x="11093" y="2573"/>
                  </a:lnTo>
                  <a:lnTo>
                    <a:pt x="11081" y="2498"/>
                  </a:lnTo>
                  <a:lnTo>
                    <a:pt x="11067" y="2423"/>
                  </a:lnTo>
                  <a:lnTo>
                    <a:pt x="11050" y="2350"/>
                  </a:lnTo>
                  <a:lnTo>
                    <a:pt x="11033" y="2277"/>
                  </a:lnTo>
                  <a:lnTo>
                    <a:pt x="11013" y="2204"/>
                  </a:lnTo>
                  <a:lnTo>
                    <a:pt x="10991" y="2132"/>
                  </a:lnTo>
                  <a:lnTo>
                    <a:pt x="10968" y="2061"/>
                  </a:lnTo>
                  <a:lnTo>
                    <a:pt x="10944" y="1991"/>
                  </a:lnTo>
                  <a:lnTo>
                    <a:pt x="10917" y="1921"/>
                  </a:lnTo>
                  <a:lnTo>
                    <a:pt x="10889" y="1853"/>
                  </a:lnTo>
                  <a:lnTo>
                    <a:pt x="10859" y="1786"/>
                  </a:lnTo>
                  <a:lnTo>
                    <a:pt x="10829" y="1719"/>
                  </a:lnTo>
                  <a:lnTo>
                    <a:pt x="10796" y="1653"/>
                  </a:lnTo>
                  <a:lnTo>
                    <a:pt x="10762" y="1588"/>
                  </a:lnTo>
                  <a:lnTo>
                    <a:pt x="10726" y="1524"/>
                  </a:lnTo>
                  <a:lnTo>
                    <a:pt x="10688" y="1461"/>
                  </a:lnTo>
                  <a:lnTo>
                    <a:pt x="10650" y="1398"/>
                  </a:lnTo>
                  <a:lnTo>
                    <a:pt x="10609" y="1338"/>
                  </a:lnTo>
                  <a:lnTo>
                    <a:pt x="10568" y="1278"/>
                  </a:lnTo>
                  <a:lnTo>
                    <a:pt x="10525" y="1219"/>
                  </a:lnTo>
                  <a:lnTo>
                    <a:pt x="10481" y="1161"/>
                  </a:lnTo>
                  <a:lnTo>
                    <a:pt x="10434" y="1104"/>
                  </a:lnTo>
                  <a:lnTo>
                    <a:pt x="10388" y="1049"/>
                  </a:lnTo>
                  <a:lnTo>
                    <a:pt x="10340" y="994"/>
                  </a:lnTo>
                  <a:lnTo>
                    <a:pt x="10290" y="941"/>
                  </a:lnTo>
                  <a:lnTo>
                    <a:pt x="10239" y="889"/>
                  </a:lnTo>
                  <a:lnTo>
                    <a:pt x="10187" y="838"/>
                  </a:lnTo>
                  <a:lnTo>
                    <a:pt x="10133" y="788"/>
                  </a:lnTo>
                  <a:lnTo>
                    <a:pt x="10079" y="740"/>
                  </a:lnTo>
                  <a:lnTo>
                    <a:pt x="10023" y="692"/>
                  </a:lnTo>
                  <a:lnTo>
                    <a:pt x="9967" y="647"/>
                  </a:lnTo>
                  <a:lnTo>
                    <a:pt x="9909" y="603"/>
                  </a:lnTo>
                  <a:lnTo>
                    <a:pt x="9850" y="559"/>
                  </a:lnTo>
                  <a:lnTo>
                    <a:pt x="9790" y="517"/>
                  </a:lnTo>
                  <a:lnTo>
                    <a:pt x="9728" y="478"/>
                  </a:lnTo>
                  <a:lnTo>
                    <a:pt x="9667" y="439"/>
                  </a:lnTo>
                  <a:lnTo>
                    <a:pt x="9603" y="402"/>
                  </a:lnTo>
                  <a:lnTo>
                    <a:pt x="9539" y="366"/>
                  </a:lnTo>
                  <a:lnTo>
                    <a:pt x="9475" y="331"/>
                  </a:lnTo>
                  <a:lnTo>
                    <a:pt x="9409" y="299"/>
                  </a:lnTo>
                  <a:lnTo>
                    <a:pt x="9341" y="267"/>
                  </a:lnTo>
                  <a:lnTo>
                    <a:pt x="9273" y="238"/>
                  </a:lnTo>
                  <a:lnTo>
                    <a:pt x="9205" y="209"/>
                  </a:lnTo>
                  <a:lnTo>
                    <a:pt x="9135" y="184"/>
                  </a:lnTo>
                  <a:lnTo>
                    <a:pt x="9066" y="159"/>
                  </a:lnTo>
                  <a:lnTo>
                    <a:pt x="8995" y="135"/>
                  </a:lnTo>
                  <a:lnTo>
                    <a:pt x="8923" y="115"/>
                  </a:lnTo>
                  <a:lnTo>
                    <a:pt x="8851" y="95"/>
                  </a:lnTo>
                  <a:lnTo>
                    <a:pt x="8778" y="78"/>
                  </a:lnTo>
                  <a:lnTo>
                    <a:pt x="8703" y="61"/>
                  </a:lnTo>
                  <a:lnTo>
                    <a:pt x="8629" y="47"/>
                  </a:lnTo>
                  <a:lnTo>
                    <a:pt x="8554" y="35"/>
                  </a:lnTo>
                  <a:lnTo>
                    <a:pt x="8479" y="24"/>
                  </a:lnTo>
                  <a:lnTo>
                    <a:pt x="8402" y="15"/>
                  </a:lnTo>
                  <a:lnTo>
                    <a:pt x="8326" y="8"/>
                  </a:lnTo>
                  <a:lnTo>
                    <a:pt x="8248" y="3"/>
                  </a:lnTo>
                  <a:lnTo>
                    <a:pt x="8170" y="0"/>
                  </a:lnTo>
                  <a:lnTo>
                    <a:pt x="8092" y="0"/>
                  </a:lnTo>
                  <a:lnTo>
                    <a:pt x="8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Text i bubbla"/>
            <p:cNvSpPr/>
            <p:nvPr/>
          </p:nvSpPr>
          <p:spPr>
            <a:xfrm>
              <a:off x="4933756" y="5143439"/>
              <a:ext cx="20591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2000" b="1" dirty="0" smtClean="0">
                  <a:solidFill>
                    <a:schemeClr val="bg1"/>
                  </a:solidFill>
                </a:rPr>
                <a:t>Medelvärde </a:t>
              </a:r>
              <a:r>
                <a:rPr lang="sv-SE" sz="2000" b="1" dirty="0">
                  <a:solidFill>
                    <a:schemeClr val="bg1"/>
                  </a:solidFill>
                </a:rPr>
                <a:t/>
              </a:r>
              <a:br>
                <a:rPr lang="sv-SE" sz="2000" b="1" dirty="0">
                  <a:solidFill>
                    <a:schemeClr val="bg1"/>
                  </a:solidFill>
                </a:rPr>
              </a:br>
              <a:r>
                <a:rPr lang="sv-SE" sz="2000" b="1" dirty="0" smtClean="0">
                  <a:solidFill>
                    <a:schemeClr val="bg1"/>
                  </a:solidFill>
                </a:rPr>
                <a:t>5,8</a:t>
              </a:r>
              <a:endParaRPr lang="sv-SE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5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Vilka konsekvenser ger det här för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Det fanns nio konsekvenser att välja på. Vi skulle välja de fyra viktigaste.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8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8188" y="1368425"/>
          <a:ext cx="5722937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97065"/>
              </p:ext>
            </p:extLst>
          </p:nvPr>
        </p:nvGraphicFramePr>
        <p:xfrm>
          <a:off x="298937" y="1512000"/>
          <a:ext cx="553885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Totalt resultat, alla 4188 svarande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8" name="Ellips 37"/>
          <p:cNvSpPr/>
          <p:nvPr/>
        </p:nvSpPr>
        <p:spPr>
          <a:xfrm>
            <a:off x="10097580" y="3127823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10072039" y="1451369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0" name="Ellips 39"/>
          <p:cNvSpPr/>
          <p:nvPr/>
        </p:nvSpPr>
        <p:spPr>
          <a:xfrm>
            <a:off x="9561572" y="5856515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30446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/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231693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Tekniska 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9" name="Ellips 38"/>
          <p:cNvSpPr/>
          <p:nvPr/>
        </p:nvSpPr>
        <p:spPr>
          <a:xfrm>
            <a:off x="8858488" y="2115747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0" name="Ellips 39"/>
          <p:cNvSpPr/>
          <p:nvPr/>
        </p:nvSpPr>
        <p:spPr>
          <a:xfrm>
            <a:off x="8764324" y="4888696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041579" y="1552196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2" name="textruta 31"/>
          <p:cNvSpPr txBox="1"/>
          <p:nvPr/>
        </p:nvSpPr>
        <p:spPr>
          <a:xfrm>
            <a:off x="9727069" y="441362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76331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752639" y="1068489"/>
            <a:ext cx="5963103" cy="2750475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069958" y="1945447"/>
            <a:ext cx="3569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Jämförelse av hur kontoren och bolagen har svarat för var och en av konsekvenserna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2097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4838225" y="2796387"/>
            <a:ext cx="6103844" cy="2815391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ektangel 3"/>
          <p:cNvSpPr/>
          <p:nvPr/>
        </p:nvSpPr>
        <p:spPr>
          <a:xfrm>
            <a:off x="6280533" y="3473575"/>
            <a:ext cx="3569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dirty="0" smtClean="0"/>
              <a:t>I workshoppen </a:t>
            </a:r>
            <a:br>
              <a:rPr lang="sv-SE" sz="2400" dirty="0" smtClean="0"/>
            </a:br>
            <a:r>
              <a:rPr lang="sv-SE" sz="2400" dirty="0" smtClean="0"/>
              <a:t>fick vi värdera hur </a:t>
            </a:r>
            <a:br>
              <a:rPr lang="sv-SE" sz="2400" dirty="0" smtClean="0"/>
            </a:br>
            <a:r>
              <a:rPr lang="sv-SE" sz="2400" dirty="0" smtClean="0"/>
              <a:t>stor påverkan sex olika områden har på den egna verksamheten</a:t>
            </a:r>
            <a:endParaRPr lang="sv-SE" sz="2400" b="1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440">
            <a:off x="1938656" y="1407655"/>
            <a:ext cx="4469922" cy="25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Motivera unga till högre utbildning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4063226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9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Underlätta företagsetableringar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2" name="Ellips 31"/>
          <p:cNvSpPr/>
          <p:nvPr/>
        </p:nvSpPr>
        <p:spPr>
          <a:xfrm>
            <a:off x="5505686" y="3601710"/>
            <a:ext cx="3774238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1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Inspirera till nyföretagande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2075184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8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Få fler att klara gymnasiet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2791876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4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Relevant utbud av vuxenutbildning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2993877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91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945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Verka för mer universitetsutbildning och forskning</a:t>
            </a:r>
            <a:br>
              <a:rPr lang="sv-SE" sz="2800" b="1" dirty="0"/>
            </a:br>
            <a:r>
              <a:rPr lang="sv-SE" sz="2800" b="1" dirty="0"/>
              <a:t> i Norrköping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2822768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Ännu bättre service till företagen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2" name="Ellips 31"/>
          <p:cNvSpPr/>
          <p:nvPr/>
        </p:nvSpPr>
        <p:spPr>
          <a:xfrm>
            <a:off x="5505686" y="3601710"/>
            <a:ext cx="3792773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319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Jobbanpassad </a:t>
            </a:r>
            <a:r>
              <a:rPr lang="sv-SE" sz="2800" b="1" dirty="0" err="1"/>
              <a:t>svenskaundervisning</a:t>
            </a:r>
            <a:endParaRPr lang="sv-SE" sz="2800" b="1" dirty="0"/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2993877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91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Tidiga insatser för barn med inlärningssvårigheter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2321560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0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Kompetensbehov i kommunen</a:t>
            </a:r>
            <a:endParaRPr lang="sv-SE" dirty="0"/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17" name="Freeform 5"/>
          <p:cNvSpPr>
            <a:spLocks/>
          </p:cNvSpPr>
          <p:nvPr/>
        </p:nvSpPr>
        <p:spPr bwMode="auto">
          <a:xfrm>
            <a:off x="10922283" y="2529258"/>
            <a:ext cx="850334" cy="548827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8419088" y="1101864"/>
            <a:ext cx="1204244" cy="596665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9021210" y="888695"/>
            <a:ext cx="2018454" cy="1000080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719123" y="1552389"/>
            <a:ext cx="1971607" cy="976869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1206404" y="2224055"/>
            <a:ext cx="1228465" cy="792882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2434869" y="4279052"/>
            <a:ext cx="837330" cy="414871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p 60"/>
          <p:cNvGrpSpPr/>
          <p:nvPr/>
        </p:nvGrpSpPr>
        <p:grpSpPr>
          <a:xfrm>
            <a:off x="5400000" y="1800000"/>
            <a:ext cx="5040000" cy="4752000"/>
            <a:chOff x="5760000" y="1548000"/>
            <a:chExt cx="5040000" cy="4788000"/>
          </a:xfrm>
        </p:grpSpPr>
        <p:cxnSp>
          <p:nvCxnSpPr>
            <p:cNvPr id="63" name="Rak 62"/>
            <p:cNvCxnSpPr/>
            <p:nvPr/>
          </p:nvCxnSpPr>
          <p:spPr>
            <a:xfrm>
              <a:off x="57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k 63"/>
            <p:cNvCxnSpPr/>
            <p:nvPr/>
          </p:nvCxnSpPr>
          <p:spPr>
            <a:xfrm>
              <a:off x="64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64"/>
            <p:cNvCxnSpPr/>
            <p:nvPr/>
          </p:nvCxnSpPr>
          <p:spPr>
            <a:xfrm>
              <a:off x="72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65"/>
            <p:cNvCxnSpPr/>
            <p:nvPr/>
          </p:nvCxnSpPr>
          <p:spPr>
            <a:xfrm>
              <a:off x="792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k 66"/>
            <p:cNvCxnSpPr/>
            <p:nvPr/>
          </p:nvCxnSpPr>
          <p:spPr>
            <a:xfrm>
              <a:off x="864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67"/>
            <p:cNvCxnSpPr/>
            <p:nvPr/>
          </p:nvCxnSpPr>
          <p:spPr>
            <a:xfrm>
              <a:off x="93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68"/>
            <p:cNvCxnSpPr/>
            <p:nvPr/>
          </p:nvCxnSpPr>
          <p:spPr>
            <a:xfrm>
              <a:off x="100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ak 69"/>
            <p:cNvCxnSpPr/>
            <p:nvPr/>
          </p:nvCxnSpPr>
          <p:spPr>
            <a:xfrm>
              <a:off x="108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3128431988"/>
              </p:ext>
            </p:extLst>
          </p:nvPr>
        </p:nvGraphicFramePr>
        <p:xfrm>
          <a:off x="4543200" y="1476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grpSp>
        <p:nvGrpSpPr>
          <p:cNvPr id="27" name="Grupp 26"/>
          <p:cNvGrpSpPr/>
          <p:nvPr/>
        </p:nvGrpSpPr>
        <p:grpSpPr>
          <a:xfrm>
            <a:off x="4680000" y="1800000"/>
            <a:ext cx="6480000" cy="4752000"/>
            <a:chOff x="4680000" y="1800000"/>
            <a:chExt cx="6480000" cy="4608000"/>
          </a:xfrm>
        </p:grpSpPr>
        <p:cxnSp>
          <p:nvCxnSpPr>
            <p:cNvPr id="44" name="Rak 43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k 52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p 75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77" name="Rektangel med rundade hörn 76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8" name="Likbent triangel 77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Rektangel 78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80" name="Grupp 79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81" name="Rektangel med rundade hörn 80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2" name="Likbent triangel 81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Rektangel 82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sp>
        <p:nvSpPr>
          <p:cNvPr id="50" name="Rubrik 40"/>
          <p:cNvSpPr txBox="1">
            <a:spLocks/>
          </p:cNvSpPr>
          <p:nvPr/>
        </p:nvSpPr>
        <p:spPr>
          <a:xfrm>
            <a:off x="417551" y="526559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Totalt </a:t>
            </a:r>
            <a:r>
              <a:rPr lang="sv-SE" sz="2800" b="1" dirty="0" smtClean="0"/>
              <a:t>resultat, alla 4188 svarande</a:t>
            </a:r>
            <a:endParaRPr lang="sv-SE" sz="2800" b="1" dirty="0"/>
          </a:p>
        </p:txBody>
      </p:sp>
      <p:sp>
        <p:nvSpPr>
          <p:cNvPr id="51" name="textruta 50"/>
          <p:cNvSpPr txBox="1"/>
          <p:nvPr/>
        </p:nvSpPr>
        <p:spPr>
          <a:xfrm>
            <a:off x="417551" y="353015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Hur mycket påverkar området den egna verksamheten? </a:t>
            </a:r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Hur mycket påverkar området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Vi svarade på en skala från 1-10. 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1=Inte alls, 10 = väldigt mycket 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 39"/>
          <p:cNvGrpSpPr/>
          <p:nvPr/>
        </p:nvGrpSpPr>
        <p:grpSpPr>
          <a:xfrm>
            <a:off x="5400000" y="1800000"/>
            <a:ext cx="5040000" cy="4752000"/>
            <a:chOff x="5760000" y="1548000"/>
            <a:chExt cx="5040000" cy="4788000"/>
          </a:xfrm>
        </p:grpSpPr>
        <p:cxnSp>
          <p:nvCxnSpPr>
            <p:cNvPr id="41" name="Rak 40"/>
            <p:cNvCxnSpPr/>
            <p:nvPr/>
          </p:nvCxnSpPr>
          <p:spPr>
            <a:xfrm>
              <a:off x="57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41"/>
            <p:cNvCxnSpPr/>
            <p:nvPr/>
          </p:nvCxnSpPr>
          <p:spPr>
            <a:xfrm>
              <a:off x="64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42"/>
            <p:cNvCxnSpPr/>
            <p:nvPr/>
          </p:nvCxnSpPr>
          <p:spPr>
            <a:xfrm>
              <a:off x="72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44"/>
            <p:cNvCxnSpPr/>
            <p:nvPr/>
          </p:nvCxnSpPr>
          <p:spPr>
            <a:xfrm>
              <a:off x="792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45"/>
            <p:cNvCxnSpPr/>
            <p:nvPr/>
          </p:nvCxnSpPr>
          <p:spPr>
            <a:xfrm>
              <a:off x="864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/>
            <p:nvPr/>
          </p:nvCxnSpPr>
          <p:spPr>
            <a:xfrm>
              <a:off x="93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47"/>
            <p:cNvCxnSpPr/>
            <p:nvPr/>
          </p:nvCxnSpPr>
          <p:spPr>
            <a:xfrm>
              <a:off x="100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108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328070993"/>
              </p:ext>
            </p:extLst>
          </p:nvPr>
        </p:nvGraphicFramePr>
        <p:xfrm>
          <a:off x="4543200" y="1404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127851060"/>
              </p:ext>
            </p:extLst>
          </p:nvPr>
        </p:nvGraphicFramePr>
        <p:xfrm>
          <a:off x="4543200" y="1512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7" name="Grupp 56"/>
          <p:cNvGrpSpPr/>
          <p:nvPr/>
        </p:nvGrpSpPr>
        <p:grpSpPr>
          <a:xfrm>
            <a:off x="4680000" y="1800000"/>
            <a:ext cx="6480000" cy="4752000"/>
            <a:chOff x="4680000" y="1800000"/>
            <a:chExt cx="6480000" cy="4608000"/>
          </a:xfrm>
        </p:grpSpPr>
        <p:cxnSp>
          <p:nvCxnSpPr>
            <p:cNvPr id="58" name="Rak 57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58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 59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62" name="Rektangel med rundade hörn 61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1" name="Likbent triangel 7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ktangel 7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73" name="Grupp 72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5" name="Likbent triangel 7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 83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sp>
        <p:nvSpPr>
          <p:cNvPr id="50" name="Rubrik 40"/>
          <p:cNvSpPr txBox="1">
            <a:spLocks/>
          </p:cNvSpPr>
          <p:nvPr/>
        </p:nvSpPr>
        <p:spPr>
          <a:xfrm>
            <a:off x="659662" y="677917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Tekniska kontoret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659662" y="504373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Hur mycket påverkar området den egna verksamheten? </a:t>
            </a:r>
          </a:p>
        </p:txBody>
      </p:sp>
      <p:sp>
        <p:nvSpPr>
          <p:cNvPr id="39" name="Rektangel med rundade hörn 38"/>
          <p:cNvSpPr/>
          <p:nvPr/>
        </p:nvSpPr>
        <p:spPr>
          <a:xfrm>
            <a:off x="828000" y="4106191"/>
            <a:ext cx="8639189" cy="792000"/>
          </a:xfrm>
          <a:prstGeom prst="roundRect">
            <a:avLst/>
          </a:prstGeom>
          <a:noFill/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extruta 43"/>
          <p:cNvSpPr txBox="1"/>
          <p:nvPr/>
        </p:nvSpPr>
        <p:spPr>
          <a:xfrm>
            <a:off x="9467189" y="613703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9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Linjer bakom"/>
          <p:cNvGrpSpPr/>
          <p:nvPr/>
        </p:nvGrpSpPr>
        <p:grpSpPr>
          <a:xfrm>
            <a:off x="5400000" y="490315"/>
            <a:ext cx="5040000" cy="5989616"/>
            <a:chOff x="5400000" y="1047139"/>
            <a:chExt cx="5040000" cy="5432791"/>
          </a:xfrm>
        </p:grpSpPr>
        <p:cxnSp>
          <p:nvCxnSpPr>
            <p:cNvPr id="92" name="Rak 91"/>
            <p:cNvCxnSpPr/>
            <p:nvPr/>
          </p:nvCxnSpPr>
          <p:spPr>
            <a:xfrm>
              <a:off x="54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k 92"/>
            <p:cNvCxnSpPr/>
            <p:nvPr/>
          </p:nvCxnSpPr>
          <p:spPr>
            <a:xfrm>
              <a:off x="61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ak 93"/>
            <p:cNvCxnSpPr/>
            <p:nvPr/>
          </p:nvCxnSpPr>
          <p:spPr>
            <a:xfrm>
              <a:off x="68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ak 94"/>
            <p:cNvCxnSpPr/>
            <p:nvPr/>
          </p:nvCxnSpPr>
          <p:spPr>
            <a:xfrm>
              <a:off x="75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ak 95"/>
            <p:cNvCxnSpPr/>
            <p:nvPr/>
          </p:nvCxnSpPr>
          <p:spPr>
            <a:xfrm>
              <a:off x="82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ak 96"/>
            <p:cNvCxnSpPr/>
            <p:nvPr/>
          </p:nvCxnSpPr>
          <p:spPr>
            <a:xfrm>
              <a:off x="90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ak 97"/>
            <p:cNvCxnSpPr/>
            <p:nvPr/>
          </p:nvCxnSpPr>
          <p:spPr>
            <a:xfrm>
              <a:off x="97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ak 98"/>
            <p:cNvCxnSpPr/>
            <p:nvPr/>
          </p:nvCxnSpPr>
          <p:spPr>
            <a:xfrm>
              <a:off x="104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Kontor och bolag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09427"/>
              </p:ext>
            </p:extLst>
          </p:nvPr>
        </p:nvGraphicFramePr>
        <p:xfrm>
          <a:off x="304800" y="1081011"/>
          <a:ext cx="4241366" cy="5398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366"/>
              </a:tblGrid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Norrevo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Fastigheter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Arbetsmarknads- och vuxenutb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Utbildningskontoret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Vård- och omsorgskontoret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Stadsbyggnadskontoret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 Park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Bygg- och miljökontoret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Hyresbostäder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Kultur- och fritidskontoret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Kommunstyrelsens kontor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Vatten och Avfall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Tekniska 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Visualisering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Upplev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694884870"/>
              </p:ext>
            </p:extLst>
          </p:nvPr>
        </p:nvGraphicFramePr>
        <p:xfrm>
          <a:off x="4543200" y="955669"/>
          <a:ext cx="6764255" cy="566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1" name="Totalt res diagram"/>
          <p:cNvGraphicFramePr/>
          <p:nvPr>
            <p:extLst>
              <p:ext uri="{D42A27DB-BD31-4B8C-83A1-F6EECF244321}">
                <p14:modId xmlns:p14="http://schemas.microsoft.com/office/powerpoint/2010/main" val="2109418791"/>
              </p:ext>
            </p:extLst>
          </p:nvPr>
        </p:nvGraphicFramePr>
        <p:xfrm>
          <a:off x="4543200" y="431999"/>
          <a:ext cx="6764255" cy="6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" name="Totalt resultat"/>
          <p:cNvSpPr txBox="1"/>
          <p:nvPr/>
        </p:nvSpPr>
        <p:spPr>
          <a:xfrm>
            <a:off x="2736000" y="432000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sv-SE" b="1" dirty="0" smtClean="0"/>
              <a:t>Totalt resultat</a:t>
            </a:r>
            <a:endParaRPr lang="sv-SE" b="1" dirty="0"/>
          </a:p>
        </p:txBody>
      </p:sp>
      <p:grpSp>
        <p:nvGrpSpPr>
          <p:cNvPr id="3" name="Moln med text"/>
          <p:cNvGrpSpPr/>
          <p:nvPr/>
        </p:nvGrpSpPr>
        <p:grpSpPr>
          <a:xfrm>
            <a:off x="6236940" y="1721457"/>
            <a:ext cx="2949575" cy="1360488"/>
            <a:chOff x="5218825" y="4237436"/>
            <a:chExt cx="2949575" cy="1360488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5218825" y="4237436"/>
              <a:ext cx="2949575" cy="1360488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Rektangel 38"/>
            <p:cNvSpPr/>
            <p:nvPr/>
          </p:nvSpPr>
          <p:spPr>
            <a:xfrm>
              <a:off x="5458818" y="4642469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/>
                <a:t>Jämförelse, </a:t>
              </a:r>
              <a:br>
                <a:rPr lang="sv-SE" sz="2400" dirty="0"/>
              </a:br>
              <a:r>
                <a:rPr lang="sv-SE" sz="2400" dirty="0"/>
                <a:t>kontor och bolag</a:t>
              </a:r>
            </a:p>
          </p:txBody>
        </p:sp>
      </p:grpSp>
      <p:grpSp>
        <p:nvGrpSpPr>
          <p:cNvPr id="103" name="Väldigt mycket"/>
          <p:cNvGrpSpPr/>
          <p:nvPr/>
        </p:nvGrpSpPr>
        <p:grpSpPr>
          <a:xfrm>
            <a:off x="9841382" y="108000"/>
            <a:ext cx="1515812" cy="382314"/>
            <a:chOff x="6710892" y="-898266"/>
            <a:chExt cx="1798496" cy="453613"/>
          </a:xfrm>
        </p:grpSpPr>
        <p:sp>
          <p:nvSpPr>
            <p:cNvPr id="104" name="Rektangel med rundade hörn 103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05" name="Likbent triangel 104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6" name="Rektangel 105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107" name="Inte alls"/>
          <p:cNvGrpSpPr/>
          <p:nvPr/>
        </p:nvGrpSpPr>
        <p:grpSpPr>
          <a:xfrm>
            <a:off x="4453498" y="108000"/>
            <a:ext cx="938882" cy="382314"/>
            <a:chOff x="4710166" y="-898266"/>
            <a:chExt cx="1113974" cy="453613"/>
          </a:xfrm>
        </p:grpSpPr>
        <p:sp>
          <p:nvSpPr>
            <p:cNvPr id="108" name="Rektangel med rundade hörn 107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09" name="Likbent triangel 108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0" name="Rektangel 109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grpSp>
        <p:nvGrpSpPr>
          <p:cNvPr id="111" name="Kantlinjer"/>
          <p:cNvGrpSpPr/>
          <p:nvPr/>
        </p:nvGrpSpPr>
        <p:grpSpPr>
          <a:xfrm>
            <a:off x="4680000" y="398844"/>
            <a:ext cx="6480000" cy="6081087"/>
            <a:chOff x="4680000" y="1047139"/>
            <a:chExt cx="6480000" cy="5432791"/>
          </a:xfrm>
        </p:grpSpPr>
        <p:cxnSp>
          <p:nvCxnSpPr>
            <p:cNvPr id="112" name="Rak 111"/>
            <p:cNvCxnSpPr/>
            <p:nvPr/>
          </p:nvCxnSpPr>
          <p:spPr>
            <a:xfrm>
              <a:off x="46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ak 112"/>
            <p:cNvCxnSpPr/>
            <p:nvPr/>
          </p:nvCxnSpPr>
          <p:spPr>
            <a:xfrm>
              <a:off x="111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Symbol nex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33" name="Bubbla med text"/>
          <p:cNvGrpSpPr/>
          <p:nvPr/>
        </p:nvGrpSpPr>
        <p:grpSpPr>
          <a:xfrm>
            <a:off x="6261636" y="4074686"/>
            <a:ext cx="2059164" cy="1278946"/>
            <a:chOff x="4933756" y="4893554"/>
            <a:chExt cx="2059164" cy="1278946"/>
          </a:xfrm>
        </p:grpSpPr>
        <p:sp>
          <p:nvSpPr>
            <p:cNvPr id="34" name="Bubbla"/>
            <p:cNvSpPr>
              <a:spLocks/>
            </p:cNvSpPr>
            <p:nvPr/>
          </p:nvSpPr>
          <p:spPr bwMode="auto">
            <a:xfrm flipH="1">
              <a:off x="4998149" y="4893554"/>
              <a:ext cx="1935816" cy="1278946"/>
            </a:xfrm>
            <a:custGeom>
              <a:avLst/>
              <a:gdLst>
                <a:gd name="T0" fmla="*/ 2880 w 11128"/>
                <a:gd name="T1" fmla="*/ 3 h 7352"/>
                <a:gd name="T2" fmla="*/ 2499 w 11128"/>
                <a:gd name="T3" fmla="*/ 47 h 7352"/>
                <a:gd name="T4" fmla="*/ 2134 w 11128"/>
                <a:gd name="T5" fmla="*/ 135 h 7352"/>
                <a:gd name="T6" fmla="*/ 1787 w 11128"/>
                <a:gd name="T7" fmla="*/ 267 h 7352"/>
                <a:gd name="T8" fmla="*/ 1462 w 11128"/>
                <a:gd name="T9" fmla="*/ 439 h 7352"/>
                <a:gd name="T10" fmla="*/ 1161 w 11128"/>
                <a:gd name="T11" fmla="*/ 647 h 7352"/>
                <a:gd name="T12" fmla="*/ 889 w 11128"/>
                <a:gd name="T13" fmla="*/ 889 h 7352"/>
                <a:gd name="T14" fmla="*/ 647 w 11128"/>
                <a:gd name="T15" fmla="*/ 1161 h 7352"/>
                <a:gd name="T16" fmla="*/ 440 w 11128"/>
                <a:gd name="T17" fmla="*/ 1461 h 7352"/>
                <a:gd name="T18" fmla="*/ 269 w 11128"/>
                <a:gd name="T19" fmla="*/ 1786 h 7352"/>
                <a:gd name="T20" fmla="*/ 137 w 11128"/>
                <a:gd name="T21" fmla="*/ 2132 h 7352"/>
                <a:gd name="T22" fmla="*/ 47 w 11128"/>
                <a:gd name="T23" fmla="*/ 2498 h 7352"/>
                <a:gd name="T24" fmla="*/ 3 w 11128"/>
                <a:gd name="T25" fmla="*/ 2879 h 7352"/>
                <a:gd name="T26" fmla="*/ 1 w 11128"/>
                <a:gd name="T27" fmla="*/ 3102 h 7352"/>
                <a:gd name="T28" fmla="*/ 25 w 11128"/>
                <a:gd name="T29" fmla="*/ 3434 h 7352"/>
                <a:gd name="T30" fmla="*/ 86 w 11128"/>
                <a:gd name="T31" fmla="*/ 3755 h 7352"/>
                <a:gd name="T32" fmla="*/ 178 w 11128"/>
                <a:gd name="T33" fmla="*/ 4063 h 7352"/>
                <a:gd name="T34" fmla="*/ 302 w 11128"/>
                <a:gd name="T35" fmla="*/ 4357 h 7352"/>
                <a:gd name="T36" fmla="*/ 455 w 11128"/>
                <a:gd name="T37" fmla="*/ 4633 h 7352"/>
                <a:gd name="T38" fmla="*/ 634 w 11128"/>
                <a:gd name="T39" fmla="*/ 4891 h 7352"/>
                <a:gd name="T40" fmla="*/ 838 w 11128"/>
                <a:gd name="T41" fmla="*/ 5129 h 7352"/>
                <a:gd name="T42" fmla="*/ 1066 w 11128"/>
                <a:gd name="T43" fmla="*/ 5344 h 7352"/>
                <a:gd name="T44" fmla="*/ 1315 w 11128"/>
                <a:gd name="T45" fmla="*/ 5536 h 7352"/>
                <a:gd name="T46" fmla="*/ 1584 w 11128"/>
                <a:gd name="T47" fmla="*/ 5700 h 7352"/>
                <a:gd name="T48" fmla="*/ 1870 w 11128"/>
                <a:gd name="T49" fmla="*/ 5838 h 7352"/>
                <a:gd name="T50" fmla="*/ 2171 w 11128"/>
                <a:gd name="T51" fmla="*/ 5945 h 7352"/>
                <a:gd name="T52" fmla="*/ 2359 w 11128"/>
                <a:gd name="T53" fmla="*/ 7246 h 7352"/>
                <a:gd name="T54" fmla="*/ 2378 w 11128"/>
                <a:gd name="T55" fmla="*/ 7307 h 7352"/>
                <a:gd name="T56" fmla="*/ 2440 w 11128"/>
                <a:gd name="T57" fmla="*/ 7349 h 7352"/>
                <a:gd name="T58" fmla="*/ 2514 w 11128"/>
                <a:gd name="T59" fmla="*/ 7340 h 7352"/>
                <a:gd name="T60" fmla="*/ 8092 w 11128"/>
                <a:gd name="T61" fmla="*/ 6070 h 7352"/>
                <a:gd name="T62" fmla="*/ 8479 w 11128"/>
                <a:gd name="T63" fmla="*/ 6045 h 7352"/>
                <a:gd name="T64" fmla="*/ 8851 w 11128"/>
                <a:gd name="T65" fmla="*/ 5975 h 7352"/>
                <a:gd name="T66" fmla="*/ 9205 w 11128"/>
                <a:gd name="T67" fmla="*/ 5859 h 7352"/>
                <a:gd name="T68" fmla="*/ 9539 w 11128"/>
                <a:gd name="T69" fmla="*/ 5704 h 7352"/>
                <a:gd name="T70" fmla="*/ 9850 w 11128"/>
                <a:gd name="T71" fmla="*/ 5509 h 7352"/>
                <a:gd name="T72" fmla="*/ 10133 w 11128"/>
                <a:gd name="T73" fmla="*/ 5281 h 7352"/>
                <a:gd name="T74" fmla="*/ 10388 w 11128"/>
                <a:gd name="T75" fmla="*/ 5021 h 7352"/>
                <a:gd name="T76" fmla="*/ 10609 w 11128"/>
                <a:gd name="T77" fmla="*/ 4732 h 7352"/>
                <a:gd name="T78" fmla="*/ 10796 w 11128"/>
                <a:gd name="T79" fmla="*/ 4417 h 7352"/>
                <a:gd name="T80" fmla="*/ 10944 w 11128"/>
                <a:gd name="T81" fmla="*/ 4079 h 7352"/>
                <a:gd name="T82" fmla="*/ 11050 w 11128"/>
                <a:gd name="T83" fmla="*/ 3720 h 7352"/>
                <a:gd name="T84" fmla="*/ 11113 w 11128"/>
                <a:gd name="T85" fmla="*/ 3345 h 7352"/>
                <a:gd name="T86" fmla="*/ 11128 w 11128"/>
                <a:gd name="T87" fmla="*/ 3035 h 7352"/>
                <a:gd name="T88" fmla="*/ 11113 w 11128"/>
                <a:gd name="T89" fmla="*/ 2725 h 7352"/>
                <a:gd name="T90" fmla="*/ 11050 w 11128"/>
                <a:gd name="T91" fmla="*/ 2350 h 7352"/>
                <a:gd name="T92" fmla="*/ 10944 w 11128"/>
                <a:gd name="T93" fmla="*/ 1991 h 7352"/>
                <a:gd name="T94" fmla="*/ 10796 w 11128"/>
                <a:gd name="T95" fmla="*/ 1653 h 7352"/>
                <a:gd name="T96" fmla="*/ 10609 w 11128"/>
                <a:gd name="T97" fmla="*/ 1338 h 7352"/>
                <a:gd name="T98" fmla="*/ 10388 w 11128"/>
                <a:gd name="T99" fmla="*/ 1049 h 7352"/>
                <a:gd name="T100" fmla="*/ 10133 w 11128"/>
                <a:gd name="T101" fmla="*/ 788 h 7352"/>
                <a:gd name="T102" fmla="*/ 9850 w 11128"/>
                <a:gd name="T103" fmla="*/ 559 h 7352"/>
                <a:gd name="T104" fmla="*/ 9539 w 11128"/>
                <a:gd name="T105" fmla="*/ 366 h 7352"/>
                <a:gd name="T106" fmla="*/ 9205 w 11128"/>
                <a:gd name="T107" fmla="*/ 209 h 7352"/>
                <a:gd name="T108" fmla="*/ 8851 w 11128"/>
                <a:gd name="T109" fmla="*/ 95 h 7352"/>
                <a:gd name="T110" fmla="*/ 8479 w 11128"/>
                <a:gd name="T111" fmla="*/ 24 h 7352"/>
                <a:gd name="T112" fmla="*/ 8092 w 11128"/>
                <a:gd name="T113" fmla="*/ 0 h 7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28" h="7352">
                  <a:moveTo>
                    <a:pt x="8092" y="0"/>
                  </a:moveTo>
                  <a:lnTo>
                    <a:pt x="3036" y="0"/>
                  </a:lnTo>
                  <a:lnTo>
                    <a:pt x="3036" y="0"/>
                  </a:lnTo>
                  <a:lnTo>
                    <a:pt x="2958" y="0"/>
                  </a:lnTo>
                  <a:lnTo>
                    <a:pt x="2880" y="3"/>
                  </a:lnTo>
                  <a:lnTo>
                    <a:pt x="2803" y="8"/>
                  </a:lnTo>
                  <a:lnTo>
                    <a:pt x="2726" y="15"/>
                  </a:lnTo>
                  <a:lnTo>
                    <a:pt x="2649" y="24"/>
                  </a:lnTo>
                  <a:lnTo>
                    <a:pt x="2574" y="35"/>
                  </a:lnTo>
                  <a:lnTo>
                    <a:pt x="2499" y="47"/>
                  </a:lnTo>
                  <a:lnTo>
                    <a:pt x="2425" y="61"/>
                  </a:lnTo>
                  <a:lnTo>
                    <a:pt x="2350" y="78"/>
                  </a:lnTo>
                  <a:lnTo>
                    <a:pt x="2277" y="95"/>
                  </a:lnTo>
                  <a:lnTo>
                    <a:pt x="2205" y="115"/>
                  </a:lnTo>
                  <a:lnTo>
                    <a:pt x="2134" y="135"/>
                  </a:lnTo>
                  <a:lnTo>
                    <a:pt x="2062" y="159"/>
                  </a:lnTo>
                  <a:lnTo>
                    <a:pt x="1993" y="184"/>
                  </a:lnTo>
                  <a:lnTo>
                    <a:pt x="1923" y="209"/>
                  </a:lnTo>
                  <a:lnTo>
                    <a:pt x="1855" y="238"/>
                  </a:lnTo>
                  <a:lnTo>
                    <a:pt x="1787" y="267"/>
                  </a:lnTo>
                  <a:lnTo>
                    <a:pt x="1719" y="299"/>
                  </a:lnTo>
                  <a:lnTo>
                    <a:pt x="1655" y="331"/>
                  </a:lnTo>
                  <a:lnTo>
                    <a:pt x="1589" y="366"/>
                  </a:lnTo>
                  <a:lnTo>
                    <a:pt x="1525" y="402"/>
                  </a:lnTo>
                  <a:lnTo>
                    <a:pt x="1462" y="439"/>
                  </a:lnTo>
                  <a:lnTo>
                    <a:pt x="1400" y="478"/>
                  </a:lnTo>
                  <a:lnTo>
                    <a:pt x="1338" y="517"/>
                  </a:lnTo>
                  <a:lnTo>
                    <a:pt x="1278" y="559"/>
                  </a:lnTo>
                  <a:lnTo>
                    <a:pt x="1219" y="603"/>
                  </a:lnTo>
                  <a:lnTo>
                    <a:pt x="1161" y="647"/>
                  </a:lnTo>
                  <a:lnTo>
                    <a:pt x="1105" y="692"/>
                  </a:lnTo>
                  <a:lnTo>
                    <a:pt x="1049" y="740"/>
                  </a:lnTo>
                  <a:lnTo>
                    <a:pt x="995" y="788"/>
                  </a:lnTo>
                  <a:lnTo>
                    <a:pt x="941" y="838"/>
                  </a:lnTo>
                  <a:lnTo>
                    <a:pt x="889" y="889"/>
                  </a:lnTo>
                  <a:lnTo>
                    <a:pt x="838" y="941"/>
                  </a:lnTo>
                  <a:lnTo>
                    <a:pt x="788" y="994"/>
                  </a:lnTo>
                  <a:lnTo>
                    <a:pt x="740" y="1049"/>
                  </a:lnTo>
                  <a:lnTo>
                    <a:pt x="694" y="1104"/>
                  </a:lnTo>
                  <a:lnTo>
                    <a:pt x="647" y="1161"/>
                  </a:lnTo>
                  <a:lnTo>
                    <a:pt x="603" y="1219"/>
                  </a:lnTo>
                  <a:lnTo>
                    <a:pt x="560" y="1278"/>
                  </a:lnTo>
                  <a:lnTo>
                    <a:pt x="519" y="1338"/>
                  </a:lnTo>
                  <a:lnTo>
                    <a:pt x="478" y="1398"/>
                  </a:lnTo>
                  <a:lnTo>
                    <a:pt x="440" y="1461"/>
                  </a:lnTo>
                  <a:lnTo>
                    <a:pt x="402" y="1524"/>
                  </a:lnTo>
                  <a:lnTo>
                    <a:pt x="367" y="1588"/>
                  </a:lnTo>
                  <a:lnTo>
                    <a:pt x="332" y="1653"/>
                  </a:lnTo>
                  <a:lnTo>
                    <a:pt x="300" y="1719"/>
                  </a:lnTo>
                  <a:lnTo>
                    <a:pt x="269" y="1786"/>
                  </a:lnTo>
                  <a:lnTo>
                    <a:pt x="239" y="1853"/>
                  </a:lnTo>
                  <a:lnTo>
                    <a:pt x="211" y="1921"/>
                  </a:lnTo>
                  <a:lnTo>
                    <a:pt x="184" y="1991"/>
                  </a:lnTo>
                  <a:lnTo>
                    <a:pt x="160" y="2061"/>
                  </a:lnTo>
                  <a:lnTo>
                    <a:pt x="137" y="2132"/>
                  </a:lnTo>
                  <a:lnTo>
                    <a:pt x="115" y="2204"/>
                  </a:lnTo>
                  <a:lnTo>
                    <a:pt x="96" y="2277"/>
                  </a:lnTo>
                  <a:lnTo>
                    <a:pt x="78" y="2350"/>
                  </a:lnTo>
                  <a:lnTo>
                    <a:pt x="61" y="2423"/>
                  </a:lnTo>
                  <a:lnTo>
                    <a:pt x="47" y="2498"/>
                  </a:lnTo>
                  <a:lnTo>
                    <a:pt x="35" y="2573"/>
                  </a:lnTo>
                  <a:lnTo>
                    <a:pt x="24" y="2648"/>
                  </a:lnTo>
                  <a:lnTo>
                    <a:pt x="16" y="2725"/>
                  </a:lnTo>
                  <a:lnTo>
                    <a:pt x="9" y="2801"/>
                  </a:lnTo>
                  <a:lnTo>
                    <a:pt x="3" y="2879"/>
                  </a:lnTo>
                  <a:lnTo>
                    <a:pt x="1" y="2956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1" y="3102"/>
                  </a:lnTo>
                  <a:lnTo>
                    <a:pt x="3" y="3169"/>
                  </a:lnTo>
                  <a:lnTo>
                    <a:pt x="7" y="3236"/>
                  </a:lnTo>
                  <a:lnTo>
                    <a:pt x="12" y="3302"/>
                  </a:lnTo>
                  <a:lnTo>
                    <a:pt x="19" y="3368"/>
                  </a:lnTo>
                  <a:lnTo>
                    <a:pt x="25" y="3434"/>
                  </a:lnTo>
                  <a:lnTo>
                    <a:pt x="35" y="3499"/>
                  </a:lnTo>
                  <a:lnTo>
                    <a:pt x="46" y="3564"/>
                  </a:lnTo>
                  <a:lnTo>
                    <a:pt x="58" y="3627"/>
                  </a:lnTo>
                  <a:lnTo>
                    <a:pt x="72" y="3691"/>
                  </a:lnTo>
                  <a:lnTo>
                    <a:pt x="86" y="3755"/>
                  </a:lnTo>
                  <a:lnTo>
                    <a:pt x="102" y="3817"/>
                  </a:lnTo>
                  <a:lnTo>
                    <a:pt x="119" y="3880"/>
                  </a:lnTo>
                  <a:lnTo>
                    <a:pt x="138" y="3941"/>
                  </a:lnTo>
                  <a:lnTo>
                    <a:pt x="157" y="4002"/>
                  </a:lnTo>
                  <a:lnTo>
                    <a:pt x="178" y="4063"/>
                  </a:lnTo>
                  <a:lnTo>
                    <a:pt x="201" y="4123"/>
                  </a:lnTo>
                  <a:lnTo>
                    <a:pt x="225" y="4182"/>
                  </a:lnTo>
                  <a:lnTo>
                    <a:pt x="249" y="4241"/>
                  </a:lnTo>
                  <a:lnTo>
                    <a:pt x="276" y="4299"/>
                  </a:lnTo>
                  <a:lnTo>
                    <a:pt x="302" y="4357"/>
                  </a:lnTo>
                  <a:lnTo>
                    <a:pt x="330" y="4413"/>
                  </a:lnTo>
                  <a:lnTo>
                    <a:pt x="360" y="4469"/>
                  </a:lnTo>
                  <a:lnTo>
                    <a:pt x="390" y="4524"/>
                  </a:lnTo>
                  <a:lnTo>
                    <a:pt x="421" y="4579"/>
                  </a:lnTo>
                  <a:lnTo>
                    <a:pt x="455" y="4633"/>
                  </a:lnTo>
                  <a:lnTo>
                    <a:pt x="489" y="4686"/>
                  </a:lnTo>
                  <a:lnTo>
                    <a:pt x="523" y="4739"/>
                  </a:lnTo>
                  <a:lnTo>
                    <a:pt x="559" y="4791"/>
                  </a:lnTo>
                  <a:lnTo>
                    <a:pt x="596" y="4840"/>
                  </a:lnTo>
                  <a:lnTo>
                    <a:pt x="634" y="4891"/>
                  </a:lnTo>
                  <a:lnTo>
                    <a:pt x="673" y="4940"/>
                  </a:lnTo>
                  <a:lnTo>
                    <a:pt x="713" y="4989"/>
                  </a:lnTo>
                  <a:lnTo>
                    <a:pt x="754" y="5036"/>
                  </a:lnTo>
                  <a:lnTo>
                    <a:pt x="795" y="5083"/>
                  </a:lnTo>
                  <a:lnTo>
                    <a:pt x="838" y="5129"/>
                  </a:lnTo>
                  <a:lnTo>
                    <a:pt x="882" y="5174"/>
                  </a:lnTo>
                  <a:lnTo>
                    <a:pt x="927" y="5218"/>
                  </a:lnTo>
                  <a:lnTo>
                    <a:pt x="973" y="5261"/>
                  </a:lnTo>
                  <a:lnTo>
                    <a:pt x="1019" y="5303"/>
                  </a:lnTo>
                  <a:lnTo>
                    <a:pt x="1066" y="5344"/>
                  </a:lnTo>
                  <a:lnTo>
                    <a:pt x="1114" y="5384"/>
                  </a:lnTo>
                  <a:lnTo>
                    <a:pt x="1164" y="5424"/>
                  </a:lnTo>
                  <a:lnTo>
                    <a:pt x="1213" y="5462"/>
                  </a:lnTo>
                  <a:lnTo>
                    <a:pt x="1264" y="5499"/>
                  </a:lnTo>
                  <a:lnTo>
                    <a:pt x="1315" y="5536"/>
                  </a:lnTo>
                  <a:lnTo>
                    <a:pt x="1367" y="5571"/>
                  </a:lnTo>
                  <a:lnTo>
                    <a:pt x="1421" y="5604"/>
                  </a:lnTo>
                  <a:lnTo>
                    <a:pt x="1474" y="5638"/>
                  </a:lnTo>
                  <a:lnTo>
                    <a:pt x="1528" y="5670"/>
                  </a:lnTo>
                  <a:lnTo>
                    <a:pt x="1584" y="5700"/>
                  </a:lnTo>
                  <a:lnTo>
                    <a:pt x="1640" y="5730"/>
                  </a:lnTo>
                  <a:lnTo>
                    <a:pt x="1696" y="5759"/>
                  </a:lnTo>
                  <a:lnTo>
                    <a:pt x="1753" y="5786"/>
                  </a:lnTo>
                  <a:lnTo>
                    <a:pt x="1811" y="5813"/>
                  </a:lnTo>
                  <a:lnTo>
                    <a:pt x="1870" y="5838"/>
                  </a:lnTo>
                  <a:lnTo>
                    <a:pt x="1929" y="5861"/>
                  </a:lnTo>
                  <a:lnTo>
                    <a:pt x="1988" y="5884"/>
                  </a:lnTo>
                  <a:lnTo>
                    <a:pt x="2049" y="5905"/>
                  </a:lnTo>
                  <a:lnTo>
                    <a:pt x="2110" y="5926"/>
                  </a:lnTo>
                  <a:lnTo>
                    <a:pt x="2171" y="5945"/>
                  </a:lnTo>
                  <a:lnTo>
                    <a:pt x="2233" y="5962"/>
                  </a:lnTo>
                  <a:lnTo>
                    <a:pt x="2296" y="5979"/>
                  </a:lnTo>
                  <a:lnTo>
                    <a:pt x="2359" y="5994"/>
                  </a:lnTo>
                  <a:lnTo>
                    <a:pt x="2359" y="5994"/>
                  </a:lnTo>
                  <a:lnTo>
                    <a:pt x="2359" y="7246"/>
                  </a:lnTo>
                  <a:lnTo>
                    <a:pt x="2359" y="7246"/>
                  </a:lnTo>
                  <a:lnTo>
                    <a:pt x="2360" y="7262"/>
                  </a:lnTo>
                  <a:lnTo>
                    <a:pt x="2364" y="7278"/>
                  </a:lnTo>
                  <a:lnTo>
                    <a:pt x="2370" y="7293"/>
                  </a:lnTo>
                  <a:lnTo>
                    <a:pt x="2378" y="7307"/>
                  </a:lnTo>
                  <a:lnTo>
                    <a:pt x="2387" y="7318"/>
                  </a:lnTo>
                  <a:lnTo>
                    <a:pt x="2399" y="7329"/>
                  </a:lnTo>
                  <a:lnTo>
                    <a:pt x="2412" y="7337"/>
                  </a:lnTo>
                  <a:lnTo>
                    <a:pt x="2425" y="7344"/>
                  </a:lnTo>
                  <a:lnTo>
                    <a:pt x="2440" y="7349"/>
                  </a:lnTo>
                  <a:lnTo>
                    <a:pt x="2453" y="7351"/>
                  </a:lnTo>
                  <a:lnTo>
                    <a:pt x="2469" y="7352"/>
                  </a:lnTo>
                  <a:lnTo>
                    <a:pt x="2485" y="7351"/>
                  </a:lnTo>
                  <a:lnTo>
                    <a:pt x="2500" y="7346"/>
                  </a:lnTo>
                  <a:lnTo>
                    <a:pt x="2514" y="7340"/>
                  </a:lnTo>
                  <a:lnTo>
                    <a:pt x="2528" y="7332"/>
                  </a:lnTo>
                  <a:lnTo>
                    <a:pt x="2541" y="7321"/>
                  </a:lnTo>
                  <a:lnTo>
                    <a:pt x="3792" y="6070"/>
                  </a:lnTo>
                  <a:lnTo>
                    <a:pt x="8092" y="6070"/>
                  </a:lnTo>
                  <a:lnTo>
                    <a:pt x="8092" y="6070"/>
                  </a:lnTo>
                  <a:lnTo>
                    <a:pt x="8170" y="6068"/>
                  </a:lnTo>
                  <a:lnTo>
                    <a:pt x="8248" y="6066"/>
                  </a:lnTo>
                  <a:lnTo>
                    <a:pt x="8326" y="6061"/>
                  </a:lnTo>
                  <a:lnTo>
                    <a:pt x="8402" y="6055"/>
                  </a:lnTo>
                  <a:lnTo>
                    <a:pt x="8479" y="6045"/>
                  </a:lnTo>
                  <a:lnTo>
                    <a:pt x="8554" y="6035"/>
                  </a:lnTo>
                  <a:lnTo>
                    <a:pt x="8629" y="6022"/>
                  </a:lnTo>
                  <a:lnTo>
                    <a:pt x="8703" y="6008"/>
                  </a:lnTo>
                  <a:lnTo>
                    <a:pt x="8778" y="5992"/>
                  </a:lnTo>
                  <a:lnTo>
                    <a:pt x="8851" y="5975"/>
                  </a:lnTo>
                  <a:lnTo>
                    <a:pt x="8923" y="5955"/>
                  </a:lnTo>
                  <a:lnTo>
                    <a:pt x="8995" y="5933"/>
                  </a:lnTo>
                  <a:lnTo>
                    <a:pt x="9066" y="5910"/>
                  </a:lnTo>
                  <a:lnTo>
                    <a:pt x="9135" y="5886"/>
                  </a:lnTo>
                  <a:lnTo>
                    <a:pt x="9205" y="5859"/>
                  </a:lnTo>
                  <a:lnTo>
                    <a:pt x="9273" y="5831"/>
                  </a:lnTo>
                  <a:lnTo>
                    <a:pt x="9341" y="5802"/>
                  </a:lnTo>
                  <a:lnTo>
                    <a:pt x="9409" y="5771"/>
                  </a:lnTo>
                  <a:lnTo>
                    <a:pt x="9475" y="5737"/>
                  </a:lnTo>
                  <a:lnTo>
                    <a:pt x="9539" y="5704"/>
                  </a:lnTo>
                  <a:lnTo>
                    <a:pt x="9603" y="5668"/>
                  </a:lnTo>
                  <a:lnTo>
                    <a:pt x="9667" y="5631"/>
                  </a:lnTo>
                  <a:lnTo>
                    <a:pt x="9728" y="5592"/>
                  </a:lnTo>
                  <a:lnTo>
                    <a:pt x="9790" y="5551"/>
                  </a:lnTo>
                  <a:lnTo>
                    <a:pt x="9850" y="5509"/>
                  </a:lnTo>
                  <a:lnTo>
                    <a:pt x="9909" y="5467"/>
                  </a:lnTo>
                  <a:lnTo>
                    <a:pt x="9967" y="5423"/>
                  </a:lnTo>
                  <a:lnTo>
                    <a:pt x="10023" y="5376"/>
                  </a:lnTo>
                  <a:lnTo>
                    <a:pt x="10079" y="5330"/>
                  </a:lnTo>
                  <a:lnTo>
                    <a:pt x="10133" y="5281"/>
                  </a:lnTo>
                  <a:lnTo>
                    <a:pt x="10187" y="5232"/>
                  </a:lnTo>
                  <a:lnTo>
                    <a:pt x="10239" y="5181"/>
                  </a:lnTo>
                  <a:lnTo>
                    <a:pt x="10290" y="5129"/>
                  </a:lnTo>
                  <a:lnTo>
                    <a:pt x="10340" y="5075"/>
                  </a:lnTo>
                  <a:lnTo>
                    <a:pt x="10388" y="5021"/>
                  </a:lnTo>
                  <a:lnTo>
                    <a:pt x="10434" y="4965"/>
                  </a:lnTo>
                  <a:lnTo>
                    <a:pt x="10481" y="4909"/>
                  </a:lnTo>
                  <a:lnTo>
                    <a:pt x="10525" y="4851"/>
                  </a:lnTo>
                  <a:lnTo>
                    <a:pt x="10568" y="4792"/>
                  </a:lnTo>
                  <a:lnTo>
                    <a:pt x="10609" y="4732"/>
                  </a:lnTo>
                  <a:lnTo>
                    <a:pt x="10650" y="4670"/>
                  </a:lnTo>
                  <a:lnTo>
                    <a:pt x="10688" y="4609"/>
                  </a:lnTo>
                  <a:lnTo>
                    <a:pt x="10726" y="4545"/>
                  </a:lnTo>
                  <a:lnTo>
                    <a:pt x="10762" y="4482"/>
                  </a:lnTo>
                  <a:lnTo>
                    <a:pt x="10796" y="4417"/>
                  </a:lnTo>
                  <a:lnTo>
                    <a:pt x="10829" y="4351"/>
                  </a:lnTo>
                  <a:lnTo>
                    <a:pt x="10859" y="4284"/>
                  </a:lnTo>
                  <a:lnTo>
                    <a:pt x="10889" y="4217"/>
                  </a:lnTo>
                  <a:lnTo>
                    <a:pt x="10917" y="4147"/>
                  </a:lnTo>
                  <a:lnTo>
                    <a:pt x="10944" y="4079"/>
                  </a:lnTo>
                  <a:lnTo>
                    <a:pt x="10968" y="4008"/>
                  </a:lnTo>
                  <a:lnTo>
                    <a:pt x="10991" y="3938"/>
                  </a:lnTo>
                  <a:lnTo>
                    <a:pt x="11013" y="3866"/>
                  </a:lnTo>
                  <a:lnTo>
                    <a:pt x="11033" y="3793"/>
                  </a:lnTo>
                  <a:lnTo>
                    <a:pt x="11050" y="3720"/>
                  </a:lnTo>
                  <a:lnTo>
                    <a:pt x="11067" y="3646"/>
                  </a:lnTo>
                  <a:lnTo>
                    <a:pt x="11081" y="3572"/>
                  </a:lnTo>
                  <a:lnTo>
                    <a:pt x="11093" y="3497"/>
                  </a:lnTo>
                  <a:lnTo>
                    <a:pt x="11104" y="3421"/>
                  </a:lnTo>
                  <a:lnTo>
                    <a:pt x="11113" y="3345"/>
                  </a:lnTo>
                  <a:lnTo>
                    <a:pt x="11119" y="3269"/>
                  </a:lnTo>
                  <a:lnTo>
                    <a:pt x="11125" y="3191"/>
                  </a:lnTo>
                  <a:lnTo>
                    <a:pt x="11127" y="3113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7" y="2956"/>
                  </a:lnTo>
                  <a:lnTo>
                    <a:pt x="11125" y="2879"/>
                  </a:lnTo>
                  <a:lnTo>
                    <a:pt x="11119" y="2801"/>
                  </a:lnTo>
                  <a:lnTo>
                    <a:pt x="11113" y="2725"/>
                  </a:lnTo>
                  <a:lnTo>
                    <a:pt x="11104" y="2648"/>
                  </a:lnTo>
                  <a:lnTo>
                    <a:pt x="11093" y="2573"/>
                  </a:lnTo>
                  <a:lnTo>
                    <a:pt x="11081" y="2498"/>
                  </a:lnTo>
                  <a:lnTo>
                    <a:pt x="11067" y="2423"/>
                  </a:lnTo>
                  <a:lnTo>
                    <a:pt x="11050" y="2350"/>
                  </a:lnTo>
                  <a:lnTo>
                    <a:pt x="11033" y="2277"/>
                  </a:lnTo>
                  <a:lnTo>
                    <a:pt x="11013" y="2204"/>
                  </a:lnTo>
                  <a:lnTo>
                    <a:pt x="10991" y="2132"/>
                  </a:lnTo>
                  <a:lnTo>
                    <a:pt x="10968" y="2061"/>
                  </a:lnTo>
                  <a:lnTo>
                    <a:pt x="10944" y="1991"/>
                  </a:lnTo>
                  <a:lnTo>
                    <a:pt x="10917" y="1921"/>
                  </a:lnTo>
                  <a:lnTo>
                    <a:pt x="10889" y="1853"/>
                  </a:lnTo>
                  <a:lnTo>
                    <a:pt x="10859" y="1786"/>
                  </a:lnTo>
                  <a:lnTo>
                    <a:pt x="10829" y="1719"/>
                  </a:lnTo>
                  <a:lnTo>
                    <a:pt x="10796" y="1653"/>
                  </a:lnTo>
                  <a:lnTo>
                    <a:pt x="10762" y="1588"/>
                  </a:lnTo>
                  <a:lnTo>
                    <a:pt x="10726" y="1524"/>
                  </a:lnTo>
                  <a:lnTo>
                    <a:pt x="10688" y="1461"/>
                  </a:lnTo>
                  <a:lnTo>
                    <a:pt x="10650" y="1398"/>
                  </a:lnTo>
                  <a:lnTo>
                    <a:pt x="10609" y="1338"/>
                  </a:lnTo>
                  <a:lnTo>
                    <a:pt x="10568" y="1278"/>
                  </a:lnTo>
                  <a:lnTo>
                    <a:pt x="10525" y="1219"/>
                  </a:lnTo>
                  <a:lnTo>
                    <a:pt x="10481" y="1161"/>
                  </a:lnTo>
                  <a:lnTo>
                    <a:pt x="10434" y="1104"/>
                  </a:lnTo>
                  <a:lnTo>
                    <a:pt x="10388" y="1049"/>
                  </a:lnTo>
                  <a:lnTo>
                    <a:pt x="10340" y="994"/>
                  </a:lnTo>
                  <a:lnTo>
                    <a:pt x="10290" y="941"/>
                  </a:lnTo>
                  <a:lnTo>
                    <a:pt x="10239" y="889"/>
                  </a:lnTo>
                  <a:lnTo>
                    <a:pt x="10187" y="838"/>
                  </a:lnTo>
                  <a:lnTo>
                    <a:pt x="10133" y="788"/>
                  </a:lnTo>
                  <a:lnTo>
                    <a:pt x="10079" y="740"/>
                  </a:lnTo>
                  <a:lnTo>
                    <a:pt x="10023" y="692"/>
                  </a:lnTo>
                  <a:lnTo>
                    <a:pt x="9967" y="647"/>
                  </a:lnTo>
                  <a:lnTo>
                    <a:pt x="9909" y="603"/>
                  </a:lnTo>
                  <a:lnTo>
                    <a:pt x="9850" y="559"/>
                  </a:lnTo>
                  <a:lnTo>
                    <a:pt x="9790" y="517"/>
                  </a:lnTo>
                  <a:lnTo>
                    <a:pt x="9728" y="478"/>
                  </a:lnTo>
                  <a:lnTo>
                    <a:pt x="9667" y="439"/>
                  </a:lnTo>
                  <a:lnTo>
                    <a:pt x="9603" y="402"/>
                  </a:lnTo>
                  <a:lnTo>
                    <a:pt x="9539" y="366"/>
                  </a:lnTo>
                  <a:lnTo>
                    <a:pt x="9475" y="331"/>
                  </a:lnTo>
                  <a:lnTo>
                    <a:pt x="9409" y="299"/>
                  </a:lnTo>
                  <a:lnTo>
                    <a:pt x="9341" y="267"/>
                  </a:lnTo>
                  <a:lnTo>
                    <a:pt x="9273" y="238"/>
                  </a:lnTo>
                  <a:lnTo>
                    <a:pt x="9205" y="209"/>
                  </a:lnTo>
                  <a:lnTo>
                    <a:pt x="9135" y="184"/>
                  </a:lnTo>
                  <a:lnTo>
                    <a:pt x="9066" y="159"/>
                  </a:lnTo>
                  <a:lnTo>
                    <a:pt x="8995" y="135"/>
                  </a:lnTo>
                  <a:lnTo>
                    <a:pt x="8923" y="115"/>
                  </a:lnTo>
                  <a:lnTo>
                    <a:pt x="8851" y="95"/>
                  </a:lnTo>
                  <a:lnTo>
                    <a:pt x="8778" y="78"/>
                  </a:lnTo>
                  <a:lnTo>
                    <a:pt x="8703" y="61"/>
                  </a:lnTo>
                  <a:lnTo>
                    <a:pt x="8629" y="47"/>
                  </a:lnTo>
                  <a:lnTo>
                    <a:pt x="8554" y="35"/>
                  </a:lnTo>
                  <a:lnTo>
                    <a:pt x="8479" y="24"/>
                  </a:lnTo>
                  <a:lnTo>
                    <a:pt x="8402" y="15"/>
                  </a:lnTo>
                  <a:lnTo>
                    <a:pt x="8326" y="8"/>
                  </a:lnTo>
                  <a:lnTo>
                    <a:pt x="8248" y="3"/>
                  </a:lnTo>
                  <a:lnTo>
                    <a:pt x="8170" y="0"/>
                  </a:lnTo>
                  <a:lnTo>
                    <a:pt x="8092" y="0"/>
                  </a:lnTo>
                  <a:lnTo>
                    <a:pt x="8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Text i bubbla"/>
            <p:cNvSpPr/>
            <p:nvPr/>
          </p:nvSpPr>
          <p:spPr>
            <a:xfrm>
              <a:off x="4933756" y="5143439"/>
              <a:ext cx="20591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2000" b="1" dirty="0" smtClean="0">
                  <a:solidFill>
                    <a:schemeClr val="bg1"/>
                  </a:solidFill>
                </a:rPr>
                <a:t>Medelvärde </a:t>
              </a:r>
              <a:r>
                <a:rPr lang="sv-SE" sz="2000" b="1" dirty="0">
                  <a:solidFill>
                    <a:schemeClr val="bg1"/>
                  </a:solidFill>
                </a:rPr>
                <a:t/>
              </a:r>
              <a:br>
                <a:rPr lang="sv-SE" sz="2000" b="1" dirty="0">
                  <a:solidFill>
                    <a:schemeClr val="bg1"/>
                  </a:solidFill>
                </a:rPr>
              </a:br>
              <a:r>
                <a:rPr lang="sv-SE" sz="2000" b="1" dirty="0" smtClean="0">
                  <a:solidFill>
                    <a:schemeClr val="bg1"/>
                  </a:solidFill>
                </a:rPr>
                <a:t>7,4</a:t>
              </a:r>
              <a:endParaRPr lang="sv-SE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69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Vilka konsekvenser ger det här för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Det fanns nio konsekvenser att välja på. Vi skulle välja de fyra viktigaste.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87384"/>
              </p:ext>
            </p:extLst>
          </p:nvPr>
        </p:nvGraphicFramePr>
        <p:xfrm>
          <a:off x="298937" y="1512000"/>
          <a:ext cx="553885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Flexiblare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hanterbara chefsuppdrag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Låta specialister utöva sin specialitet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samverkan med olika utbildningar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Vara goda ambassadörer för våra kommunala jobb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Attraktiv kommun att bo 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Högre löner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Förståelse för hur arbetet bidrar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</a:t>
                      </a:r>
                      <a:r>
                        <a:rPr lang="sv-S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samhällsutvecklingen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Totalt resultat, alla 4188 svarande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Kompetensbehov i kommunen</a:t>
            </a:r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10971072" y="5341225"/>
            <a:ext cx="637240" cy="63724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4" name="Ellips 33"/>
          <p:cNvSpPr/>
          <p:nvPr/>
        </p:nvSpPr>
        <p:spPr>
          <a:xfrm>
            <a:off x="9897061" y="2032901"/>
            <a:ext cx="637240" cy="63724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8900186" y="1464401"/>
            <a:ext cx="637240" cy="6372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03445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/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982483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Flexiblare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hanterbara chefsuppdrag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Låta specialister utöva sin specialitet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samverkan med olika utbildningar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Vara goda ambassadörer för våra kommunala jobb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Attraktiv kommun att bo 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Högre löner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Förståelse för hur arbetet bidrar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</a:t>
                      </a:r>
                      <a:r>
                        <a:rPr lang="sv-S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samhällsutvecklingen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Tekniska 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Kompetensbehov i kommunen</a:t>
            </a:r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9588849" y="5434946"/>
            <a:ext cx="637240" cy="63724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9167817" y="2121434"/>
            <a:ext cx="637240" cy="6372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4" name="Ellips 33"/>
          <p:cNvSpPr/>
          <p:nvPr/>
        </p:nvSpPr>
        <p:spPr>
          <a:xfrm>
            <a:off x="9289230" y="1553366"/>
            <a:ext cx="637240" cy="63724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6" name="textruta 35"/>
          <p:cNvSpPr txBox="1"/>
          <p:nvPr/>
        </p:nvSpPr>
        <p:spPr>
          <a:xfrm>
            <a:off x="9727069" y="441362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41140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752639" y="1068489"/>
            <a:ext cx="5963103" cy="2750475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069958" y="1945447"/>
            <a:ext cx="3569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Jämförelse av hur kontoren och bolagen har svarat för var och en av konsekvenserna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4502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Flexiblare arbetsvillkor</a:t>
            </a:r>
          </a:p>
        </p:txBody>
      </p:sp>
      <p:sp>
        <p:nvSpPr>
          <p:cNvPr id="31" name="Ellips 30"/>
          <p:cNvSpPr/>
          <p:nvPr/>
        </p:nvSpPr>
        <p:spPr>
          <a:xfrm>
            <a:off x="5505686" y="3601710"/>
            <a:ext cx="4212903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7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kompetensutveckling</a:t>
            </a:r>
          </a:p>
        </p:txBody>
      </p:sp>
      <p:sp>
        <p:nvSpPr>
          <p:cNvPr id="31" name="Ellips 30"/>
          <p:cNvSpPr/>
          <p:nvPr/>
        </p:nvSpPr>
        <p:spPr>
          <a:xfrm>
            <a:off x="5505686" y="3601710"/>
            <a:ext cx="4063226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6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hanterbara chefsuppdrag</a:t>
            </a:r>
          </a:p>
        </p:txBody>
      </p:sp>
      <p:sp>
        <p:nvSpPr>
          <p:cNvPr id="31" name="Ellips 30"/>
          <p:cNvSpPr/>
          <p:nvPr/>
        </p:nvSpPr>
        <p:spPr>
          <a:xfrm>
            <a:off x="5505686" y="3601710"/>
            <a:ext cx="1232200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66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p 60"/>
          <p:cNvGrpSpPr/>
          <p:nvPr/>
        </p:nvGrpSpPr>
        <p:grpSpPr>
          <a:xfrm>
            <a:off x="5400000" y="1800000"/>
            <a:ext cx="5040000" cy="4752000"/>
            <a:chOff x="5760000" y="1548000"/>
            <a:chExt cx="5040000" cy="4788000"/>
          </a:xfrm>
        </p:grpSpPr>
        <p:cxnSp>
          <p:nvCxnSpPr>
            <p:cNvPr id="63" name="Rak 62"/>
            <p:cNvCxnSpPr/>
            <p:nvPr/>
          </p:nvCxnSpPr>
          <p:spPr>
            <a:xfrm>
              <a:off x="57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k 63"/>
            <p:cNvCxnSpPr/>
            <p:nvPr/>
          </p:nvCxnSpPr>
          <p:spPr>
            <a:xfrm>
              <a:off x="64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64"/>
            <p:cNvCxnSpPr/>
            <p:nvPr/>
          </p:nvCxnSpPr>
          <p:spPr>
            <a:xfrm>
              <a:off x="72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65"/>
            <p:cNvCxnSpPr/>
            <p:nvPr/>
          </p:nvCxnSpPr>
          <p:spPr>
            <a:xfrm>
              <a:off x="792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k 66"/>
            <p:cNvCxnSpPr/>
            <p:nvPr/>
          </p:nvCxnSpPr>
          <p:spPr>
            <a:xfrm>
              <a:off x="864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67"/>
            <p:cNvCxnSpPr/>
            <p:nvPr/>
          </p:nvCxnSpPr>
          <p:spPr>
            <a:xfrm>
              <a:off x="93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68"/>
            <p:cNvCxnSpPr/>
            <p:nvPr/>
          </p:nvCxnSpPr>
          <p:spPr>
            <a:xfrm>
              <a:off x="100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ak 69"/>
            <p:cNvCxnSpPr/>
            <p:nvPr/>
          </p:nvCxnSpPr>
          <p:spPr>
            <a:xfrm>
              <a:off x="108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3513284895"/>
              </p:ext>
            </p:extLst>
          </p:nvPr>
        </p:nvGraphicFramePr>
        <p:xfrm>
          <a:off x="4543200" y="1404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3047279585"/>
              </p:ext>
            </p:extLst>
          </p:nvPr>
        </p:nvGraphicFramePr>
        <p:xfrm>
          <a:off x="4543200" y="1512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grpSp>
        <p:nvGrpSpPr>
          <p:cNvPr id="27" name="Grupp 26"/>
          <p:cNvGrpSpPr/>
          <p:nvPr/>
        </p:nvGrpSpPr>
        <p:grpSpPr>
          <a:xfrm>
            <a:off x="4680000" y="1800000"/>
            <a:ext cx="6480000" cy="4752000"/>
            <a:chOff x="4680000" y="1800000"/>
            <a:chExt cx="6480000" cy="4608000"/>
          </a:xfrm>
        </p:grpSpPr>
        <p:cxnSp>
          <p:nvCxnSpPr>
            <p:cNvPr id="44" name="Rak 43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k 52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p 75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77" name="Rektangel med rundade hörn 76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8" name="Likbent triangel 77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Rektangel 78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80" name="Grupp 79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81" name="Rektangel med rundade hörn 80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2" name="Likbent triangel 81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Rektangel 82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sp>
        <p:nvSpPr>
          <p:cNvPr id="50" name="Rubrik 40"/>
          <p:cNvSpPr txBox="1">
            <a:spLocks/>
          </p:cNvSpPr>
          <p:nvPr/>
        </p:nvSpPr>
        <p:spPr>
          <a:xfrm>
            <a:off x="417551" y="526559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Tekniska kontoret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417551" y="353015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Hur mycket påverkar området den egna verksamheten? </a:t>
            </a:r>
            <a:endParaRPr lang="sv-SE" dirty="0"/>
          </a:p>
        </p:txBody>
      </p:sp>
      <p:sp>
        <p:nvSpPr>
          <p:cNvPr id="39" name="textruta 38"/>
          <p:cNvSpPr txBox="1"/>
          <p:nvPr/>
        </p:nvSpPr>
        <p:spPr>
          <a:xfrm>
            <a:off x="9561373" y="458469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  <p:sp>
        <p:nvSpPr>
          <p:cNvPr id="41" name="Ellips 40"/>
          <p:cNvSpPr/>
          <p:nvPr/>
        </p:nvSpPr>
        <p:spPr>
          <a:xfrm>
            <a:off x="358180" y="4176000"/>
            <a:ext cx="637240" cy="6372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 smtClean="0">
                <a:solidFill>
                  <a:schemeClr val="tx1"/>
                </a:solidFill>
              </a:rPr>
              <a:t>4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42" name="Ellips 41"/>
          <p:cNvSpPr/>
          <p:nvPr/>
        </p:nvSpPr>
        <p:spPr>
          <a:xfrm>
            <a:off x="358180" y="3384000"/>
            <a:ext cx="637240" cy="6372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5" name="Ellips 44"/>
          <p:cNvSpPr/>
          <p:nvPr/>
        </p:nvSpPr>
        <p:spPr>
          <a:xfrm>
            <a:off x="358180" y="1812182"/>
            <a:ext cx="637240" cy="6372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 smtClean="0">
                <a:solidFill>
                  <a:schemeClr val="tx1"/>
                </a:solidFill>
              </a:rPr>
              <a:t>5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46" name="Ellips 45"/>
          <p:cNvSpPr/>
          <p:nvPr/>
        </p:nvSpPr>
        <p:spPr>
          <a:xfrm>
            <a:off x="358180" y="4968000"/>
            <a:ext cx="637240" cy="6372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 smtClean="0">
                <a:solidFill>
                  <a:schemeClr val="tx1"/>
                </a:solidFill>
              </a:rPr>
              <a:t>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47" name="Ellips 46"/>
          <p:cNvSpPr/>
          <p:nvPr/>
        </p:nvSpPr>
        <p:spPr>
          <a:xfrm>
            <a:off x="358180" y="5760000"/>
            <a:ext cx="637240" cy="6372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 smtClean="0">
                <a:solidFill>
                  <a:schemeClr val="tx1"/>
                </a:solidFill>
              </a:rPr>
              <a:t>3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48" name="Rektangel med rundade hörn 47"/>
          <p:cNvSpPr/>
          <p:nvPr/>
        </p:nvSpPr>
        <p:spPr>
          <a:xfrm>
            <a:off x="828001" y="2516949"/>
            <a:ext cx="9013382" cy="79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Ellips 42"/>
          <p:cNvSpPr/>
          <p:nvPr/>
        </p:nvSpPr>
        <p:spPr>
          <a:xfrm>
            <a:off x="358180" y="2604182"/>
            <a:ext cx="637240" cy="6372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 smtClean="0">
                <a:solidFill>
                  <a:schemeClr val="tx1"/>
                </a:solidFill>
              </a:rPr>
              <a:t>1</a:t>
            </a:r>
            <a:endParaRPr lang="sv-SE" sz="1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9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Låta specialister utöva sin specialitet</a:t>
            </a:r>
          </a:p>
        </p:txBody>
      </p:sp>
      <p:sp>
        <p:nvSpPr>
          <p:cNvPr id="31" name="Ellips 30"/>
          <p:cNvSpPr/>
          <p:nvPr/>
        </p:nvSpPr>
        <p:spPr>
          <a:xfrm>
            <a:off x="5505686" y="3601710"/>
            <a:ext cx="3564173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samverkan med olika utbildningar</a:t>
            </a:r>
          </a:p>
        </p:txBody>
      </p:sp>
      <p:sp>
        <p:nvSpPr>
          <p:cNvPr id="31" name="Ellips 30"/>
          <p:cNvSpPr/>
          <p:nvPr/>
        </p:nvSpPr>
        <p:spPr>
          <a:xfrm>
            <a:off x="5505686" y="3601710"/>
            <a:ext cx="1790979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Vara goda ambassadörer för våra kommunala jobb</a:t>
            </a:r>
          </a:p>
        </p:txBody>
      </p:sp>
      <p:sp>
        <p:nvSpPr>
          <p:cNvPr id="31" name="Ellips 30"/>
          <p:cNvSpPr/>
          <p:nvPr/>
        </p:nvSpPr>
        <p:spPr>
          <a:xfrm>
            <a:off x="5505686" y="3601710"/>
            <a:ext cx="2754806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8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Attraktiv kommun att bo i</a:t>
            </a:r>
          </a:p>
        </p:txBody>
      </p:sp>
      <p:sp>
        <p:nvSpPr>
          <p:cNvPr id="31" name="Ellips 30"/>
          <p:cNvSpPr/>
          <p:nvPr/>
        </p:nvSpPr>
        <p:spPr>
          <a:xfrm>
            <a:off x="5505686" y="3601710"/>
            <a:ext cx="2993877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Högre löner</a:t>
            </a:r>
          </a:p>
        </p:txBody>
      </p:sp>
      <p:sp>
        <p:nvSpPr>
          <p:cNvPr id="31" name="Ellips 30"/>
          <p:cNvSpPr/>
          <p:nvPr/>
        </p:nvSpPr>
        <p:spPr>
          <a:xfrm>
            <a:off x="5505686" y="3601710"/>
            <a:ext cx="4588602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82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Förståelse för hur arbetet bidrar </a:t>
            </a:r>
            <a:r>
              <a:rPr lang="sv-SE" sz="2800" b="1" dirty="0" smtClean="0"/>
              <a:t>till </a:t>
            </a:r>
            <a:r>
              <a:rPr lang="sv-SE" sz="2800" b="1" dirty="0"/>
              <a:t>samhällsutvecklingen</a:t>
            </a:r>
          </a:p>
        </p:txBody>
      </p:sp>
      <p:sp>
        <p:nvSpPr>
          <p:cNvPr id="32" name="Ellips 31"/>
          <p:cNvSpPr/>
          <p:nvPr/>
        </p:nvSpPr>
        <p:spPr>
          <a:xfrm>
            <a:off x="5505686" y="3601710"/>
            <a:ext cx="3343226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8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Teknikutveckling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17" name="Freeform 5"/>
          <p:cNvSpPr>
            <a:spLocks/>
          </p:cNvSpPr>
          <p:nvPr/>
        </p:nvSpPr>
        <p:spPr bwMode="auto">
          <a:xfrm>
            <a:off x="10922283" y="2529258"/>
            <a:ext cx="850334" cy="548827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8419088" y="1101864"/>
            <a:ext cx="1204244" cy="596665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9021210" y="888695"/>
            <a:ext cx="2018454" cy="1000080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719123" y="1552389"/>
            <a:ext cx="1971607" cy="976869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1206404" y="2224055"/>
            <a:ext cx="1228465" cy="792882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2434869" y="4279052"/>
            <a:ext cx="837330" cy="414871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50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Hur mycket påverkar området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Vi svarade på en skala från 1-10. 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1=Inte alls, 10 = väldigt mycket 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 39"/>
          <p:cNvGrpSpPr/>
          <p:nvPr/>
        </p:nvGrpSpPr>
        <p:grpSpPr>
          <a:xfrm>
            <a:off x="5400000" y="1800000"/>
            <a:ext cx="5040000" cy="4752000"/>
            <a:chOff x="5760000" y="1548000"/>
            <a:chExt cx="5040000" cy="4788000"/>
          </a:xfrm>
        </p:grpSpPr>
        <p:cxnSp>
          <p:nvCxnSpPr>
            <p:cNvPr id="41" name="Rak 40"/>
            <p:cNvCxnSpPr/>
            <p:nvPr/>
          </p:nvCxnSpPr>
          <p:spPr>
            <a:xfrm>
              <a:off x="57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41"/>
            <p:cNvCxnSpPr/>
            <p:nvPr/>
          </p:nvCxnSpPr>
          <p:spPr>
            <a:xfrm>
              <a:off x="64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42"/>
            <p:cNvCxnSpPr/>
            <p:nvPr/>
          </p:nvCxnSpPr>
          <p:spPr>
            <a:xfrm>
              <a:off x="72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44"/>
            <p:cNvCxnSpPr/>
            <p:nvPr/>
          </p:nvCxnSpPr>
          <p:spPr>
            <a:xfrm>
              <a:off x="792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45"/>
            <p:cNvCxnSpPr/>
            <p:nvPr/>
          </p:nvCxnSpPr>
          <p:spPr>
            <a:xfrm>
              <a:off x="864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/>
            <p:nvPr/>
          </p:nvCxnSpPr>
          <p:spPr>
            <a:xfrm>
              <a:off x="93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47"/>
            <p:cNvCxnSpPr/>
            <p:nvPr/>
          </p:nvCxnSpPr>
          <p:spPr>
            <a:xfrm>
              <a:off x="100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108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328070993"/>
              </p:ext>
            </p:extLst>
          </p:nvPr>
        </p:nvGraphicFramePr>
        <p:xfrm>
          <a:off x="4543200" y="1404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667942659"/>
              </p:ext>
            </p:extLst>
          </p:nvPr>
        </p:nvGraphicFramePr>
        <p:xfrm>
          <a:off x="4543200" y="1512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7" name="Grupp 56"/>
          <p:cNvGrpSpPr/>
          <p:nvPr/>
        </p:nvGrpSpPr>
        <p:grpSpPr>
          <a:xfrm>
            <a:off x="4680000" y="1800000"/>
            <a:ext cx="6480000" cy="4752000"/>
            <a:chOff x="4680000" y="1800000"/>
            <a:chExt cx="6480000" cy="4608000"/>
          </a:xfrm>
        </p:grpSpPr>
        <p:cxnSp>
          <p:nvCxnSpPr>
            <p:cNvPr id="58" name="Rak 57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58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 59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62" name="Rektangel med rundade hörn 61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1" name="Likbent triangel 7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ktangel 7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73" name="Grupp 72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5" name="Likbent triangel 7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 83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sp>
        <p:nvSpPr>
          <p:cNvPr id="50" name="Rubrik 40"/>
          <p:cNvSpPr txBox="1">
            <a:spLocks/>
          </p:cNvSpPr>
          <p:nvPr/>
        </p:nvSpPr>
        <p:spPr>
          <a:xfrm>
            <a:off x="659662" y="677917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Tekniska kontoret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659662" y="504373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Hur mycket påverkar området den egna verksamheten? </a:t>
            </a:r>
          </a:p>
        </p:txBody>
      </p:sp>
      <p:sp>
        <p:nvSpPr>
          <p:cNvPr id="44" name="Rektangel med rundade hörn 43"/>
          <p:cNvSpPr/>
          <p:nvPr/>
        </p:nvSpPr>
        <p:spPr>
          <a:xfrm>
            <a:off x="828001" y="4892669"/>
            <a:ext cx="8892000" cy="792000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9467189" y="613703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2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Linjer bakom"/>
          <p:cNvGrpSpPr/>
          <p:nvPr/>
        </p:nvGrpSpPr>
        <p:grpSpPr>
          <a:xfrm>
            <a:off x="5400000" y="490315"/>
            <a:ext cx="5040000" cy="5989616"/>
            <a:chOff x="5400000" y="1047139"/>
            <a:chExt cx="5040000" cy="5432791"/>
          </a:xfrm>
        </p:grpSpPr>
        <p:cxnSp>
          <p:nvCxnSpPr>
            <p:cNvPr id="64" name="Rak 63"/>
            <p:cNvCxnSpPr/>
            <p:nvPr/>
          </p:nvCxnSpPr>
          <p:spPr>
            <a:xfrm>
              <a:off x="54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64"/>
            <p:cNvCxnSpPr/>
            <p:nvPr/>
          </p:nvCxnSpPr>
          <p:spPr>
            <a:xfrm>
              <a:off x="61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65"/>
            <p:cNvCxnSpPr/>
            <p:nvPr/>
          </p:nvCxnSpPr>
          <p:spPr>
            <a:xfrm>
              <a:off x="68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k 66"/>
            <p:cNvCxnSpPr/>
            <p:nvPr/>
          </p:nvCxnSpPr>
          <p:spPr>
            <a:xfrm>
              <a:off x="75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67"/>
            <p:cNvCxnSpPr/>
            <p:nvPr/>
          </p:nvCxnSpPr>
          <p:spPr>
            <a:xfrm>
              <a:off x="82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68"/>
            <p:cNvCxnSpPr/>
            <p:nvPr/>
          </p:nvCxnSpPr>
          <p:spPr>
            <a:xfrm>
              <a:off x="90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ak 69"/>
            <p:cNvCxnSpPr/>
            <p:nvPr/>
          </p:nvCxnSpPr>
          <p:spPr>
            <a:xfrm>
              <a:off x="97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ak 70"/>
            <p:cNvCxnSpPr/>
            <p:nvPr/>
          </p:nvCxnSpPr>
          <p:spPr>
            <a:xfrm>
              <a:off x="104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Diagram kontor och bolag"/>
          <p:cNvGraphicFramePr/>
          <p:nvPr>
            <p:extLst>
              <p:ext uri="{D42A27DB-BD31-4B8C-83A1-F6EECF244321}">
                <p14:modId xmlns:p14="http://schemas.microsoft.com/office/powerpoint/2010/main" val="2041269926"/>
              </p:ext>
            </p:extLst>
          </p:nvPr>
        </p:nvGraphicFramePr>
        <p:xfrm>
          <a:off x="4543200" y="955669"/>
          <a:ext cx="6764255" cy="566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 kontor och bolag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00800"/>
              </p:ext>
            </p:extLst>
          </p:nvPr>
        </p:nvGraphicFramePr>
        <p:xfrm>
          <a:off x="304800" y="1081011"/>
          <a:ext cx="4241366" cy="5398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366"/>
              </a:tblGrid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 Park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Upplev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Visualisering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Norrevo Fastigheter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Vatten och Avfall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Hyresbostäder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Utbildningskontoret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Kultur- och fritidskontoret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Stadsbyggnadskontoret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Vård- och omsorgskontoret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Arbetsmarknads- och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vuxenutb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Kommunstyrelsens kontor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Bygg- och miljökontoret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Tekniska 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3" name="Totalt res diagram"/>
          <p:cNvGraphicFramePr/>
          <p:nvPr>
            <p:extLst>
              <p:ext uri="{D42A27DB-BD31-4B8C-83A1-F6EECF244321}">
                <p14:modId xmlns:p14="http://schemas.microsoft.com/office/powerpoint/2010/main" val="2159708235"/>
              </p:ext>
            </p:extLst>
          </p:nvPr>
        </p:nvGraphicFramePr>
        <p:xfrm>
          <a:off x="4543200" y="431999"/>
          <a:ext cx="6764255" cy="6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4" name="Totalt resultat"/>
          <p:cNvSpPr txBox="1"/>
          <p:nvPr/>
        </p:nvSpPr>
        <p:spPr>
          <a:xfrm>
            <a:off x="2736000" y="432000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sv-SE" b="1" dirty="0" smtClean="0"/>
              <a:t>Totalt resultat</a:t>
            </a:r>
            <a:endParaRPr lang="sv-SE" b="1" dirty="0"/>
          </a:p>
        </p:txBody>
      </p:sp>
      <p:grpSp>
        <p:nvGrpSpPr>
          <p:cNvPr id="3" name="Moln med text"/>
          <p:cNvGrpSpPr/>
          <p:nvPr/>
        </p:nvGrpSpPr>
        <p:grpSpPr>
          <a:xfrm>
            <a:off x="6178317" y="1888107"/>
            <a:ext cx="2949575" cy="1360488"/>
            <a:chOff x="5690425" y="1358196"/>
            <a:chExt cx="2949575" cy="1360488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5690425" y="1358196"/>
              <a:ext cx="2949575" cy="1360488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Rektangel 38"/>
            <p:cNvSpPr/>
            <p:nvPr/>
          </p:nvSpPr>
          <p:spPr>
            <a:xfrm>
              <a:off x="5930418" y="1763229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/>
                <a:t>Jämförelse, </a:t>
              </a:r>
              <a:br>
                <a:rPr lang="sv-SE" sz="2400" dirty="0"/>
              </a:br>
              <a:r>
                <a:rPr lang="sv-SE" sz="2400" dirty="0"/>
                <a:t>kontor och bolag</a:t>
              </a:r>
            </a:p>
          </p:txBody>
        </p:sp>
      </p:grpSp>
      <p:grpSp>
        <p:nvGrpSpPr>
          <p:cNvPr id="75" name="Väldigt mycket"/>
          <p:cNvGrpSpPr/>
          <p:nvPr/>
        </p:nvGrpSpPr>
        <p:grpSpPr>
          <a:xfrm>
            <a:off x="9841382" y="108000"/>
            <a:ext cx="1515812" cy="382314"/>
            <a:chOff x="6710892" y="-898266"/>
            <a:chExt cx="1798496" cy="453613"/>
          </a:xfrm>
        </p:grpSpPr>
        <p:sp>
          <p:nvSpPr>
            <p:cNvPr id="80" name="Rektangel med rundade hörn 79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1" name="Likbent triangel 8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Rektangel 8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83" name="Inte alls"/>
          <p:cNvGrpSpPr/>
          <p:nvPr/>
        </p:nvGrpSpPr>
        <p:grpSpPr>
          <a:xfrm>
            <a:off x="4453498" y="108000"/>
            <a:ext cx="938882" cy="382314"/>
            <a:chOff x="4710166" y="-898266"/>
            <a:chExt cx="1113974" cy="453613"/>
          </a:xfrm>
        </p:grpSpPr>
        <p:sp>
          <p:nvSpPr>
            <p:cNvPr id="84" name="Rektangel med rundade hörn 8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5" name="Likbent triangel 8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Rektangel 85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grpSp>
        <p:nvGrpSpPr>
          <p:cNvPr id="87" name="Kantlinjer"/>
          <p:cNvGrpSpPr/>
          <p:nvPr/>
        </p:nvGrpSpPr>
        <p:grpSpPr>
          <a:xfrm>
            <a:off x="4680000" y="398844"/>
            <a:ext cx="6480000" cy="6081087"/>
            <a:chOff x="4680000" y="1047139"/>
            <a:chExt cx="6480000" cy="5432791"/>
          </a:xfrm>
        </p:grpSpPr>
        <p:cxnSp>
          <p:nvCxnSpPr>
            <p:cNvPr id="88" name="Rak 87"/>
            <p:cNvCxnSpPr/>
            <p:nvPr/>
          </p:nvCxnSpPr>
          <p:spPr>
            <a:xfrm>
              <a:off x="46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ak 88"/>
            <p:cNvCxnSpPr/>
            <p:nvPr/>
          </p:nvCxnSpPr>
          <p:spPr>
            <a:xfrm>
              <a:off x="111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Symbol tekni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33" name="Bubbla med text"/>
          <p:cNvGrpSpPr/>
          <p:nvPr/>
        </p:nvGrpSpPr>
        <p:grpSpPr>
          <a:xfrm>
            <a:off x="5719665" y="4457377"/>
            <a:ext cx="2059164" cy="1278946"/>
            <a:chOff x="4933756" y="4893554"/>
            <a:chExt cx="2059164" cy="1278946"/>
          </a:xfrm>
        </p:grpSpPr>
        <p:sp>
          <p:nvSpPr>
            <p:cNvPr id="34" name="Bubbla"/>
            <p:cNvSpPr>
              <a:spLocks/>
            </p:cNvSpPr>
            <p:nvPr/>
          </p:nvSpPr>
          <p:spPr bwMode="auto">
            <a:xfrm flipH="1">
              <a:off x="4998149" y="4893554"/>
              <a:ext cx="1935816" cy="1278946"/>
            </a:xfrm>
            <a:custGeom>
              <a:avLst/>
              <a:gdLst>
                <a:gd name="T0" fmla="*/ 2880 w 11128"/>
                <a:gd name="T1" fmla="*/ 3 h 7352"/>
                <a:gd name="T2" fmla="*/ 2499 w 11128"/>
                <a:gd name="T3" fmla="*/ 47 h 7352"/>
                <a:gd name="T4" fmla="*/ 2134 w 11128"/>
                <a:gd name="T5" fmla="*/ 135 h 7352"/>
                <a:gd name="T6" fmla="*/ 1787 w 11128"/>
                <a:gd name="T7" fmla="*/ 267 h 7352"/>
                <a:gd name="T8" fmla="*/ 1462 w 11128"/>
                <a:gd name="T9" fmla="*/ 439 h 7352"/>
                <a:gd name="T10" fmla="*/ 1161 w 11128"/>
                <a:gd name="T11" fmla="*/ 647 h 7352"/>
                <a:gd name="T12" fmla="*/ 889 w 11128"/>
                <a:gd name="T13" fmla="*/ 889 h 7352"/>
                <a:gd name="T14" fmla="*/ 647 w 11128"/>
                <a:gd name="T15" fmla="*/ 1161 h 7352"/>
                <a:gd name="T16" fmla="*/ 440 w 11128"/>
                <a:gd name="T17" fmla="*/ 1461 h 7352"/>
                <a:gd name="T18" fmla="*/ 269 w 11128"/>
                <a:gd name="T19" fmla="*/ 1786 h 7352"/>
                <a:gd name="T20" fmla="*/ 137 w 11128"/>
                <a:gd name="T21" fmla="*/ 2132 h 7352"/>
                <a:gd name="T22" fmla="*/ 47 w 11128"/>
                <a:gd name="T23" fmla="*/ 2498 h 7352"/>
                <a:gd name="T24" fmla="*/ 3 w 11128"/>
                <a:gd name="T25" fmla="*/ 2879 h 7352"/>
                <a:gd name="T26" fmla="*/ 1 w 11128"/>
                <a:gd name="T27" fmla="*/ 3102 h 7352"/>
                <a:gd name="T28" fmla="*/ 25 w 11128"/>
                <a:gd name="T29" fmla="*/ 3434 h 7352"/>
                <a:gd name="T30" fmla="*/ 86 w 11128"/>
                <a:gd name="T31" fmla="*/ 3755 h 7352"/>
                <a:gd name="T32" fmla="*/ 178 w 11128"/>
                <a:gd name="T33" fmla="*/ 4063 h 7352"/>
                <a:gd name="T34" fmla="*/ 302 w 11128"/>
                <a:gd name="T35" fmla="*/ 4357 h 7352"/>
                <a:gd name="T36" fmla="*/ 455 w 11128"/>
                <a:gd name="T37" fmla="*/ 4633 h 7352"/>
                <a:gd name="T38" fmla="*/ 634 w 11128"/>
                <a:gd name="T39" fmla="*/ 4891 h 7352"/>
                <a:gd name="T40" fmla="*/ 838 w 11128"/>
                <a:gd name="T41" fmla="*/ 5129 h 7352"/>
                <a:gd name="T42" fmla="*/ 1066 w 11128"/>
                <a:gd name="T43" fmla="*/ 5344 h 7352"/>
                <a:gd name="T44" fmla="*/ 1315 w 11128"/>
                <a:gd name="T45" fmla="*/ 5536 h 7352"/>
                <a:gd name="T46" fmla="*/ 1584 w 11128"/>
                <a:gd name="T47" fmla="*/ 5700 h 7352"/>
                <a:gd name="T48" fmla="*/ 1870 w 11128"/>
                <a:gd name="T49" fmla="*/ 5838 h 7352"/>
                <a:gd name="T50" fmla="*/ 2171 w 11128"/>
                <a:gd name="T51" fmla="*/ 5945 h 7352"/>
                <a:gd name="T52" fmla="*/ 2359 w 11128"/>
                <a:gd name="T53" fmla="*/ 7246 h 7352"/>
                <a:gd name="T54" fmla="*/ 2378 w 11128"/>
                <a:gd name="T55" fmla="*/ 7307 h 7352"/>
                <a:gd name="T56" fmla="*/ 2440 w 11128"/>
                <a:gd name="T57" fmla="*/ 7349 h 7352"/>
                <a:gd name="T58" fmla="*/ 2514 w 11128"/>
                <a:gd name="T59" fmla="*/ 7340 h 7352"/>
                <a:gd name="T60" fmla="*/ 8092 w 11128"/>
                <a:gd name="T61" fmla="*/ 6070 h 7352"/>
                <a:gd name="T62" fmla="*/ 8479 w 11128"/>
                <a:gd name="T63" fmla="*/ 6045 h 7352"/>
                <a:gd name="T64" fmla="*/ 8851 w 11128"/>
                <a:gd name="T65" fmla="*/ 5975 h 7352"/>
                <a:gd name="T66" fmla="*/ 9205 w 11128"/>
                <a:gd name="T67" fmla="*/ 5859 h 7352"/>
                <a:gd name="T68" fmla="*/ 9539 w 11128"/>
                <a:gd name="T69" fmla="*/ 5704 h 7352"/>
                <a:gd name="T70" fmla="*/ 9850 w 11128"/>
                <a:gd name="T71" fmla="*/ 5509 h 7352"/>
                <a:gd name="T72" fmla="*/ 10133 w 11128"/>
                <a:gd name="T73" fmla="*/ 5281 h 7352"/>
                <a:gd name="T74" fmla="*/ 10388 w 11128"/>
                <a:gd name="T75" fmla="*/ 5021 h 7352"/>
                <a:gd name="T76" fmla="*/ 10609 w 11128"/>
                <a:gd name="T77" fmla="*/ 4732 h 7352"/>
                <a:gd name="T78" fmla="*/ 10796 w 11128"/>
                <a:gd name="T79" fmla="*/ 4417 h 7352"/>
                <a:gd name="T80" fmla="*/ 10944 w 11128"/>
                <a:gd name="T81" fmla="*/ 4079 h 7352"/>
                <a:gd name="T82" fmla="*/ 11050 w 11128"/>
                <a:gd name="T83" fmla="*/ 3720 h 7352"/>
                <a:gd name="T84" fmla="*/ 11113 w 11128"/>
                <a:gd name="T85" fmla="*/ 3345 h 7352"/>
                <a:gd name="T86" fmla="*/ 11128 w 11128"/>
                <a:gd name="T87" fmla="*/ 3035 h 7352"/>
                <a:gd name="T88" fmla="*/ 11113 w 11128"/>
                <a:gd name="T89" fmla="*/ 2725 h 7352"/>
                <a:gd name="T90" fmla="*/ 11050 w 11128"/>
                <a:gd name="T91" fmla="*/ 2350 h 7352"/>
                <a:gd name="T92" fmla="*/ 10944 w 11128"/>
                <a:gd name="T93" fmla="*/ 1991 h 7352"/>
                <a:gd name="T94" fmla="*/ 10796 w 11128"/>
                <a:gd name="T95" fmla="*/ 1653 h 7352"/>
                <a:gd name="T96" fmla="*/ 10609 w 11128"/>
                <a:gd name="T97" fmla="*/ 1338 h 7352"/>
                <a:gd name="T98" fmla="*/ 10388 w 11128"/>
                <a:gd name="T99" fmla="*/ 1049 h 7352"/>
                <a:gd name="T100" fmla="*/ 10133 w 11128"/>
                <a:gd name="T101" fmla="*/ 788 h 7352"/>
                <a:gd name="T102" fmla="*/ 9850 w 11128"/>
                <a:gd name="T103" fmla="*/ 559 h 7352"/>
                <a:gd name="T104" fmla="*/ 9539 w 11128"/>
                <a:gd name="T105" fmla="*/ 366 h 7352"/>
                <a:gd name="T106" fmla="*/ 9205 w 11128"/>
                <a:gd name="T107" fmla="*/ 209 h 7352"/>
                <a:gd name="T108" fmla="*/ 8851 w 11128"/>
                <a:gd name="T109" fmla="*/ 95 h 7352"/>
                <a:gd name="T110" fmla="*/ 8479 w 11128"/>
                <a:gd name="T111" fmla="*/ 24 h 7352"/>
                <a:gd name="T112" fmla="*/ 8092 w 11128"/>
                <a:gd name="T113" fmla="*/ 0 h 7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28" h="7352">
                  <a:moveTo>
                    <a:pt x="8092" y="0"/>
                  </a:moveTo>
                  <a:lnTo>
                    <a:pt x="3036" y="0"/>
                  </a:lnTo>
                  <a:lnTo>
                    <a:pt x="3036" y="0"/>
                  </a:lnTo>
                  <a:lnTo>
                    <a:pt x="2958" y="0"/>
                  </a:lnTo>
                  <a:lnTo>
                    <a:pt x="2880" y="3"/>
                  </a:lnTo>
                  <a:lnTo>
                    <a:pt x="2803" y="8"/>
                  </a:lnTo>
                  <a:lnTo>
                    <a:pt x="2726" y="15"/>
                  </a:lnTo>
                  <a:lnTo>
                    <a:pt x="2649" y="24"/>
                  </a:lnTo>
                  <a:lnTo>
                    <a:pt x="2574" y="35"/>
                  </a:lnTo>
                  <a:lnTo>
                    <a:pt x="2499" y="47"/>
                  </a:lnTo>
                  <a:lnTo>
                    <a:pt x="2425" y="61"/>
                  </a:lnTo>
                  <a:lnTo>
                    <a:pt x="2350" y="78"/>
                  </a:lnTo>
                  <a:lnTo>
                    <a:pt x="2277" y="95"/>
                  </a:lnTo>
                  <a:lnTo>
                    <a:pt x="2205" y="115"/>
                  </a:lnTo>
                  <a:lnTo>
                    <a:pt x="2134" y="135"/>
                  </a:lnTo>
                  <a:lnTo>
                    <a:pt x="2062" y="159"/>
                  </a:lnTo>
                  <a:lnTo>
                    <a:pt x="1993" y="184"/>
                  </a:lnTo>
                  <a:lnTo>
                    <a:pt x="1923" y="209"/>
                  </a:lnTo>
                  <a:lnTo>
                    <a:pt x="1855" y="238"/>
                  </a:lnTo>
                  <a:lnTo>
                    <a:pt x="1787" y="267"/>
                  </a:lnTo>
                  <a:lnTo>
                    <a:pt x="1719" y="299"/>
                  </a:lnTo>
                  <a:lnTo>
                    <a:pt x="1655" y="331"/>
                  </a:lnTo>
                  <a:lnTo>
                    <a:pt x="1589" y="366"/>
                  </a:lnTo>
                  <a:lnTo>
                    <a:pt x="1525" y="402"/>
                  </a:lnTo>
                  <a:lnTo>
                    <a:pt x="1462" y="439"/>
                  </a:lnTo>
                  <a:lnTo>
                    <a:pt x="1400" y="478"/>
                  </a:lnTo>
                  <a:lnTo>
                    <a:pt x="1338" y="517"/>
                  </a:lnTo>
                  <a:lnTo>
                    <a:pt x="1278" y="559"/>
                  </a:lnTo>
                  <a:lnTo>
                    <a:pt x="1219" y="603"/>
                  </a:lnTo>
                  <a:lnTo>
                    <a:pt x="1161" y="647"/>
                  </a:lnTo>
                  <a:lnTo>
                    <a:pt x="1105" y="692"/>
                  </a:lnTo>
                  <a:lnTo>
                    <a:pt x="1049" y="740"/>
                  </a:lnTo>
                  <a:lnTo>
                    <a:pt x="995" y="788"/>
                  </a:lnTo>
                  <a:lnTo>
                    <a:pt x="941" y="838"/>
                  </a:lnTo>
                  <a:lnTo>
                    <a:pt x="889" y="889"/>
                  </a:lnTo>
                  <a:lnTo>
                    <a:pt x="838" y="941"/>
                  </a:lnTo>
                  <a:lnTo>
                    <a:pt x="788" y="994"/>
                  </a:lnTo>
                  <a:lnTo>
                    <a:pt x="740" y="1049"/>
                  </a:lnTo>
                  <a:lnTo>
                    <a:pt x="694" y="1104"/>
                  </a:lnTo>
                  <a:lnTo>
                    <a:pt x="647" y="1161"/>
                  </a:lnTo>
                  <a:lnTo>
                    <a:pt x="603" y="1219"/>
                  </a:lnTo>
                  <a:lnTo>
                    <a:pt x="560" y="1278"/>
                  </a:lnTo>
                  <a:lnTo>
                    <a:pt x="519" y="1338"/>
                  </a:lnTo>
                  <a:lnTo>
                    <a:pt x="478" y="1398"/>
                  </a:lnTo>
                  <a:lnTo>
                    <a:pt x="440" y="1461"/>
                  </a:lnTo>
                  <a:lnTo>
                    <a:pt x="402" y="1524"/>
                  </a:lnTo>
                  <a:lnTo>
                    <a:pt x="367" y="1588"/>
                  </a:lnTo>
                  <a:lnTo>
                    <a:pt x="332" y="1653"/>
                  </a:lnTo>
                  <a:lnTo>
                    <a:pt x="300" y="1719"/>
                  </a:lnTo>
                  <a:lnTo>
                    <a:pt x="269" y="1786"/>
                  </a:lnTo>
                  <a:lnTo>
                    <a:pt x="239" y="1853"/>
                  </a:lnTo>
                  <a:lnTo>
                    <a:pt x="211" y="1921"/>
                  </a:lnTo>
                  <a:lnTo>
                    <a:pt x="184" y="1991"/>
                  </a:lnTo>
                  <a:lnTo>
                    <a:pt x="160" y="2061"/>
                  </a:lnTo>
                  <a:lnTo>
                    <a:pt x="137" y="2132"/>
                  </a:lnTo>
                  <a:lnTo>
                    <a:pt x="115" y="2204"/>
                  </a:lnTo>
                  <a:lnTo>
                    <a:pt x="96" y="2277"/>
                  </a:lnTo>
                  <a:lnTo>
                    <a:pt x="78" y="2350"/>
                  </a:lnTo>
                  <a:lnTo>
                    <a:pt x="61" y="2423"/>
                  </a:lnTo>
                  <a:lnTo>
                    <a:pt x="47" y="2498"/>
                  </a:lnTo>
                  <a:lnTo>
                    <a:pt x="35" y="2573"/>
                  </a:lnTo>
                  <a:lnTo>
                    <a:pt x="24" y="2648"/>
                  </a:lnTo>
                  <a:lnTo>
                    <a:pt x="16" y="2725"/>
                  </a:lnTo>
                  <a:lnTo>
                    <a:pt x="9" y="2801"/>
                  </a:lnTo>
                  <a:lnTo>
                    <a:pt x="3" y="2879"/>
                  </a:lnTo>
                  <a:lnTo>
                    <a:pt x="1" y="2956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1" y="3102"/>
                  </a:lnTo>
                  <a:lnTo>
                    <a:pt x="3" y="3169"/>
                  </a:lnTo>
                  <a:lnTo>
                    <a:pt x="7" y="3236"/>
                  </a:lnTo>
                  <a:lnTo>
                    <a:pt x="12" y="3302"/>
                  </a:lnTo>
                  <a:lnTo>
                    <a:pt x="19" y="3368"/>
                  </a:lnTo>
                  <a:lnTo>
                    <a:pt x="25" y="3434"/>
                  </a:lnTo>
                  <a:lnTo>
                    <a:pt x="35" y="3499"/>
                  </a:lnTo>
                  <a:lnTo>
                    <a:pt x="46" y="3564"/>
                  </a:lnTo>
                  <a:lnTo>
                    <a:pt x="58" y="3627"/>
                  </a:lnTo>
                  <a:lnTo>
                    <a:pt x="72" y="3691"/>
                  </a:lnTo>
                  <a:lnTo>
                    <a:pt x="86" y="3755"/>
                  </a:lnTo>
                  <a:lnTo>
                    <a:pt x="102" y="3817"/>
                  </a:lnTo>
                  <a:lnTo>
                    <a:pt x="119" y="3880"/>
                  </a:lnTo>
                  <a:lnTo>
                    <a:pt x="138" y="3941"/>
                  </a:lnTo>
                  <a:lnTo>
                    <a:pt x="157" y="4002"/>
                  </a:lnTo>
                  <a:lnTo>
                    <a:pt x="178" y="4063"/>
                  </a:lnTo>
                  <a:lnTo>
                    <a:pt x="201" y="4123"/>
                  </a:lnTo>
                  <a:lnTo>
                    <a:pt x="225" y="4182"/>
                  </a:lnTo>
                  <a:lnTo>
                    <a:pt x="249" y="4241"/>
                  </a:lnTo>
                  <a:lnTo>
                    <a:pt x="276" y="4299"/>
                  </a:lnTo>
                  <a:lnTo>
                    <a:pt x="302" y="4357"/>
                  </a:lnTo>
                  <a:lnTo>
                    <a:pt x="330" y="4413"/>
                  </a:lnTo>
                  <a:lnTo>
                    <a:pt x="360" y="4469"/>
                  </a:lnTo>
                  <a:lnTo>
                    <a:pt x="390" y="4524"/>
                  </a:lnTo>
                  <a:lnTo>
                    <a:pt x="421" y="4579"/>
                  </a:lnTo>
                  <a:lnTo>
                    <a:pt x="455" y="4633"/>
                  </a:lnTo>
                  <a:lnTo>
                    <a:pt x="489" y="4686"/>
                  </a:lnTo>
                  <a:lnTo>
                    <a:pt x="523" y="4739"/>
                  </a:lnTo>
                  <a:lnTo>
                    <a:pt x="559" y="4791"/>
                  </a:lnTo>
                  <a:lnTo>
                    <a:pt x="596" y="4840"/>
                  </a:lnTo>
                  <a:lnTo>
                    <a:pt x="634" y="4891"/>
                  </a:lnTo>
                  <a:lnTo>
                    <a:pt x="673" y="4940"/>
                  </a:lnTo>
                  <a:lnTo>
                    <a:pt x="713" y="4989"/>
                  </a:lnTo>
                  <a:lnTo>
                    <a:pt x="754" y="5036"/>
                  </a:lnTo>
                  <a:lnTo>
                    <a:pt x="795" y="5083"/>
                  </a:lnTo>
                  <a:lnTo>
                    <a:pt x="838" y="5129"/>
                  </a:lnTo>
                  <a:lnTo>
                    <a:pt x="882" y="5174"/>
                  </a:lnTo>
                  <a:lnTo>
                    <a:pt x="927" y="5218"/>
                  </a:lnTo>
                  <a:lnTo>
                    <a:pt x="973" y="5261"/>
                  </a:lnTo>
                  <a:lnTo>
                    <a:pt x="1019" y="5303"/>
                  </a:lnTo>
                  <a:lnTo>
                    <a:pt x="1066" y="5344"/>
                  </a:lnTo>
                  <a:lnTo>
                    <a:pt x="1114" y="5384"/>
                  </a:lnTo>
                  <a:lnTo>
                    <a:pt x="1164" y="5424"/>
                  </a:lnTo>
                  <a:lnTo>
                    <a:pt x="1213" y="5462"/>
                  </a:lnTo>
                  <a:lnTo>
                    <a:pt x="1264" y="5499"/>
                  </a:lnTo>
                  <a:lnTo>
                    <a:pt x="1315" y="5536"/>
                  </a:lnTo>
                  <a:lnTo>
                    <a:pt x="1367" y="5571"/>
                  </a:lnTo>
                  <a:lnTo>
                    <a:pt x="1421" y="5604"/>
                  </a:lnTo>
                  <a:lnTo>
                    <a:pt x="1474" y="5638"/>
                  </a:lnTo>
                  <a:lnTo>
                    <a:pt x="1528" y="5670"/>
                  </a:lnTo>
                  <a:lnTo>
                    <a:pt x="1584" y="5700"/>
                  </a:lnTo>
                  <a:lnTo>
                    <a:pt x="1640" y="5730"/>
                  </a:lnTo>
                  <a:lnTo>
                    <a:pt x="1696" y="5759"/>
                  </a:lnTo>
                  <a:lnTo>
                    <a:pt x="1753" y="5786"/>
                  </a:lnTo>
                  <a:lnTo>
                    <a:pt x="1811" y="5813"/>
                  </a:lnTo>
                  <a:lnTo>
                    <a:pt x="1870" y="5838"/>
                  </a:lnTo>
                  <a:lnTo>
                    <a:pt x="1929" y="5861"/>
                  </a:lnTo>
                  <a:lnTo>
                    <a:pt x="1988" y="5884"/>
                  </a:lnTo>
                  <a:lnTo>
                    <a:pt x="2049" y="5905"/>
                  </a:lnTo>
                  <a:lnTo>
                    <a:pt x="2110" y="5926"/>
                  </a:lnTo>
                  <a:lnTo>
                    <a:pt x="2171" y="5945"/>
                  </a:lnTo>
                  <a:lnTo>
                    <a:pt x="2233" y="5962"/>
                  </a:lnTo>
                  <a:lnTo>
                    <a:pt x="2296" y="5979"/>
                  </a:lnTo>
                  <a:lnTo>
                    <a:pt x="2359" y="5994"/>
                  </a:lnTo>
                  <a:lnTo>
                    <a:pt x="2359" y="5994"/>
                  </a:lnTo>
                  <a:lnTo>
                    <a:pt x="2359" y="7246"/>
                  </a:lnTo>
                  <a:lnTo>
                    <a:pt x="2359" y="7246"/>
                  </a:lnTo>
                  <a:lnTo>
                    <a:pt x="2360" y="7262"/>
                  </a:lnTo>
                  <a:lnTo>
                    <a:pt x="2364" y="7278"/>
                  </a:lnTo>
                  <a:lnTo>
                    <a:pt x="2370" y="7293"/>
                  </a:lnTo>
                  <a:lnTo>
                    <a:pt x="2378" y="7307"/>
                  </a:lnTo>
                  <a:lnTo>
                    <a:pt x="2387" y="7318"/>
                  </a:lnTo>
                  <a:lnTo>
                    <a:pt x="2399" y="7329"/>
                  </a:lnTo>
                  <a:lnTo>
                    <a:pt x="2412" y="7337"/>
                  </a:lnTo>
                  <a:lnTo>
                    <a:pt x="2425" y="7344"/>
                  </a:lnTo>
                  <a:lnTo>
                    <a:pt x="2440" y="7349"/>
                  </a:lnTo>
                  <a:lnTo>
                    <a:pt x="2453" y="7351"/>
                  </a:lnTo>
                  <a:lnTo>
                    <a:pt x="2469" y="7352"/>
                  </a:lnTo>
                  <a:lnTo>
                    <a:pt x="2485" y="7351"/>
                  </a:lnTo>
                  <a:lnTo>
                    <a:pt x="2500" y="7346"/>
                  </a:lnTo>
                  <a:lnTo>
                    <a:pt x="2514" y="7340"/>
                  </a:lnTo>
                  <a:lnTo>
                    <a:pt x="2528" y="7332"/>
                  </a:lnTo>
                  <a:lnTo>
                    <a:pt x="2541" y="7321"/>
                  </a:lnTo>
                  <a:lnTo>
                    <a:pt x="3792" y="6070"/>
                  </a:lnTo>
                  <a:lnTo>
                    <a:pt x="8092" y="6070"/>
                  </a:lnTo>
                  <a:lnTo>
                    <a:pt x="8092" y="6070"/>
                  </a:lnTo>
                  <a:lnTo>
                    <a:pt x="8170" y="6068"/>
                  </a:lnTo>
                  <a:lnTo>
                    <a:pt x="8248" y="6066"/>
                  </a:lnTo>
                  <a:lnTo>
                    <a:pt x="8326" y="6061"/>
                  </a:lnTo>
                  <a:lnTo>
                    <a:pt x="8402" y="6055"/>
                  </a:lnTo>
                  <a:lnTo>
                    <a:pt x="8479" y="6045"/>
                  </a:lnTo>
                  <a:lnTo>
                    <a:pt x="8554" y="6035"/>
                  </a:lnTo>
                  <a:lnTo>
                    <a:pt x="8629" y="6022"/>
                  </a:lnTo>
                  <a:lnTo>
                    <a:pt x="8703" y="6008"/>
                  </a:lnTo>
                  <a:lnTo>
                    <a:pt x="8778" y="5992"/>
                  </a:lnTo>
                  <a:lnTo>
                    <a:pt x="8851" y="5975"/>
                  </a:lnTo>
                  <a:lnTo>
                    <a:pt x="8923" y="5955"/>
                  </a:lnTo>
                  <a:lnTo>
                    <a:pt x="8995" y="5933"/>
                  </a:lnTo>
                  <a:lnTo>
                    <a:pt x="9066" y="5910"/>
                  </a:lnTo>
                  <a:lnTo>
                    <a:pt x="9135" y="5886"/>
                  </a:lnTo>
                  <a:lnTo>
                    <a:pt x="9205" y="5859"/>
                  </a:lnTo>
                  <a:lnTo>
                    <a:pt x="9273" y="5831"/>
                  </a:lnTo>
                  <a:lnTo>
                    <a:pt x="9341" y="5802"/>
                  </a:lnTo>
                  <a:lnTo>
                    <a:pt x="9409" y="5771"/>
                  </a:lnTo>
                  <a:lnTo>
                    <a:pt x="9475" y="5737"/>
                  </a:lnTo>
                  <a:lnTo>
                    <a:pt x="9539" y="5704"/>
                  </a:lnTo>
                  <a:lnTo>
                    <a:pt x="9603" y="5668"/>
                  </a:lnTo>
                  <a:lnTo>
                    <a:pt x="9667" y="5631"/>
                  </a:lnTo>
                  <a:lnTo>
                    <a:pt x="9728" y="5592"/>
                  </a:lnTo>
                  <a:lnTo>
                    <a:pt x="9790" y="5551"/>
                  </a:lnTo>
                  <a:lnTo>
                    <a:pt x="9850" y="5509"/>
                  </a:lnTo>
                  <a:lnTo>
                    <a:pt x="9909" y="5467"/>
                  </a:lnTo>
                  <a:lnTo>
                    <a:pt x="9967" y="5423"/>
                  </a:lnTo>
                  <a:lnTo>
                    <a:pt x="10023" y="5376"/>
                  </a:lnTo>
                  <a:lnTo>
                    <a:pt x="10079" y="5330"/>
                  </a:lnTo>
                  <a:lnTo>
                    <a:pt x="10133" y="5281"/>
                  </a:lnTo>
                  <a:lnTo>
                    <a:pt x="10187" y="5232"/>
                  </a:lnTo>
                  <a:lnTo>
                    <a:pt x="10239" y="5181"/>
                  </a:lnTo>
                  <a:lnTo>
                    <a:pt x="10290" y="5129"/>
                  </a:lnTo>
                  <a:lnTo>
                    <a:pt x="10340" y="5075"/>
                  </a:lnTo>
                  <a:lnTo>
                    <a:pt x="10388" y="5021"/>
                  </a:lnTo>
                  <a:lnTo>
                    <a:pt x="10434" y="4965"/>
                  </a:lnTo>
                  <a:lnTo>
                    <a:pt x="10481" y="4909"/>
                  </a:lnTo>
                  <a:lnTo>
                    <a:pt x="10525" y="4851"/>
                  </a:lnTo>
                  <a:lnTo>
                    <a:pt x="10568" y="4792"/>
                  </a:lnTo>
                  <a:lnTo>
                    <a:pt x="10609" y="4732"/>
                  </a:lnTo>
                  <a:lnTo>
                    <a:pt x="10650" y="4670"/>
                  </a:lnTo>
                  <a:lnTo>
                    <a:pt x="10688" y="4609"/>
                  </a:lnTo>
                  <a:lnTo>
                    <a:pt x="10726" y="4545"/>
                  </a:lnTo>
                  <a:lnTo>
                    <a:pt x="10762" y="4482"/>
                  </a:lnTo>
                  <a:lnTo>
                    <a:pt x="10796" y="4417"/>
                  </a:lnTo>
                  <a:lnTo>
                    <a:pt x="10829" y="4351"/>
                  </a:lnTo>
                  <a:lnTo>
                    <a:pt x="10859" y="4284"/>
                  </a:lnTo>
                  <a:lnTo>
                    <a:pt x="10889" y="4217"/>
                  </a:lnTo>
                  <a:lnTo>
                    <a:pt x="10917" y="4147"/>
                  </a:lnTo>
                  <a:lnTo>
                    <a:pt x="10944" y="4079"/>
                  </a:lnTo>
                  <a:lnTo>
                    <a:pt x="10968" y="4008"/>
                  </a:lnTo>
                  <a:lnTo>
                    <a:pt x="10991" y="3938"/>
                  </a:lnTo>
                  <a:lnTo>
                    <a:pt x="11013" y="3866"/>
                  </a:lnTo>
                  <a:lnTo>
                    <a:pt x="11033" y="3793"/>
                  </a:lnTo>
                  <a:lnTo>
                    <a:pt x="11050" y="3720"/>
                  </a:lnTo>
                  <a:lnTo>
                    <a:pt x="11067" y="3646"/>
                  </a:lnTo>
                  <a:lnTo>
                    <a:pt x="11081" y="3572"/>
                  </a:lnTo>
                  <a:lnTo>
                    <a:pt x="11093" y="3497"/>
                  </a:lnTo>
                  <a:lnTo>
                    <a:pt x="11104" y="3421"/>
                  </a:lnTo>
                  <a:lnTo>
                    <a:pt x="11113" y="3345"/>
                  </a:lnTo>
                  <a:lnTo>
                    <a:pt x="11119" y="3269"/>
                  </a:lnTo>
                  <a:lnTo>
                    <a:pt x="11125" y="3191"/>
                  </a:lnTo>
                  <a:lnTo>
                    <a:pt x="11127" y="3113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7" y="2956"/>
                  </a:lnTo>
                  <a:lnTo>
                    <a:pt x="11125" y="2879"/>
                  </a:lnTo>
                  <a:lnTo>
                    <a:pt x="11119" y="2801"/>
                  </a:lnTo>
                  <a:lnTo>
                    <a:pt x="11113" y="2725"/>
                  </a:lnTo>
                  <a:lnTo>
                    <a:pt x="11104" y="2648"/>
                  </a:lnTo>
                  <a:lnTo>
                    <a:pt x="11093" y="2573"/>
                  </a:lnTo>
                  <a:lnTo>
                    <a:pt x="11081" y="2498"/>
                  </a:lnTo>
                  <a:lnTo>
                    <a:pt x="11067" y="2423"/>
                  </a:lnTo>
                  <a:lnTo>
                    <a:pt x="11050" y="2350"/>
                  </a:lnTo>
                  <a:lnTo>
                    <a:pt x="11033" y="2277"/>
                  </a:lnTo>
                  <a:lnTo>
                    <a:pt x="11013" y="2204"/>
                  </a:lnTo>
                  <a:lnTo>
                    <a:pt x="10991" y="2132"/>
                  </a:lnTo>
                  <a:lnTo>
                    <a:pt x="10968" y="2061"/>
                  </a:lnTo>
                  <a:lnTo>
                    <a:pt x="10944" y="1991"/>
                  </a:lnTo>
                  <a:lnTo>
                    <a:pt x="10917" y="1921"/>
                  </a:lnTo>
                  <a:lnTo>
                    <a:pt x="10889" y="1853"/>
                  </a:lnTo>
                  <a:lnTo>
                    <a:pt x="10859" y="1786"/>
                  </a:lnTo>
                  <a:lnTo>
                    <a:pt x="10829" y="1719"/>
                  </a:lnTo>
                  <a:lnTo>
                    <a:pt x="10796" y="1653"/>
                  </a:lnTo>
                  <a:lnTo>
                    <a:pt x="10762" y="1588"/>
                  </a:lnTo>
                  <a:lnTo>
                    <a:pt x="10726" y="1524"/>
                  </a:lnTo>
                  <a:lnTo>
                    <a:pt x="10688" y="1461"/>
                  </a:lnTo>
                  <a:lnTo>
                    <a:pt x="10650" y="1398"/>
                  </a:lnTo>
                  <a:lnTo>
                    <a:pt x="10609" y="1338"/>
                  </a:lnTo>
                  <a:lnTo>
                    <a:pt x="10568" y="1278"/>
                  </a:lnTo>
                  <a:lnTo>
                    <a:pt x="10525" y="1219"/>
                  </a:lnTo>
                  <a:lnTo>
                    <a:pt x="10481" y="1161"/>
                  </a:lnTo>
                  <a:lnTo>
                    <a:pt x="10434" y="1104"/>
                  </a:lnTo>
                  <a:lnTo>
                    <a:pt x="10388" y="1049"/>
                  </a:lnTo>
                  <a:lnTo>
                    <a:pt x="10340" y="994"/>
                  </a:lnTo>
                  <a:lnTo>
                    <a:pt x="10290" y="941"/>
                  </a:lnTo>
                  <a:lnTo>
                    <a:pt x="10239" y="889"/>
                  </a:lnTo>
                  <a:lnTo>
                    <a:pt x="10187" y="838"/>
                  </a:lnTo>
                  <a:lnTo>
                    <a:pt x="10133" y="788"/>
                  </a:lnTo>
                  <a:lnTo>
                    <a:pt x="10079" y="740"/>
                  </a:lnTo>
                  <a:lnTo>
                    <a:pt x="10023" y="692"/>
                  </a:lnTo>
                  <a:lnTo>
                    <a:pt x="9967" y="647"/>
                  </a:lnTo>
                  <a:lnTo>
                    <a:pt x="9909" y="603"/>
                  </a:lnTo>
                  <a:lnTo>
                    <a:pt x="9850" y="559"/>
                  </a:lnTo>
                  <a:lnTo>
                    <a:pt x="9790" y="517"/>
                  </a:lnTo>
                  <a:lnTo>
                    <a:pt x="9728" y="478"/>
                  </a:lnTo>
                  <a:lnTo>
                    <a:pt x="9667" y="439"/>
                  </a:lnTo>
                  <a:lnTo>
                    <a:pt x="9603" y="402"/>
                  </a:lnTo>
                  <a:lnTo>
                    <a:pt x="9539" y="366"/>
                  </a:lnTo>
                  <a:lnTo>
                    <a:pt x="9475" y="331"/>
                  </a:lnTo>
                  <a:lnTo>
                    <a:pt x="9409" y="299"/>
                  </a:lnTo>
                  <a:lnTo>
                    <a:pt x="9341" y="267"/>
                  </a:lnTo>
                  <a:lnTo>
                    <a:pt x="9273" y="238"/>
                  </a:lnTo>
                  <a:lnTo>
                    <a:pt x="9205" y="209"/>
                  </a:lnTo>
                  <a:lnTo>
                    <a:pt x="9135" y="184"/>
                  </a:lnTo>
                  <a:lnTo>
                    <a:pt x="9066" y="159"/>
                  </a:lnTo>
                  <a:lnTo>
                    <a:pt x="8995" y="135"/>
                  </a:lnTo>
                  <a:lnTo>
                    <a:pt x="8923" y="115"/>
                  </a:lnTo>
                  <a:lnTo>
                    <a:pt x="8851" y="95"/>
                  </a:lnTo>
                  <a:lnTo>
                    <a:pt x="8778" y="78"/>
                  </a:lnTo>
                  <a:lnTo>
                    <a:pt x="8703" y="61"/>
                  </a:lnTo>
                  <a:lnTo>
                    <a:pt x="8629" y="47"/>
                  </a:lnTo>
                  <a:lnTo>
                    <a:pt x="8554" y="35"/>
                  </a:lnTo>
                  <a:lnTo>
                    <a:pt x="8479" y="24"/>
                  </a:lnTo>
                  <a:lnTo>
                    <a:pt x="8402" y="15"/>
                  </a:lnTo>
                  <a:lnTo>
                    <a:pt x="8326" y="8"/>
                  </a:lnTo>
                  <a:lnTo>
                    <a:pt x="8248" y="3"/>
                  </a:lnTo>
                  <a:lnTo>
                    <a:pt x="8170" y="0"/>
                  </a:lnTo>
                  <a:lnTo>
                    <a:pt x="8092" y="0"/>
                  </a:lnTo>
                  <a:lnTo>
                    <a:pt x="80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Text i bubbla"/>
            <p:cNvSpPr/>
            <p:nvPr/>
          </p:nvSpPr>
          <p:spPr>
            <a:xfrm>
              <a:off x="4933756" y="5143439"/>
              <a:ext cx="20591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2000" b="1" dirty="0" smtClean="0">
                  <a:solidFill>
                    <a:schemeClr val="bg1"/>
                  </a:solidFill>
                </a:rPr>
                <a:t>Medelvärde </a:t>
              </a:r>
              <a:r>
                <a:rPr lang="sv-SE" sz="2000" b="1" dirty="0">
                  <a:solidFill>
                    <a:schemeClr val="bg1"/>
                  </a:solidFill>
                </a:rPr>
                <a:t/>
              </a:r>
              <a:br>
                <a:rPr lang="sv-SE" sz="2000" b="1" dirty="0">
                  <a:solidFill>
                    <a:schemeClr val="bg1"/>
                  </a:solidFill>
                </a:rPr>
              </a:br>
              <a:r>
                <a:rPr lang="sv-SE" sz="2000" b="1" dirty="0" smtClean="0">
                  <a:solidFill>
                    <a:schemeClr val="bg1"/>
                  </a:solidFill>
                </a:rPr>
                <a:t>7,7</a:t>
              </a:r>
              <a:endParaRPr lang="sv-SE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Befolkningsutveckling</a:t>
            </a:r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17" name="Freeform 5"/>
          <p:cNvSpPr>
            <a:spLocks/>
          </p:cNvSpPr>
          <p:nvPr/>
        </p:nvSpPr>
        <p:spPr bwMode="auto">
          <a:xfrm>
            <a:off x="10922283" y="2529258"/>
            <a:ext cx="850334" cy="548827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8419088" y="1101864"/>
            <a:ext cx="1204244" cy="596665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9021210" y="888695"/>
            <a:ext cx="2018454" cy="1000080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719123" y="1552389"/>
            <a:ext cx="1971607" cy="976869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1206404" y="2224055"/>
            <a:ext cx="1228465" cy="792882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2434869" y="4279052"/>
            <a:ext cx="837330" cy="414871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57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Vilka konsekvenser ger det här för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Det fanns nio konsekvenser att välja på. Vi skulle välja de fyra viktigaste.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5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389826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Totalt resultat, alla 4188 svarande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0289999" y="5825106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562252" y="2580046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9167321" y="3107315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/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81893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Tekniska 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9619578" y="6022760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8992610" y="2641822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8931672" y="3785380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2" name="textruta 31"/>
          <p:cNvSpPr txBox="1"/>
          <p:nvPr/>
        </p:nvSpPr>
        <p:spPr>
          <a:xfrm>
            <a:off x="9727069" y="441362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13499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752639" y="1068489"/>
            <a:ext cx="5963103" cy="2750475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069958" y="1945447"/>
            <a:ext cx="3569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Jämförelse av hur kontoren och bolagen har svarat för var och en av konsekvenserna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75113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Erbjuda fler digitala tjänster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2773341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86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Flexibla digitala arbetsmiljöer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2798055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5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kompetensutveckling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3879271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73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Hantera ökad teknikstress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2973940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9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samordning av IT-system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3860736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3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Vi blir mer effektiva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2" name="Ellips 31"/>
          <p:cNvSpPr/>
          <p:nvPr/>
        </p:nvSpPr>
        <p:spPr>
          <a:xfrm>
            <a:off x="5505686" y="3601710"/>
            <a:ext cx="2872195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9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Hur mycket påverkar området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Vi svarade på en skala från 1-10. 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1=Inte alls, 10 = väldigt mycket 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Tillgång till mer information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2847482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0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Behöver följa utvecklingen i omvärlden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1982509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13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37633316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Sårbarhet om det blir tekniska problem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505686" y="3601710"/>
            <a:ext cx="4500280" cy="5734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02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Värderingar och individualisering</a:t>
            </a:r>
            <a:endParaRPr lang="sv-SE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0922283" y="2529258"/>
            <a:ext cx="850334" cy="548827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419088" y="1101864"/>
            <a:ext cx="1204244" cy="596665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9021210" y="888695"/>
            <a:ext cx="2018454" cy="1000080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719123" y="1552389"/>
            <a:ext cx="1971607" cy="976869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1206404" y="2224055"/>
            <a:ext cx="1228465" cy="792882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2434869" y="4279052"/>
            <a:ext cx="837330" cy="414871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0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Hur mycket påverkar området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Vi svarade på en skala från 1-10. 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1=Inte alls, 10 = väldigt mycket 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 39"/>
          <p:cNvGrpSpPr/>
          <p:nvPr/>
        </p:nvGrpSpPr>
        <p:grpSpPr>
          <a:xfrm>
            <a:off x="5400000" y="1800000"/>
            <a:ext cx="5040000" cy="4752000"/>
            <a:chOff x="5760000" y="1548000"/>
            <a:chExt cx="5040000" cy="4788000"/>
          </a:xfrm>
        </p:grpSpPr>
        <p:cxnSp>
          <p:nvCxnSpPr>
            <p:cNvPr id="41" name="Rak 40"/>
            <p:cNvCxnSpPr/>
            <p:nvPr/>
          </p:nvCxnSpPr>
          <p:spPr>
            <a:xfrm>
              <a:off x="57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41"/>
            <p:cNvCxnSpPr/>
            <p:nvPr/>
          </p:nvCxnSpPr>
          <p:spPr>
            <a:xfrm>
              <a:off x="64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42"/>
            <p:cNvCxnSpPr/>
            <p:nvPr/>
          </p:nvCxnSpPr>
          <p:spPr>
            <a:xfrm>
              <a:off x="72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44"/>
            <p:cNvCxnSpPr/>
            <p:nvPr/>
          </p:nvCxnSpPr>
          <p:spPr>
            <a:xfrm>
              <a:off x="792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45"/>
            <p:cNvCxnSpPr/>
            <p:nvPr/>
          </p:nvCxnSpPr>
          <p:spPr>
            <a:xfrm>
              <a:off x="864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/>
            <p:nvPr/>
          </p:nvCxnSpPr>
          <p:spPr>
            <a:xfrm>
              <a:off x="93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47"/>
            <p:cNvCxnSpPr/>
            <p:nvPr/>
          </p:nvCxnSpPr>
          <p:spPr>
            <a:xfrm>
              <a:off x="100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108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328070993"/>
              </p:ext>
            </p:extLst>
          </p:nvPr>
        </p:nvGraphicFramePr>
        <p:xfrm>
          <a:off x="4543200" y="1404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457990619"/>
              </p:ext>
            </p:extLst>
          </p:nvPr>
        </p:nvGraphicFramePr>
        <p:xfrm>
          <a:off x="4543200" y="1512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7" name="Grupp 56"/>
          <p:cNvGrpSpPr/>
          <p:nvPr/>
        </p:nvGrpSpPr>
        <p:grpSpPr>
          <a:xfrm>
            <a:off x="4680000" y="1800000"/>
            <a:ext cx="6480000" cy="4752000"/>
            <a:chOff x="4680000" y="1800000"/>
            <a:chExt cx="6480000" cy="4608000"/>
          </a:xfrm>
        </p:grpSpPr>
        <p:cxnSp>
          <p:nvCxnSpPr>
            <p:cNvPr id="58" name="Rak 57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58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 59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62" name="Rektangel med rundade hörn 61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1" name="Likbent triangel 7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ktangel 7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73" name="Grupp 72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5" name="Likbent triangel 7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 83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sp>
        <p:nvSpPr>
          <p:cNvPr id="50" name="Rubrik 40"/>
          <p:cNvSpPr txBox="1">
            <a:spLocks/>
          </p:cNvSpPr>
          <p:nvPr/>
        </p:nvSpPr>
        <p:spPr>
          <a:xfrm>
            <a:off x="659662" y="677917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Tekniska kontoret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659662" y="504373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Hur mycket påverkar området den egna verksamheten? </a:t>
            </a:r>
          </a:p>
        </p:txBody>
      </p:sp>
      <p:sp>
        <p:nvSpPr>
          <p:cNvPr id="38" name="Rektangel med rundade hörn 37"/>
          <p:cNvSpPr/>
          <p:nvPr/>
        </p:nvSpPr>
        <p:spPr>
          <a:xfrm>
            <a:off x="828001" y="5692617"/>
            <a:ext cx="8744545" cy="7920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9467189" y="613703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4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Linjer bakom"/>
          <p:cNvGrpSpPr/>
          <p:nvPr/>
        </p:nvGrpSpPr>
        <p:grpSpPr>
          <a:xfrm>
            <a:off x="5400000" y="490315"/>
            <a:ext cx="5040000" cy="5989616"/>
            <a:chOff x="5400000" y="1047139"/>
            <a:chExt cx="5040000" cy="5432791"/>
          </a:xfrm>
        </p:grpSpPr>
        <p:cxnSp>
          <p:nvCxnSpPr>
            <p:cNvPr id="50" name="Rak 49"/>
            <p:cNvCxnSpPr/>
            <p:nvPr/>
          </p:nvCxnSpPr>
          <p:spPr>
            <a:xfrm>
              <a:off x="54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50"/>
            <p:cNvCxnSpPr/>
            <p:nvPr/>
          </p:nvCxnSpPr>
          <p:spPr>
            <a:xfrm>
              <a:off x="61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ak 51"/>
            <p:cNvCxnSpPr/>
            <p:nvPr/>
          </p:nvCxnSpPr>
          <p:spPr>
            <a:xfrm>
              <a:off x="68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k 52"/>
            <p:cNvCxnSpPr/>
            <p:nvPr/>
          </p:nvCxnSpPr>
          <p:spPr>
            <a:xfrm>
              <a:off x="75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k 53"/>
            <p:cNvCxnSpPr/>
            <p:nvPr/>
          </p:nvCxnSpPr>
          <p:spPr>
            <a:xfrm>
              <a:off x="82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k 56"/>
            <p:cNvCxnSpPr/>
            <p:nvPr/>
          </p:nvCxnSpPr>
          <p:spPr>
            <a:xfrm>
              <a:off x="90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ak 57"/>
            <p:cNvCxnSpPr/>
            <p:nvPr/>
          </p:nvCxnSpPr>
          <p:spPr>
            <a:xfrm>
              <a:off x="97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ak 75"/>
            <p:cNvCxnSpPr/>
            <p:nvPr/>
          </p:nvCxnSpPr>
          <p:spPr>
            <a:xfrm>
              <a:off x="104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20746240"/>
              </p:ext>
            </p:extLst>
          </p:nvPr>
        </p:nvGraphicFramePr>
        <p:xfrm>
          <a:off x="4543200" y="955669"/>
          <a:ext cx="6764255" cy="566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517072"/>
              </p:ext>
            </p:extLst>
          </p:nvPr>
        </p:nvGraphicFramePr>
        <p:xfrm>
          <a:off x="304800" y="1081011"/>
          <a:ext cx="4241366" cy="5398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366"/>
              </a:tblGrid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Utbildningskontoret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Vård- och omsorgskontoret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Arbetsmarknads- och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vuxenutb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Hyresbostäder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Kultur- och fritidskontoret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Kommunstyrelsens kontor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Upplev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Tekniska 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 Park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Bygg- och miljökontoret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Stadsbyggnadskontoret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Norrevo Fastigheter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Vatten och Avfall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Visualisering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6" name="Bildobjekt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77" name="Totalt res diagram"/>
          <p:cNvGraphicFramePr/>
          <p:nvPr>
            <p:extLst>
              <p:ext uri="{D42A27DB-BD31-4B8C-83A1-F6EECF244321}">
                <p14:modId xmlns:p14="http://schemas.microsoft.com/office/powerpoint/2010/main" val="126129297"/>
              </p:ext>
            </p:extLst>
          </p:nvPr>
        </p:nvGraphicFramePr>
        <p:xfrm>
          <a:off x="4543200" y="431999"/>
          <a:ext cx="6764255" cy="6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8" name="Totalt resultat"/>
          <p:cNvSpPr txBox="1"/>
          <p:nvPr/>
        </p:nvSpPr>
        <p:spPr>
          <a:xfrm>
            <a:off x="2736000" y="432000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sv-SE" b="1" dirty="0" smtClean="0"/>
              <a:t>Totalt resultat</a:t>
            </a:r>
            <a:endParaRPr lang="sv-SE" b="1" dirty="0"/>
          </a:p>
        </p:txBody>
      </p:sp>
      <p:grpSp>
        <p:nvGrpSpPr>
          <p:cNvPr id="79" name="Väldigt mycket"/>
          <p:cNvGrpSpPr/>
          <p:nvPr/>
        </p:nvGrpSpPr>
        <p:grpSpPr>
          <a:xfrm>
            <a:off x="9841382" y="108000"/>
            <a:ext cx="1515812" cy="382314"/>
            <a:chOff x="6710892" y="-898266"/>
            <a:chExt cx="1798496" cy="453613"/>
          </a:xfrm>
        </p:grpSpPr>
        <p:sp>
          <p:nvSpPr>
            <p:cNvPr id="80" name="Rektangel med rundade hörn 79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1" name="Likbent triangel 8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Rektangel 8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83" name="Inte alls"/>
          <p:cNvGrpSpPr/>
          <p:nvPr/>
        </p:nvGrpSpPr>
        <p:grpSpPr>
          <a:xfrm>
            <a:off x="4453498" y="108000"/>
            <a:ext cx="938882" cy="382314"/>
            <a:chOff x="4710166" y="-898266"/>
            <a:chExt cx="1113974" cy="453613"/>
          </a:xfrm>
        </p:grpSpPr>
        <p:sp>
          <p:nvSpPr>
            <p:cNvPr id="84" name="Rektangel med rundade hörn 8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5" name="Likbent triangel 8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Rektangel 85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grpSp>
        <p:nvGrpSpPr>
          <p:cNvPr id="87" name="Kantlinjer"/>
          <p:cNvGrpSpPr/>
          <p:nvPr/>
        </p:nvGrpSpPr>
        <p:grpSpPr>
          <a:xfrm>
            <a:off x="4680000" y="398844"/>
            <a:ext cx="6480000" cy="6081087"/>
            <a:chOff x="4680000" y="1047139"/>
            <a:chExt cx="6480000" cy="5432791"/>
          </a:xfrm>
        </p:grpSpPr>
        <p:cxnSp>
          <p:nvCxnSpPr>
            <p:cNvPr id="88" name="Rak 87"/>
            <p:cNvCxnSpPr/>
            <p:nvPr/>
          </p:nvCxnSpPr>
          <p:spPr>
            <a:xfrm>
              <a:off x="46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ak 88"/>
            <p:cNvCxnSpPr/>
            <p:nvPr/>
          </p:nvCxnSpPr>
          <p:spPr>
            <a:xfrm>
              <a:off x="111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 2"/>
          <p:cNvGrpSpPr/>
          <p:nvPr/>
        </p:nvGrpSpPr>
        <p:grpSpPr>
          <a:xfrm>
            <a:off x="5812032" y="1606944"/>
            <a:ext cx="2949575" cy="1360488"/>
            <a:chOff x="4977235" y="4595038"/>
            <a:chExt cx="2949575" cy="1360488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4977235" y="4595038"/>
              <a:ext cx="2949575" cy="1360488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Rektangel 38"/>
            <p:cNvSpPr/>
            <p:nvPr/>
          </p:nvSpPr>
          <p:spPr>
            <a:xfrm>
              <a:off x="5217228" y="5000071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/>
                <a:t>Jämförelse, </a:t>
              </a:r>
              <a:br>
                <a:rPr lang="sv-SE" sz="2400" dirty="0"/>
              </a:br>
              <a:r>
                <a:rPr lang="sv-SE" sz="2400" dirty="0"/>
                <a:t>kontor och bolag</a:t>
              </a:r>
            </a:p>
          </p:txBody>
        </p:sp>
      </p:grpSp>
      <p:grpSp>
        <p:nvGrpSpPr>
          <p:cNvPr id="37" name="Bubbla med text"/>
          <p:cNvGrpSpPr/>
          <p:nvPr/>
        </p:nvGrpSpPr>
        <p:grpSpPr>
          <a:xfrm>
            <a:off x="5614807" y="4317080"/>
            <a:ext cx="2059164" cy="1278946"/>
            <a:chOff x="5857991" y="4006711"/>
            <a:chExt cx="2059164" cy="1278946"/>
          </a:xfrm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 flipH="1" flipV="1">
              <a:off x="5923002" y="4006711"/>
              <a:ext cx="1935816" cy="1278946"/>
            </a:xfrm>
            <a:custGeom>
              <a:avLst/>
              <a:gdLst>
                <a:gd name="T0" fmla="*/ 2880 w 11128"/>
                <a:gd name="T1" fmla="*/ 3 h 7352"/>
                <a:gd name="T2" fmla="*/ 2499 w 11128"/>
                <a:gd name="T3" fmla="*/ 47 h 7352"/>
                <a:gd name="T4" fmla="*/ 2134 w 11128"/>
                <a:gd name="T5" fmla="*/ 135 h 7352"/>
                <a:gd name="T6" fmla="*/ 1787 w 11128"/>
                <a:gd name="T7" fmla="*/ 267 h 7352"/>
                <a:gd name="T8" fmla="*/ 1462 w 11128"/>
                <a:gd name="T9" fmla="*/ 439 h 7352"/>
                <a:gd name="T10" fmla="*/ 1161 w 11128"/>
                <a:gd name="T11" fmla="*/ 647 h 7352"/>
                <a:gd name="T12" fmla="*/ 889 w 11128"/>
                <a:gd name="T13" fmla="*/ 889 h 7352"/>
                <a:gd name="T14" fmla="*/ 647 w 11128"/>
                <a:gd name="T15" fmla="*/ 1161 h 7352"/>
                <a:gd name="T16" fmla="*/ 440 w 11128"/>
                <a:gd name="T17" fmla="*/ 1461 h 7352"/>
                <a:gd name="T18" fmla="*/ 269 w 11128"/>
                <a:gd name="T19" fmla="*/ 1786 h 7352"/>
                <a:gd name="T20" fmla="*/ 137 w 11128"/>
                <a:gd name="T21" fmla="*/ 2132 h 7352"/>
                <a:gd name="T22" fmla="*/ 47 w 11128"/>
                <a:gd name="T23" fmla="*/ 2498 h 7352"/>
                <a:gd name="T24" fmla="*/ 3 w 11128"/>
                <a:gd name="T25" fmla="*/ 2879 h 7352"/>
                <a:gd name="T26" fmla="*/ 1 w 11128"/>
                <a:gd name="T27" fmla="*/ 3102 h 7352"/>
                <a:gd name="T28" fmla="*/ 25 w 11128"/>
                <a:gd name="T29" fmla="*/ 3434 h 7352"/>
                <a:gd name="T30" fmla="*/ 86 w 11128"/>
                <a:gd name="T31" fmla="*/ 3755 h 7352"/>
                <a:gd name="T32" fmla="*/ 178 w 11128"/>
                <a:gd name="T33" fmla="*/ 4063 h 7352"/>
                <a:gd name="T34" fmla="*/ 302 w 11128"/>
                <a:gd name="T35" fmla="*/ 4357 h 7352"/>
                <a:gd name="T36" fmla="*/ 455 w 11128"/>
                <a:gd name="T37" fmla="*/ 4633 h 7352"/>
                <a:gd name="T38" fmla="*/ 634 w 11128"/>
                <a:gd name="T39" fmla="*/ 4891 h 7352"/>
                <a:gd name="T40" fmla="*/ 838 w 11128"/>
                <a:gd name="T41" fmla="*/ 5129 h 7352"/>
                <a:gd name="T42" fmla="*/ 1066 w 11128"/>
                <a:gd name="T43" fmla="*/ 5344 h 7352"/>
                <a:gd name="T44" fmla="*/ 1315 w 11128"/>
                <a:gd name="T45" fmla="*/ 5536 h 7352"/>
                <a:gd name="T46" fmla="*/ 1584 w 11128"/>
                <a:gd name="T47" fmla="*/ 5700 h 7352"/>
                <a:gd name="T48" fmla="*/ 1870 w 11128"/>
                <a:gd name="T49" fmla="*/ 5838 h 7352"/>
                <a:gd name="T50" fmla="*/ 2171 w 11128"/>
                <a:gd name="T51" fmla="*/ 5945 h 7352"/>
                <a:gd name="T52" fmla="*/ 2359 w 11128"/>
                <a:gd name="T53" fmla="*/ 7246 h 7352"/>
                <a:gd name="T54" fmla="*/ 2378 w 11128"/>
                <a:gd name="T55" fmla="*/ 7307 h 7352"/>
                <a:gd name="T56" fmla="*/ 2440 w 11128"/>
                <a:gd name="T57" fmla="*/ 7349 h 7352"/>
                <a:gd name="T58" fmla="*/ 2514 w 11128"/>
                <a:gd name="T59" fmla="*/ 7340 h 7352"/>
                <a:gd name="T60" fmla="*/ 8092 w 11128"/>
                <a:gd name="T61" fmla="*/ 6070 h 7352"/>
                <a:gd name="T62" fmla="*/ 8479 w 11128"/>
                <a:gd name="T63" fmla="*/ 6045 h 7352"/>
                <a:gd name="T64" fmla="*/ 8851 w 11128"/>
                <a:gd name="T65" fmla="*/ 5975 h 7352"/>
                <a:gd name="T66" fmla="*/ 9205 w 11128"/>
                <a:gd name="T67" fmla="*/ 5859 h 7352"/>
                <a:gd name="T68" fmla="*/ 9539 w 11128"/>
                <a:gd name="T69" fmla="*/ 5704 h 7352"/>
                <a:gd name="T70" fmla="*/ 9850 w 11128"/>
                <a:gd name="T71" fmla="*/ 5509 h 7352"/>
                <a:gd name="T72" fmla="*/ 10133 w 11128"/>
                <a:gd name="T73" fmla="*/ 5281 h 7352"/>
                <a:gd name="T74" fmla="*/ 10388 w 11128"/>
                <a:gd name="T75" fmla="*/ 5021 h 7352"/>
                <a:gd name="T76" fmla="*/ 10609 w 11128"/>
                <a:gd name="T77" fmla="*/ 4732 h 7352"/>
                <a:gd name="T78" fmla="*/ 10796 w 11128"/>
                <a:gd name="T79" fmla="*/ 4417 h 7352"/>
                <a:gd name="T80" fmla="*/ 10944 w 11128"/>
                <a:gd name="T81" fmla="*/ 4079 h 7352"/>
                <a:gd name="T82" fmla="*/ 11050 w 11128"/>
                <a:gd name="T83" fmla="*/ 3720 h 7352"/>
                <a:gd name="T84" fmla="*/ 11113 w 11128"/>
                <a:gd name="T85" fmla="*/ 3345 h 7352"/>
                <a:gd name="T86" fmla="*/ 11128 w 11128"/>
                <a:gd name="T87" fmla="*/ 3035 h 7352"/>
                <a:gd name="T88" fmla="*/ 11113 w 11128"/>
                <a:gd name="T89" fmla="*/ 2725 h 7352"/>
                <a:gd name="T90" fmla="*/ 11050 w 11128"/>
                <a:gd name="T91" fmla="*/ 2350 h 7352"/>
                <a:gd name="T92" fmla="*/ 10944 w 11128"/>
                <a:gd name="T93" fmla="*/ 1991 h 7352"/>
                <a:gd name="T94" fmla="*/ 10796 w 11128"/>
                <a:gd name="T95" fmla="*/ 1653 h 7352"/>
                <a:gd name="T96" fmla="*/ 10609 w 11128"/>
                <a:gd name="T97" fmla="*/ 1338 h 7352"/>
                <a:gd name="T98" fmla="*/ 10388 w 11128"/>
                <a:gd name="T99" fmla="*/ 1049 h 7352"/>
                <a:gd name="T100" fmla="*/ 10133 w 11128"/>
                <a:gd name="T101" fmla="*/ 788 h 7352"/>
                <a:gd name="T102" fmla="*/ 9850 w 11128"/>
                <a:gd name="T103" fmla="*/ 559 h 7352"/>
                <a:gd name="T104" fmla="*/ 9539 w 11128"/>
                <a:gd name="T105" fmla="*/ 366 h 7352"/>
                <a:gd name="T106" fmla="*/ 9205 w 11128"/>
                <a:gd name="T107" fmla="*/ 209 h 7352"/>
                <a:gd name="T108" fmla="*/ 8851 w 11128"/>
                <a:gd name="T109" fmla="*/ 95 h 7352"/>
                <a:gd name="T110" fmla="*/ 8479 w 11128"/>
                <a:gd name="T111" fmla="*/ 24 h 7352"/>
                <a:gd name="T112" fmla="*/ 8092 w 11128"/>
                <a:gd name="T113" fmla="*/ 0 h 7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28" h="7352">
                  <a:moveTo>
                    <a:pt x="8092" y="0"/>
                  </a:moveTo>
                  <a:lnTo>
                    <a:pt x="3036" y="0"/>
                  </a:lnTo>
                  <a:lnTo>
                    <a:pt x="3036" y="0"/>
                  </a:lnTo>
                  <a:lnTo>
                    <a:pt x="2958" y="0"/>
                  </a:lnTo>
                  <a:lnTo>
                    <a:pt x="2880" y="3"/>
                  </a:lnTo>
                  <a:lnTo>
                    <a:pt x="2803" y="8"/>
                  </a:lnTo>
                  <a:lnTo>
                    <a:pt x="2726" y="15"/>
                  </a:lnTo>
                  <a:lnTo>
                    <a:pt x="2649" y="24"/>
                  </a:lnTo>
                  <a:lnTo>
                    <a:pt x="2574" y="35"/>
                  </a:lnTo>
                  <a:lnTo>
                    <a:pt x="2499" y="47"/>
                  </a:lnTo>
                  <a:lnTo>
                    <a:pt x="2425" y="61"/>
                  </a:lnTo>
                  <a:lnTo>
                    <a:pt x="2350" y="78"/>
                  </a:lnTo>
                  <a:lnTo>
                    <a:pt x="2277" y="95"/>
                  </a:lnTo>
                  <a:lnTo>
                    <a:pt x="2205" y="115"/>
                  </a:lnTo>
                  <a:lnTo>
                    <a:pt x="2134" y="135"/>
                  </a:lnTo>
                  <a:lnTo>
                    <a:pt x="2062" y="159"/>
                  </a:lnTo>
                  <a:lnTo>
                    <a:pt x="1993" y="184"/>
                  </a:lnTo>
                  <a:lnTo>
                    <a:pt x="1923" y="209"/>
                  </a:lnTo>
                  <a:lnTo>
                    <a:pt x="1855" y="238"/>
                  </a:lnTo>
                  <a:lnTo>
                    <a:pt x="1787" y="267"/>
                  </a:lnTo>
                  <a:lnTo>
                    <a:pt x="1719" y="299"/>
                  </a:lnTo>
                  <a:lnTo>
                    <a:pt x="1655" y="331"/>
                  </a:lnTo>
                  <a:lnTo>
                    <a:pt x="1589" y="366"/>
                  </a:lnTo>
                  <a:lnTo>
                    <a:pt x="1525" y="402"/>
                  </a:lnTo>
                  <a:lnTo>
                    <a:pt x="1462" y="439"/>
                  </a:lnTo>
                  <a:lnTo>
                    <a:pt x="1400" y="478"/>
                  </a:lnTo>
                  <a:lnTo>
                    <a:pt x="1338" y="517"/>
                  </a:lnTo>
                  <a:lnTo>
                    <a:pt x="1278" y="559"/>
                  </a:lnTo>
                  <a:lnTo>
                    <a:pt x="1219" y="603"/>
                  </a:lnTo>
                  <a:lnTo>
                    <a:pt x="1161" y="647"/>
                  </a:lnTo>
                  <a:lnTo>
                    <a:pt x="1105" y="692"/>
                  </a:lnTo>
                  <a:lnTo>
                    <a:pt x="1049" y="740"/>
                  </a:lnTo>
                  <a:lnTo>
                    <a:pt x="995" y="788"/>
                  </a:lnTo>
                  <a:lnTo>
                    <a:pt x="941" y="838"/>
                  </a:lnTo>
                  <a:lnTo>
                    <a:pt x="889" y="889"/>
                  </a:lnTo>
                  <a:lnTo>
                    <a:pt x="838" y="941"/>
                  </a:lnTo>
                  <a:lnTo>
                    <a:pt x="788" y="994"/>
                  </a:lnTo>
                  <a:lnTo>
                    <a:pt x="740" y="1049"/>
                  </a:lnTo>
                  <a:lnTo>
                    <a:pt x="694" y="1104"/>
                  </a:lnTo>
                  <a:lnTo>
                    <a:pt x="647" y="1161"/>
                  </a:lnTo>
                  <a:lnTo>
                    <a:pt x="603" y="1219"/>
                  </a:lnTo>
                  <a:lnTo>
                    <a:pt x="560" y="1278"/>
                  </a:lnTo>
                  <a:lnTo>
                    <a:pt x="519" y="1338"/>
                  </a:lnTo>
                  <a:lnTo>
                    <a:pt x="478" y="1398"/>
                  </a:lnTo>
                  <a:lnTo>
                    <a:pt x="440" y="1461"/>
                  </a:lnTo>
                  <a:lnTo>
                    <a:pt x="402" y="1524"/>
                  </a:lnTo>
                  <a:lnTo>
                    <a:pt x="367" y="1588"/>
                  </a:lnTo>
                  <a:lnTo>
                    <a:pt x="332" y="1653"/>
                  </a:lnTo>
                  <a:lnTo>
                    <a:pt x="300" y="1719"/>
                  </a:lnTo>
                  <a:lnTo>
                    <a:pt x="269" y="1786"/>
                  </a:lnTo>
                  <a:lnTo>
                    <a:pt x="239" y="1853"/>
                  </a:lnTo>
                  <a:lnTo>
                    <a:pt x="211" y="1921"/>
                  </a:lnTo>
                  <a:lnTo>
                    <a:pt x="184" y="1991"/>
                  </a:lnTo>
                  <a:lnTo>
                    <a:pt x="160" y="2061"/>
                  </a:lnTo>
                  <a:lnTo>
                    <a:pt x="137" y="2132"/>
                  </a:lnTo>
                  <a:lnTo>
                    <a:pt x="115" y="2204"/>
                  </a:lnTo>
                  <a:lnTo>
                    <a:pt x="96" y="2277"/>
                  </a:lnTo>
                  <a:lnTo>
                    <a:pt x="78" y="2350"/>
                  </a:lnTo>
                  <a:lnTo>
                    <a:pt x="61" y="2423"/>
                  </a:lnTo>
                  <a:lnTo>
                    <a:pt x="47" y="2498"/>
                  </a:lnTo>
                  <a:lnTo>
                    <a:pt x="35" y="2573"/>
                  </a:lnTo>
                  <a:lnTo>
                    <a:pt x="24" y="2648"/>
                  </a:lnTo>
                  <a:lnTo>
                    <a:pt x="16" y="2725"/>
                  </a:lnTo>
                  <a:lnTo>
                    <a:pt x="9" y="2801"/>
                  </a:lnTo>
                  <a:lnTo>
                    <a:pt x="3" y="2879"/>
                  </a:lnTo>
                  <a:lnTo>
                    <a:pt x="1" y="2956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1" y="3102"/>
                  </a:lnTo>
                  <a:lnTo>
                    <a:pt x="3" y="3169"/>
                  </a:lnTo>
                  <a:lnTo>
                    <a:pt x="7" y="3236"/>
                  </a:lnTo>
                  <a:lnTo>
                    <a:pt x="12" y="3302"/>
                  </a:lnTo>
                  <a:lnTo>
                    <a:pt x="19" y="3368"/>
                  </a:lnTo>
                  <a:lnTo>
                    <a:pt x="25" y="3434"/>
                  </a:lnTo>
                  <a:lnTo>
                    <a:pt x="35" y="3499"/>
                  </a:lnTo>
                  <a:lnTo>
                    <a:pt x="46" y="3564"/>
                  </a:lnTo>
                  <a:lnTo>
                    <a:pt x="58" y="3627"/>
                  </a:lnTo>
                  <a:lnTo>
                    <a:pt x="72" y="3691"/>
                  </a:lnTo>
                  <a:lnTo>
                    <a:pt x="86" y="3755"/>
                  </a:lnTo>
                  <a:lnTo>
                    <a:pt x="102" y="3817"/>
                  </a:lnTo>
                  <a:lnTo>
                    <a:pt x="119" y="3880"/>
                  </a:lnTo>
                  <a:lnTo>
                    <a:pt x="138" y="3941"/>
                  </a:lnTo>
                  <a:lnTo>
                    <a:pt x="157" y="4002"/>
                  </a:lnTo>
                  <a:lnTo>
                    <a:pt x="178" y="4063"/>
                  </a:lnTo>
                  <a:lnTo>
                    <a:pt x="201" y="4123"/>
                  </a:lnTo>
                  <a:lnTo>
                    <a:pt x="225" y="4182"/>
                  </a:lnTo>
                  <a:lnTo>
                    <a:pt x="249" y="4241"/>
                  </a:lnTo>
                  <a:lnTo>
                    <a:pt x="276" y="4299"/>
                  </a:lnTo>
                  <a:lnTo>
                    <a:pt x="302" y="4357"/>
                  </a:lnTo>
                  <a:lnTo>
                    <a:pt x="330" y="4413"/>
                  </a:lnTo>
                  <a:lnTo>
                    <a:pt x="360" y="4469"/>
                  </a:lnTo>
                  <a:lnTo>
                    <a:pt x="390" y="4524"/>
                  </a:lnTo>
                  <a:lnTo>
                    <a:pt x="421" y="4579"/>
                  </a:lnTo>
                  <a:lnTo>
                    <a:pt x="455" y="4633"/>
                  </a:lnTo>
                  <a:lnTo>
                    <a:pt x="489" y="4686"/>
                  </a:lnTo>
                  <a:lnTo>
                    <a:pt x="523" y="4739"/>
                  </a:lnTo>
                  <a:lnTo>
                    <a:pt x="559" y="4791"/>
                  </a:lnTo>
                  <a:lnTo>
                    <a:pt x="596" y="4840"/>
                  </a:lnTo>
                  <a:lnTo>
                    <a:pt x="634" y="4891"/>
                  </a:lnTo>
                  <a:lnTo>
                    <a:pt x="673" y="4940"/>
                  </a:lnTo>
                  <a:lnTo>
                    <a:pt x="713" y="4989"/>
                  </a:lnTo>
                  <a:lnTo>
                    <a:pt x="754" y="5036"/>
                  </a:lnTo>
                  <a:lnTo>
                    <a:pt x="795" y="5083"/>
                  </a:lnTo>
                  <a:lnTo>
                    <a:pt x="838" y="5129"/>
                  </a:lnTo>
                  <a:lnTo>
                    <a:pt x="882" y="5174"/>
                  </a:lnTo>
                  <a:lnTo>
                    <a:pt x="927" y="5218"/>
                  </a:lnTo>
                  <a:lnTo>
                    <a:pt x="973" y="5261"/>
                  </a:lnTo>
                  <a:lnTo>
                    <a:pt x="1019" y="5303"/>
                  </a:lnTo>
                  <a:lnTo>
                    <a:pt x="1066" y="5344"/>
                  </a:lnTo>
                  <a:lnTo>
                    <a:pt x="1114" y="5384"/>
                  </a:lnTo>
                  <a:lnTo>
                    <a:pt x="1164" y="5424"/>
                  </a:lnTo>
                  <a:lnTo>
                    <a:pt x="1213" y="5462"/>
                  </a:lnTo>
                  <a:lnTo>
                    <a:pt x="1264" y="5499"/>
                  </a:lnTo>
                  <a:lnTo>
                    <a:pt x="1315" y="5536"/>
                  </a:lnTo>
                  <a:lnTo>
                    <a:pt x="1367" y="5571"/>
                  </a:lnTo>
                  <a:lnTo>
                    <a:pt x="1421" y="5604"/>
                  </a:lnTo>
                  <a:lnTo>
                    <a:pt x="1474" y="5638"/>
                  </a:lnTo>
                  <a:lnTo>
                    <a:pt x="1528" y="5670"/>
                  </a:lnTo>
                  <a:lnTo>
                    <a:pt x="1584" y="5700"/>
                  </a:lnTo>
                  <a:lnTo>
                    <a:pt x="1640" y="5730"/>
                  </a:lnTo>
                  <a:lnTo>
                    <a:pt x="1696" y="5759"/>
                  </a:lnTo>
                  <a:lnTo>
                    <a:pt x="1753" y="5786"/>
                  </a:lnTo>
                  <a:lnTo>
                    <a:pt x="1811" y="5813"/>
                  </a:lnTo>
                  <a:lnTo>
                    <a:pt x="1870" y="5838"/>
                  </a:lnTo>
                  <a:lnTo>
                    <a:pt x="1929" y="5861"/>
                  </a:lnTo>
                  <a:lnTo>
                    <a:pt x="1988" y="5884"/>
                  </a:lnTo>
                  <a:lnTo>
                    <a:pt x="2049" y="5905"/>
                  </a:lnTo>
                  <a:lnTo>
                    <a:pt x="2110" y="5926"/>
                  </a:lnTo>
                  <a:lnTo>
                    <a:pt x="2171" y="5945"/>
                  </a:lnTo>
                  <a:lnTo>
                    <a:pt x="2233" y="5962"/>
                  </a:lnTo>
                  <a:lnTo>
                    <a:pt x="2296" y="5979"/>
                  </a:lnTo>
                  <a:lnTo>
                    <a:pt x="2359" y="5994"/>
                  </a:lnTo>
                  <a:lnTo>
                    <a:pt x="2359" y="5994"/>
                  </a:lnTo>
                  <a:lnTo>
                    <a:pt x="2359" y="7246"/>
                  </a:lnTo>
                  <a:lnTo>
                    <a:pt x="2359" y="7246"/>
                  </a:lnTo>
                  <a:lnTo>
                    <a:pt x="2360" y="7262"/>
                  </a:lnTo>
                  <a:lnTo>
                    <a:pt x="2364" y="7278"/>
                  </a:lnTo>
                  <a:lnTo>
                    <a:pt x="2370" y="7293"/>
                  </a:lnTo>
                  <a:lnTo>
                    <a:pt x="2378" y="7307"/>
                  </a:lnTo>
                  <a:lnTo>
                    <a:pt x="2387" y="7318"/>
                  </a:lnTo>
                  <a:lnTo>
                    <a:pt x="2399" y="7329"/>
                  </a:lnTo>
                  <a:lnTo>
                    <a:pt x="2412" y="7337"/>
                  </a:lnTo>
                  <a:lnTo>
                    <a:pt x="2425" y="7344"/>
                  </a:lnTo>
                  <a:lnTo>
                    <a:pt x="2440" y="7349"/>
                  </a:lnTo>
                  <a:lnTo>
                    <a:pt x="2453" y="7351"/>
                  </a:lnTo>
                  <a:lnTo>
                    <a:pt x="2469" y="7352"/>
                  </a:lnTo>
                  <a:lnTo>
                    <a:pt x="2485" y="7351"/>
                  </a:lnTo>
                  <a:lnTo>
                    <a:pt x="2500" y="7346"/>
                  </a:lnTo>
                  <a:lnTo>
                    <a:pt x="2514" y="7340"/>
                  </a:lnTo>
                  <a:lnTo>
                    <a:pt x="2528" y="7332"/>
                  </a:lnTo>
                  <a:lnTo>
                    <a:pt x="2541" y="7321"/>
                  </a:lnTo>
                  <a:lnTo>
                    <a:pt x="3792" y="6070"/>
                  </a:lnTo>
                  <a:lnTo>
                    <a:pt x="8092" y="6070"/>
                  </a:lnTo>
                  <a:lnTo>
                    <a:pt x="8092" y="6070"/>
                  </a:lnTo>
                  <a:lnTo>
                    <a:pt x="8170" y="6068"/>
                  </a:lnTo>
                  <a:lnTo>
                    <a:pt x="8248" y="6066"/>
                  </a:lnTo>
                  <a:lnTo>
                    <a:pt x="8326" y="6061"/>
                  </a:lnTo>
                  <a:lnTo>
                    <a:pt x="8402" y="6055"/>
                  </a:lnTo>
                  <a:lnTo>
                    <a:pt x="8479" y="6045"/>
                  </a:lnTo>
                  <a:lnTo>
                    <a:pt x="8554" y="6035"/>
                  </a:lnTo>
                  <a:lnTo>
                    <a:pt x="8629" y="6022"/>
                  </a:lnTo>
                  <a:lnTo>
                    <a:pt x="8703" y="6008"/>
                  </a:lnTo>
                  <a:lnTo>
                    <a:pt x="8778" y="5992"/>
                  </a:lnTo>
                  <a:lnTo>
                    <a:pt x="8851" y="5975"/>
                  </a:lnTo>
                  <a:lnTo>
                    <a:pt x="8923" y="5955"/>
                  </a:lnTo>
                  <a:lnTo>
                    <a:pt x="8995" y="5933"/>
                  </a:lnTo>
                  <a:lnTo>
                    <a:pt x="9066" y="5910"/>
                  </a:lnTo>
                  <a:lnTo>
                    <a:pt x="9135" y="5886"/>
                  </a:lnTo>
                  <a:lnTo>
                    <a:pt x="9205" y="5859"/>
                  </a:lnTo>
                  <a:lnTo>
                    <a:pt x="9273" y="5831"/>
                  </a:lnTo>
                  <a:lnTo>
                    <a:pt x="9341" y="5802"/>
                  </a:lnTo>
                  <a:lnTo>
                    <a:pt x="9409" y="5771"/>
                  </a:lnTo>
                  <a:lnTo>
                    <a:pt x="9475" y="5737"/>
                  </a:lnTo>
                  <a:lnTo>
                    <a:pt x="9539" y="5704"/>
                  </a:lnTo>
                  <a:lnTo>
                    <a:pt x="9603" y="5668"/>
                  </a:lnTo>
                  <a:lnTo>
                    <a:pt x="9667" y="5631"/>
                  </a:lnTo>
                  <a:lnTo>
                    <a:pt x="9728" y="5592"/>
                  </a:lnTo>
                  <a:lnTo>
                    <a:pt x="9790" y="5551"/>
                  </a:lnTo>
                  <a:lnTo>
                    <a:pt x="9850" y="5509"/>
                  </a:lnTo>
                  <a:lnTo>
                    <a:pt x="9909" y="5467"/>
                  </a:lnTo>
                  <a:lnTo>
                    <a:pt x="9967" y="5423"/>
                  </a:lnTo>
                  <a:lnTo>
                    <a:pt x="10023" y="5376"/>
                  </a:lnTo>
                  <a:lnTo>
                    <a:pt x="10079" y="5330"/>
                  </a:lnTo>
                  <a:lnTo>
                    <a:pt x="10133" y="5281"/>
                  </a:lnTo>
                  <a:lnTo>
                    <a:pt x="10187" y="5232"/>
                  </a:lnTo>
                  <a:lnTo>
                    <a:pt x="10239" y="5181"/>
                  </a:lnTo>
                  <a:lnTo>
                    <a:pt x="10290" y="5129"/>
                  </a:lnTo>
                  <a:lnTo>
                    <a:pt x="10340" y="5075"/>
                  </a:lnTo>
                  <a:lnTo>
                    <a:pt x="10388" y="5021"/>
                  </a:lnTo>
                  <a:lnTo>
                    <a:pt x="10434" y="4965"/>
                  </a:lnTo>
                  <a:lnTo>
                    <a:pt x="10481" y="4909"/>
                  </a:lnTo>
                  <a:lnTo>
                    <a:pt x="10525" y="4851"/>
                  </a:lnTo>
                  <a:lnTo>
                    <a:pt x="10568" y="4792"/>
                  </a:lnTo>
                  <a:lnTo>
                    <a:pt x="10609" y="4732"/>
                  </a:lnTo>
                  <a:lnTo>
                    <a:pt x="10650" y="4670"/>
                  </a:lnTo>
                  <a:lnTo>
                    <a:pt x="10688" y="4609"/>
                  </a:lnTo>
                  <a:lnTo>
                    <a:pt x="10726" y="4545"/>
                  </a:lnTo>
                  <a:lnTo>
                    <a:pt x="10762" y="4482"/>
                  </a:lnTo>
                  <a:lnTo>
                    <a:pt x="10796" y="4417"/>
                  </a:lnTo>
                  <a:lnTo>
                    <a:pt x="10829" y="4351"/>
                  </a:lnTo>
                  <a:lnTo>
                    <a:pt x="10859" y="4284"/>
                  </a:lnTo>
                  <a:lnTo>
                    <a:pt x="10889" y="4217"/>
                  </a:lnTo>
                  <a:lnTo>
                    <a:pt x="10917" y="4147"/>
                  </a:lnTo>
                  <a:lnTo>
                    <a:pt x="10944" y="4079"/>
                  </a:lnTo>
                  <a:lnTo>
                    <a:pt x="10968" y="4008"/>
                  </a:lnTo>
                  <a:lnTo>
                    <a:pt x="10991" y="3938"/>
                  </a:lnTo>
                  <a:lnTo>
                    <a:pt x="11013" y="3866"/>
                  </a:lnTo>
                  <a:lnTo>
                    <a:pt x="11033" y="3793"/>
                  </a:lnTo>
                  <a:lnTo>
                    <a:pt x="11050" y="3720"/>
                  </a:lnTo>
                  <a:lnTo>
                    <a:pt x="11067" y="3646"/>
                  </a:lnTo>
                  <a:lnTo>
                    <a:pt x="11081" y="3572"/>
                  </a:lnTo>
                  <a:lnTo>
                    <a:pt x="11093" y="3497"/>
                  </a:lnTo>
                  <a:lnTo>
                    <a:pt x="11104" y="3421"/>
                  </a:lnTo>
                  <a:lnTo>
                    <a:pt x="11113" y="3345"/>
                  </a:lnTo>
                  <a:lnTo>
                    <a:pt x="11119" y="3269"/>
                  </a:lnTo>
                  <a:lnTo>
                    <a:pt x="11125" y="3191"/>
                  </a:lnTo>
                  <a:lnTo>
                    <a:pt x="11127" y="3113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7" y="2956"/>
                  </a:lnTo>
                  <a:lnTo>
                    <a:pt x="11125" y="2879"/>
                  </a:lnTo>
                  <a:lnTo>
                    <a:pt x="11119" y="2801"/>
                  </a:lnTo>
                  <a:lnTo>
                    <a:pt x="11113" y="2725"/>
                  </a:lnTo>
                  <a:lnTo>
                    <a:pt x="11104" y="2648"/>
                  </a:lnTo>
                  <a:lnTo>
                    <a:pt x="11093" y="2573"/>
                  </a:lnTo>
                  <a:lnTo>
                    <a:pt x="11081" y="2498"/>
                  </a:lnTo>
                  <a:lnTo>
                    <a:pt x="11067" y="2423"/>
                  </a:lnTo>
                  <a:lnTo>
                    <a:pt x="11050" y="2350"/>
                  </a:lnTo>
                  <a:lnTo>
                    <a:pt x="11033" y="2277"/>
                  </a:lnTo>
                  <a:lnTo>
                    <a:pt x="11013" y="2204"/>
                  </a:lnTo>
                  <a:lnTo>
                    <a:pt x="10991" y="2132"/>
                  </a:lnTo>
                  <a:lnTo>
                    <a:pt x="10968" y="2061"/>
                  </a:lnTo>
                  <a:lnTo>
                    <a:pt x="10944" y="1991"/>
                  </a:lnTo>
                  <a:lnTo>
                    <a:pt x="10917" y="1921"/>
                  </a:lnTo>
                  <a:lnTo>
                    <a:pt x="10889" y="1853"/>
                  </a:lnTo>
                  <a:lnTo>
                    <a:pt x="10859" y="1786"/>
                  </a:lnTo>
                  <a:lnTo>
                    <a:pt x="10829" y="1719"/>
                  </a:lnTo>
                  <a:lnTo>
                    <a:pt x="10796" y="1653"/>
                  </a:lnTo>
                  <a:lnTo>
                    <a:pt x="10762" y="1588"/>
                  </a:lnTo>
                  <a:lnTo>
                    <a:pt x="10726" y="1524"/>
                  </a:lnTo>
                  <a:lnTo>
                    <a:pt x="10688" y="1461"/>
                  </a:lnTo>
                  <a:lnTo>
                    <a:pt x="10650" y="1398"/>
                  </a:lnTo>
                  <a:lnTo>
                    <a:pt x="10609" y="1338"/>
                  </a:lnTo>
                  <a:lnTo>
                    <a:pt x="10568" y="1278"/>
                  </a:lnTo>
                  <a:lnTo>
                    <a:pt x="10525" y="1219"/>
                  </a:lnTo>
                  <a:lnTo>
                    <a:pt x="10481" y="1161"/>
                  </a:lnTo>
                  <a:lnTo>
                    <a:pt x="10434" y="1104"/>
                  </a:lnTo>
                  <a:lnTo>
                    <a:pt x="10388" y="1049"/>
                  </a:lnTo>
                  <a:lnTo>
                    <a:pt x="10340" y="994"/>
                  </a:lnTo>
                  <a:lnTo>
                    <a:pt x="10290" y="941"/>
                  </a:lnTo>
                  <a:lnTo>
                    <a:pt x="10239" y="889"/>
                  </a:lnTo>
                  <a:lnTo>
                    <a:pt x="10187" y="838"/>
                  </a:lnTo>
                  <a:lnTo>
                    <a:pt x="10133" y="788"/>
                  </a:lnTo>
                  <a:lnTo>
                    <a:pt x="10079" y="740"/>
                  </a:lnTo>
                  <a:lnTo>
                    <a:pt x="10023" y="692"/>
                  </a:lnTo>
                  <a:lnTo>
                    <a:pt x="9967" y="647"/>
                  </a:lnTo>
                  <a:lnTo>
                    <a:pt x="9909" y="603"/>
                  </a:lnTo>
                  <a:lnTo>
                    <a:pt x="9850" y="559"/>
                  </a:lnTo>
                  <a:lnTo>
                    <a:pt x="9790" y="517"/>
                  </a:lnTo>
                  <a:lnTo>
                    <a:pt x="9728" y="478"/>
                  </a:lnTo>
                  <a:lnTo>
                    <a:pt x="9667" y="439"/>
                  </a:lnTo>
                  <a:lnTo>
                    <a:pt x="9603" y="402"/>
                  </a:lnTo>
                  <a:lnTo>
                    <a:pt x="9539" y="366"/>
                  </a:lnTo>
                  <a:lnTo>
                    <a:pt x="9475" y="331"/>
                  </a:lnTo>
                  <a:lnTo>
                    <a:pt x="9409" y="299"/>
                  </a:lnTo>
                  <a:lnTo>
                    <a:pt x="9341" y="267"/>
                  </a:lnTo>
                  <a:lnTo>
                    <a:pt x="9273" y="238"/>
                  </a:lnTo>
                  <a:lnTo>
                    <a:pt x="9205" y="209"/>
                  </a:lnTo>
                  <a:lnTo>
                    <a:pt x="9135" y="184"/>
                  </a:lnTo>
                  <a:lnTo>
                    <a:pt x="9066" y="159"/>
                  </a:lnTo>
                  <a:lnTo>
                    <a:pt x="8995" y="135"/>
                  </a:lnTo>
                  <a:lnTo>
                    <a:pt x="8923" y="115"/>
                  </a:lnTo>
                  <a:lnTo>
                    <a:pt x="8851" y="95"/>
                  </a:lnTo>
                  <a:lnTo>
                    <a:pt x="8778" y="78"/>
                  </a:lnTo>
                  <a:lnTo>
                    <a:pt x="8703" y="61"/>
                  </a:lnTo>
                  <a:lnTo>
                    <a:pt x="8629" y="47"/>
                  </a:lnTo>
                  <a:lnTo>
                    <a:pt x="8554" y="35"/>
                  </a:lnTo>
                  <a:lnTo>
                    <a:pt x="8479" y="24"/>
                  </a:lnTo>
                  <a:lnTo>
                    <a:pt x="8402" y="15"/>
                  </a:lnTo>
                  <a:lnTo>
                    <a:pt x="8326" y="8"/>
                  </a:lnTo>
                  <a:lnTo>
                    <a:pt x="8248" y="3"/>
                  </a:lnTo>
                  <a:lnTo>
                    <a:pt x="8170" y="0"/>
                  </a:lnTo>
                  <a:lnTo>
                    <a:pt x="8092" y="0"/>
                  </a:lnTo>
                  <a:lnTo>
                    <a:pt x="80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Rektangel 39"/>
            <p:cNvSpPr/>
            <p:nvPr/>
          </p:nvSpPr>
          <p:spPr>
            <a:xfrm>
              <a:off x="5857991" y="4433576"/>
              <a:ext cx="20591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2000" b="1" dirty="0" smtClean="0">
                  <a:solidFill>
                    <a:schemeClr val="bg1"/>
                  </a:solidFill>
                </a:rPr>
                <a:t>Medelvärde </a:t>
              </a:r>
              <a:r>
                <a:rPr lang="sv-SE" sz="2000" b="1" dirty="0">
                  <a:solidFill>
                    <a:schemeClr val="bg1"/>
                  </a:solidFill>
                </a:rPr>
                <a:t/>
              </a:r>
              <a:br>
                <a:rPr lang="sv-SE" sz="2000" b="1" dirty="0">
                  <a:solidFill>
                    <a:schemeClr val="bg1"/>
                  </a:solidFill>
                </a:rPr>
              </a:br>
              <a:r>
                <a:rPr lang="sv-SE" sz="2000" b="1" dirty="0" smtClean="0">
                  <a:solidFill>
                    <a:schemeClr val="bg1"/>
                  </a:solidFill>
                </a:rPr>
                <a:t>7,5</a:t>
              </a:r>
              <a:endParaRPr lang="sv-SE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2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Vilka konsekvenser ger det här för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Det fanns nio konsekvenser att välja på. Vi skulle välja de fyra viktigaste.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43858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Totalt resultat, alla 4188 svarande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Ellips 32"/>
          <p:cNvSpPr/>
          <p:nvPr/>
        </p:nvSpPr>
        <p:spPr>
          <a:xfrm>
            <a:off x="9610661" y="5868748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4" name="Ellips 33"/>
          <p:cNvSpPr/>
          <p:nvPr/>
        </p:nvSpPr>
        <p:spPr>
          <a:xfrm>
            <a:off x="9516420" y="3128306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8724599" y="5344729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/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83330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Tekniska kontoret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lips 33"/>
          <p:cNvSpPr/>
          <p:nvPr/>
        </p:nvSpPr>
        <p:spPr>
          <a:xfrm>
            <a:off x="9808037" y="2102458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10020958" y="5439259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8868701" y="3249312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6" name="textruta 35"/>
          <p:cNvSpPr txBox="1"/>
          <p:nvPr/>
        </p:nvSpPr>
        <p:spPr>
          <a:xfrm>
            <a:off x="9727069" y="441362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259018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2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2|4.4"/>
</p:tagLst>
</file>

<file path=ppt/theme/theme1.xml><?xml version="1.0" encoding="utf-8"?>
<a:theme xmlns:a="http://schemas.openxmlformats.org/drawingml/2006/main" name="Office-tema">
  <a:themeElements>
    <a:clrScheme name="FNC RESULTA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FD7"/>
      </a:accent1>
      <a:accent2>
        <a:srgbClr val="80276C"/>
      </a:accent2>
      <a:accent3>
        <a:srgbClr val="FFA616"/>
      </a:accent3>
      <a:accent4>
        <a:srgbClr val="CC1E8C"/>
      </a:accent4>
      <a:accent5>
        <a:srgbClr val="4C8C33"/>
      </a:accent5>
      <a:accent6>
        <a:srgbClr val="ED6B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10702</TotalTime>
  <Words>2832</Words>
  <Application>Microsoft Office PowerPoint</Application>
  <PresentationFormat>Bredbild</PresentationFormat>
  <Paragraphs>1202</Paragraphs>
  <Slides>117</Slides>
  <Notes>117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117</vt:i4>
      </vt:variant>
    </vt:vector>
  </HeadingPairs>
  <TitlesOfParts>
    <vt:vector size="120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Befolkningsutveckling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Next:Norrköping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Jobb och arbetslöshet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Kompetensbehov i kommunen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Teknikutveckling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Värderingar och individualisering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Norrköpings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Tina Vennerholm</dc:creator>
  <cp:lastModifiedBy>Tina Vennerholm</cp:lastModifiedBy>
  <cp:revision>867</cp:revision>
  <cp:lastPrinted>2017-05-29T15:21:28Z</cp:lastPrinted>
  <dcterms:created xsi:type="dcterms:W3CDTF">2017-04-28T06:54:49Z</dcterms:created>
  <dcterms:modified xsi:type="dcterms:W3CDTF">2017-09-26T15:33:10Z</dcterms:modified>
</cp:coreProperties>
</file>