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9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0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1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2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3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4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35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36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37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ags/tag1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619" r:id="rId2"/>
    <p:sldId id="575" r:id="rId3"/>
    <p:sldId id="620" r:id="rId4"/>
    <p:sldId id="580" r:id="rId5"/>
    <p:sldId id="582" r:id="rId6"/>
    <p:sldId id="621" r:id="rId7"/>
    <p:sldId id="583" r:id="rId8"/>
    <p:sldId id="584" r:id="rId9"/>
    <p:sldId id="585" r:id="rId10"/>
    <p:sldId id="586" r:id="rId11"/>
    <p:sldId id="587" r:id="rId12"/>
    <p:sldId id="623" r:id="rId13"/>
    <p:sldId id="594" r:id="rId14"/>
    <p:sldId id="597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22" r:id="rId23"/>
    <p:sldId id="591" r:id="rId24"/>
    <p:sldId id="592" r:id="rId25"/>
    <p:sldId id="605" r:id="rId26"/>
    <p:sldId id="606" r:id="rId27"/>
    <p:sldId id="607" r:id="rId28"/>
    <p:sldId id="608" r:id="rId29"/>
    <p:sldId id="609" r:id="rId30"/>
    <p:sldId id="610" r:id="rId31"/>
    <p:sldId id="611" r:id="rId32"/>
    <p:sldId id="612" r:id="rId33"/>
    <p:sldId id="613" r:id="rId34"/>
    <p:sldId id="614" r:id="rId35"/>
    <p:sldId id="615" r:id="rId36"/>
    <p:sldId id="616" r:id="rId37"/>
    <p:sldId id="617" r:id="rId38"/>
    <p:sldId id="618" r:id="rId39"/>
    <p:sldId id="624" r:id="rId40"/>
    <p:sldId id="625" r:id="rId4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B9"/>
    <a:srgbClr val="FFDDA7"/>
    <a:srgbClr val="F9D7E6"/>
    <a:srgbClr val="DEECD8"/>
    <a:srgbClr val="F0DAF4"/>
    <a:srgbClr val="BDEAF5"/>
    <a:srgbClr val="88D9EC"/>
    <a:srgbClr val="F3D5ED"/>
    <a:srgbClr val="F3AFDB"/>
    <a:srgbClr val="A5E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3002" autoAdjust="0"/>
  </p:normalViewPr>
  <p:slideViewPr>
    <p:cSldViewPr snapToGrid="0">
      <p:cViewPr varScale="1">
        <p:scale>
          <a:sx n="161" d="100"/>
          <a:sy n="161" d="100"/>
        </p:scale>
        <p:origin x="15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0476"/>
    </p:cViewPr>
  </p:sorterViewPr>
  <p:notesViewPr>
    <p:cSldViewPr snapToGrid="0">
      <p:cViewPr varScale="1">
        <p:scale>
          <a:sx n="115" d="100"/>
          <a:sy n="115" d="100"/>
        </p:scale>
        <p:origin x="517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1237616896"/>
        <c:axId val="1237620816"/>
      </c:barChart>
      <c:catAx>
        <c:axId val="12376168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20816"/>
        <c:crosses val="autoZero"/>
        <c:auto val="1"/>
        <c:lblAlgn val="ctr"/>
        <c:lblOffset val="100"/>
        <c:noMultiLvlLbl val="0"/>
      </c:catAx>
      <c:valAx>
        <c:axId val="1237620816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123761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10.983763132760267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8.9795918367346932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27.027027027027028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16.836734693877549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14.084507042253522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2.197802197802198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26.829268292682929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21.29032258064516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9.8826436071649155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5.6016597510373449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9.67741935483871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17.592592592592592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61.53846153846154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Inspirera till nyföretagande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237621600"/>
        <c:axId val="1237621208"/>
      </c:barChart>
      <c:catAx>
        <c:axId val="12376216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21208"/>
        <c:crosses val="autoZero"/>
        <c:auto val="1"/>
        <c:lblAlgn val="ctr"/>
        <c:lblOffset val="100"/>
        <c:noMultiLvlLbl val="0"/>
      </c:catAx>
      <c:valAx>
        <c:axId val="123762120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2376216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75.286532951289402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81.632653061224488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4.0540540540540544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63.775510204081634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64.08450704225352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89.377289377289387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18.292682926829269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86.843730697961703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82.987551867219921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38.70967741935484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37.037037037037038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7.6923076923076925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Få fler att klara gymnasiet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237615328"/>
        <c:axId val="1237610232"/>
      </c:barChart>
      <c:catAx>
        <c:axId val="12376153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10232"/>
        <c:crosses val="autoZero"/>
        <c:auto val="1"/>
        <c:lblAlgn val="ctr"/>
        <c:lblOffset val="100"/>
        <c:noMultiLvlLbl val="0"/>
      </c:catAx>
      <c:valAx>
        <c:axId val="123761023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2376153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52.960840496657113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93.877551020408163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31.081081081081081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45.91836734693878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30.281690140845068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82.417582417582409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9.7560975609756095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38.064516129032256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36.442248301420634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76.970954356846477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62.903225806451616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53.703703703703709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Relevant utbud av vuxenutbildning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237628264"/>
        <c:axId val="1237629440"/>
      </c:barChart>
      <c:catAx>
        <c:axId val="1237628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29440"/>
        <c:crosses val="autoZero"/>
        <c:auto val="1"/>
        <c:lblAlgn val="ctr"/>
        <c:lblOffset val="100"/>
        <c:noMultiLvlLbl val="0"/>
      </c:catAx>
      <c:valAx>
        <c:axId val="123762944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2376282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31.42311365807068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9.795918367346939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31.081081081081081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32.397959183673471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47.887323943661968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7.3260073260073266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68.292682926829272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39.345274861025324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17.323651452282157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25.806451612903224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19.35483870967742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77.777777777777786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Verka för mer universitetsutbildning och forskning i Norrköping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237630616"/>
        <c:axId val="1237631008"/>
      </c:barChart>
      <c:catAx>
        <c:axId val="12376306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31008"/>
        <c:crosses val="autoZero"/>
        <c:auto val="1"/>
        <c:lblAlgn val="ctr"/>
        <c:lblOffset val="100"/>
        <c:noMultiLvlLbl val="0"/>
      </c:catAx>
      <c:valAx>
        <c:axId val="123763100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2376306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10.983763132760267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1.2244897959183674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68.918918918918919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26.27551020408163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4.929577464788732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1.4652014652014651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68.292682926829272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50.322580645161288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2.1000617665225447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3.9419087136929458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17.741935483870968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32.258064516129032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39.814814814814817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Ännu bättre service till företagen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237631792"/>
        <c:axId val="1237632184"/>
      </c:barChart>
      <c:catAx>
        <c:axId val="12376317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32184"/>
        <c:crosses val="autoZero"/>
        <c:auto val="1"/>
        <c:lblAlgn val="ctr"/>
        <c:lblOffset val="100"/>
        <c:noMultiLvlLbl val="0"/>
      </c:catAx>
      <c:valAx>
        <c:axId val="123763218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2376317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48.495702005730656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92.244897959183675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43.243243243243242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40.306122448979593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28.169014084507044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52.014652014652022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26.829268292682929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38.064516129032256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34.836318715256333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70.331950207468878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39.814814814814817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30.76923076923077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Jobbanpassad svenskaundervisning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237633360"/>
        <c:axId val="1237633752"/>
      </c:barChart>
      <c:catAx>
        <c:axId val="1237633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33752"/>
        <c:crosses val="autoZero"/>
        <c:auto val="1"/>
        <c:lblAlgn val="ctr"/>
        <c:lblOffset val="100"/>
        <c:noMultiLvlLbl val="0"/>
      </c:catAx>
      <c:valAx>
        <c:axId val="123763375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2376333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65.281757402101235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29.387755102040821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13.513513513513514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46.683673469387756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83.098591549295776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93.772893772893767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25.806451612903224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90.7350216182829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55.497925311203325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24.193548387096776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38.70967741935484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17.592592592592592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Tidiga insatser för barn med inlärningssvårigheter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237634928"/>
        <c:axId val="1237635320"/>
      </c:barChart>
      <c:catAx>
        <c:axId val="1237634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35320"/>
        <c:crosses val="autoZero"/>
        <c:auto val="1"/>
        <c:lblAlgn val="ctr"/>
        <c:lblOffset val="100"/>
        <c:noMultiLvlLbl val="0"/>
      </c:catAx>
      <c:valAx>
        <c:axId val="123763532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2376349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636496"/>
        <c:axId val="1237636888"/>
        <c:extLst/>
      </c:barChart>
      <c:catAx>
        <c:axId val="12376364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36888"/>
        <c:crosses val="autoZero"/>
        <c:auto val="1"/>
        <c:lblAlgn val="ctr"/>
        <c:lblOffset val="100"/>
        <c:noMultiLvlLbl val="0"/>
      </c:catAx>
      <c:valAx>
        <c:axId val="123763688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23763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86256"/>
        <c:axId val="833585864"/>
        <c:extLst/>
      </c:barChart>
      <c:catAx>
        <c:axId val="8335862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85864"/>
        <c:crosses val="autoZero"/>
        <c:auto val="1"/>
        <c:lblAlgn val="ctr"/>
        <c:lblOffset val="100"/>
        <c:noMultiLvlLbl val="0"/>
      </c:catAx>
      <c:valAx>
        <c:axId val="833585864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8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9"/>
                <c:pt idx="0">
                  <c:v>67.755102040816325</c:v>
                </c:pt>
                <c:pt idx="1">
                  <c:v>7.7551020408163263</c:v>
                </c:pt>
                <c:pt idx="2">
                  <c:v>8.9795918367346932</c:v>
                </c:pt>
                <c:pt idx="3">
                  <c:v>81.632653061224488</c:v>
                </c:pt>
                <c:pt idx="4">
                  <c:v>93.877551020408163</c:v>
                </c:pt>
                <c:pt idx="5">
                  <c:v>9.795918367346939</c:v>
                </c:pt>
                <c:pt idx="6">
                  <c:v>1.2244897959183674</c:v>
                </c:pt>
                <c:pt idx="7">
                  <c:v>92.244897959183675</c:v>
                </c:pt>
                <c:pt idx="8">
                  <c:v>29.387755102040821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85080"/>
        <c:axId val="8335846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850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84688"/>
        <c:crosses val="autoZero"/>
        <c:auto val="1"/>
        <c:lblAlgn val="ctr"/>
        <c:lblOffset val="100"/>
        <c:noMultiLvlLbl val="0"/>
      </c:catAx>
      <c:valAx>
        <c:axId val="833584688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8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8.0747373447946522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237619640"/>
        <c:axId val="12376192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Befolkning</c:v>
                      </c:pt>
                    </c:strCache>
                  </c:strRef>
                </c:tx>
                <c:spPr>
                  <a:solidFill>
                    <a:srgbClr val="BDEAF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Blad1!$B$2:$B$17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8.601480420248329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Next</c:v>
                      </c:pt>
                    </c:strCache>
                  </c:strRef>
                </c:tx>
                <c:spPr>
                  <a:solidFill>
                    <a:srgbClr val="F0DAF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Blad1!$C$2:$C$17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5.7664756446991401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Blad1!$E$1</c15:sqref>
                        </c15:formulaRef>
                      </c:ext>
                    </c:extLst>
                    <c:strCache>
                      <c:ptCount val="1"/>
                      <c:pt idx="0">
                        <c:v>Kompetens</c:v>
                      </c:pt>
                    </c:strCache>
                  </c:strRef>
                </c:tx>
                <c:spPr>
                  <a:solidFill>
                    <a:srgbClr val="F9D7E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Blad1!$E$2:$E$17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9.0957497612225406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Blad1!$F$1</c15:sqref>
                        </c15:formulaRef>
                      </c:ext>
                    </c:extLst>
                    <c:strCache>
                      <c:ptCount val="1"/>
                      <c:pt idx="0">
                        <c:v>Teknik</c:v>
                      </c:pt>
                    </c:strCache>
                  </c:strRef>
                </c:tx>
                <c:spPr>
                  <a:solidFill>
                    <a:srgbClr val="D9EED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Blad1!$F$2:$F$17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8.5384431709646602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Blad1!$G$1</c15:sqref>
                        </c15:formulaRef>
                      </c:ext>
                    </c:extLst>
                    <c:strCache>
                      <c:ptCount val="1"/>
                      <c:pt idx="0">
                        <c:v>Värderingar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Blad1!$G$2:$G$17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8.442454632282713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237619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19248"/>
        <c:crosses val="autoZero"/>
        <c:auto val="1"/>
        <c:lblAlgn val="ctr"/>
        <c:lblOffset val="100"/>
        <c:noMultiLvlLbl val="0"/>
      </c:catAx>
      <c:valAx>
        <c:axId val="1237619248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123761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625520"/>
        <c:axId val="1237625128"/>
        <c:extLst/>
      </c:barChart>
      <c:catAx>
        <c:axId val="12376255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25128"/>
        <c:crosses val="autoZero"/>
        <c:auto val="1"/>
        <c:lblAlgn val="ctr"/>
        <c:lblOffset val="100"/>
        <c:noMultiLvlLbl val="0"/>
      </c:catAx>
      <c:valAx>
        <c:axId val="123762512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23762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Blad1!$B$4:$J$4</c:f>
              <c:numCache>
                <c:formatCode>#\ ##0.0</c:formatCode>
                <c:ptCount val="9"/>
                <c:pt idx="0">
                  <c:v>40.54054054054054</c:v>
                </c:pt>
                <c:pt idx="1">
                  <c:v>63.513513513513509</c:v>
                </c:pt>
                <c:pt idx="2">
                  <c:v>27.027027027027028</c:v>
                </c:pt>
                <c:pt idx="3">
                  <c:v>4.0540540540540544</c:v>
                </c:pt>
                <c:pt idx="4">
                  <c:v>31.081081081081081</c:v>
                </c:pt>
                <c:pt idx="5">
                  <c:v>31.081081081081081</c:v>
                </c:pt>
                <c:pt idx="6">
                  <c:v>68.918918918918919</c:v>
                </c:pt>
                <c:pt idx="7">
                  <c:v>43.243243243243242</c:v>
                </c:pt>
                <c:pt idx="8">
                  <c:v>13.513513513513514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618856"/>
        <c:axId val="12376184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237618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18464"/>
        <c:crosses val="autoZero"/>
        <c:auto val="1"/>
        <c:lblAlgn val="ctr"/>
        <c:lblOffset val="100"/>
        <c:noMultiLvlLbl val="0"/>
      </c:catAx>
      <c:valAx>
        <c:axId val="123761846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23761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87824"/>
        <c:axId val="833587432"/>
        <c:extLst/>
      </c:barChart>
      <c:catAx>
        <c:axId val="8335878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87432"/>
        <c:crosses val="autoZero"/>
        <c:auto val="1"/>
        <c:lblAlgn val="ctr"/>
        <c:lblOffset val="100"/>
        <c:noMultiLvlLbl val="0"/>
      </c:catAx>
      <c:valAx>
        <c:axId val="833587432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8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Blad1!$B$5:$J$5</c:f>
              <c:numCache>
                <c:formatCode>#\ ##0.0</c:formatCode>
                <c:ptCount val="9"/>
                <c:pt idx="0">
                  <c:v>69.132653061224488</c:v>
                </c:pt>
                <c:pt idx="1">
                  <c:v>25.765306122448976</c:v>
                </c:pt>
                <c:pt idx="2">
                  <c:v>16.836734693877549</c:v>
                </c:pt>
                <c:pt idx="3">
                  <c:v>63.775510204081634</c:v>
                </c:pt>
                <c:pt idx="4">
                  <c:v>45.91836734693878</c:v>
                </c:pt>
                <c:pt idx="5">
                  <c:v>32.397959183673471</c:v>
                </c:pt>
                <c:pt idx="6">
                  <c:v>26.27551020408163</c:v>
                </c:pt>
                <c:pt idx="7">
                  <c:v>40.306122448979593</c:v>
                </c:pt>
                <c:pt idx="8">
                  <c:v>46.683673469387756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84296"/>
        <c:axId val="8335807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842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80768"/>
        <c:crosses val="autoZero"/>
        <c:auto val="1"/>
        <c:lblAlgn val="ctr"/>
        <c:lblOffset val="100"/>
        <c:noMultiLvlLbl val="0"/>
      </c:catAx>
      <c:valAx>
        <c:axId val="833580768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84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79592"/>
        <c:axId val="833579200"/>
        <c:extLst/>
      </c:barChart>
      <c:catAx>
        <c:axId val="8335795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79200"/>
        <c:crosses val="autoZero"/>
        <c:auto val="1"/>
        <c:lblAlgn val="ctr"/>
        <c:lblOffset val="100"/>
        <c:noMultiLvlLbl val="0"/>
      </c:catAx>
      <c:valAx>
        <c:axId val="833579200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79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Blad1!$B$6:$J$6</c:f>
              <c:numCache>
                <c:formatCode>#\ ##0.0</c:formatCode>
                <c:ptCount val="9"/>
                <c:pt idx="0">
                  <c:v>88.732394366197184</c:v>
                </c:pt>
                <c:pt idx="1">
                  <c:v>8.4507042253521121</c:v>
                </c:pt>
                <c:pt idx="2">
                  <c:v>14.084507042253522</c:v>
                </c:pt>
                <c:pt idx="3">
                  <c:v>64.08450704225352</c:v>
                </c:pt>
                <c:pt idx="4">
                  <c:v>30.281690140845068</c:v>
                </c:pt>
                <c:pt idx="5">
                  <c:v>47.887323943661968</c:v>
                </c:pt>
                <c:pt idx="6">
                  <c:v>4.929577464788732</c:v>
                </c:pt>
                <c:pt idx="7">
                  <c:v>28.169014084507044</c:v>
                </c:pt>
                <c:pt idx="8">
                  <c:v>83.098591549295776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82728"/>
        <c:axId val="8335823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827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82336"/>
        <c:crosses val="autoZero"/>
        <c:auto val="1"/>
        <c:lblAlgn val="ctr"/>
        <c:lblOffset val="100"/>
        <c:noMultiLvlLbl val="0"/>
      </c:catAx>
      <c:valAx>
        <c:axId val="833582336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8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81160"/>
        <c:axId val="833578416"/>
        <c:extLst/>
      </c:barChart>
      <c:catAx>
        <c:axId val="833581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78416"/>
        <c:crosses val="autoZero"/>
        <c:auto val="1"/>
        <c:lblAlgn val="ctr"/>
        <c:lblOffset val="100"/>
        <c:noMultiLvlLbl val="0"/>
      </c:catAx>
      <c:valAx>
        <c:axId val="83357841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8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Blad1!$B$7:$J$7</c:f>
              <c:numCache>
                <c:formatCode>#\ ##0.0</c:formatCode>
                <c:ptCount val="9"/>
                <c:pt idx="0">
                  <c:v>56.043956043956044</c:v>
                </c:pt>
                <c:pt idx="1">
                  <c:v>10.256410256410255</c:v>
                </c:pt>
                <c:pt idx="2">
                  <c:v>2.197802197802198</c:v>
                </c:pt>
                <c:pt idx="3">
                  <c:v>89.377289377289387</c:v>
                </c:pt>
                <c:pt idx="4">
                  <c:v>82.417582417582409</c:v>
                </c:pt>
                <c:pt idx="5">
                  <c:v>7.3260073260073266</c:v>
                </c:pt>
                <c:pt idx="6">
                  <c:v>1.4652014652014651</c:v>
                </c:pt>
                <c:pt idx="7">
                  <c:v>52.014652014652022</c:v>
                </c:pt>
                <c:pt idx="8">
                  <c:v>93.772893772893767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74496"/>
        <c:axId val="833574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744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74104"/>
        <c:crosses val="autoZero"/>
        <c:auto val="1"/>
        <c:lblAlgn val="ctr"/>
        <c:lblOffset val="100"/>
        <c:noMultiLvlLbl val="0"/>
      </c:catAx>
      <c:valAx>
        <c:axId val="83357410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7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72928"/>
        <c:axId val="833576848"/>
        <c:extLst/>
      </c:barChart>
      <c:catAx>
        <c:axId val="833572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76848"/>
        <c:crosses val="autoZero"/>
        <c:auto val="1"/>
        <c:lblAlgn val="ctr"/>
        <c:lblOffset val="100"/>
        <c:noMultiLvlLbl val="0"/>
      </c:catAx>
      <c:valAx>
        <c:axId val="83357684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7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Blad1!$B$8:$J$8</c:f>
              <c:numCache>
                <c:formatCode>#\ ##0.0</c:formatCode>
                <c:ptCount val="9"/>
                <c:pt idx="0">
                  <c:v>68.292682926829272</c:v>
                </c:pt>
                <c:pt idx="1">
                  <c:v>81.707317073170728</c:v>
                </c:pt>
                <c:pt idx="2">
                  <c:v>26.829268292682929</c:v>
                </c:pt>
                <c:pt idx="3">
                  <c:v>18.292682926829269</c:v>
                </c:pt>
                <c:pt idx="4">
                  <c:v>9.7560975609756095</c:v>
                </c:pt>
                <c:pt idx="5">
                  <c:v>68.292682926829272</c:v>
                </c:pt>
                <c:pt idx="6">
                  <c:v>68.292682926829272</c:v>
                </c:pt>
                <c:pt idx="7">
                  <c:v>26.829268292682929</c:v>
                </c:pt>
                <c:pt idx="8">
                  <c:v>0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76064"/>
        <c:axId val="8335756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760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75672"/>
        <c:crosses val="autoZero"/>
        <c:auto val="1"/>
        <c:lblAlgn val="ctr"/>
        <c:lblOffset val="100"/>
        <c:noMultiLvlLbl val="0"/>
      </c:catAx>
      <c:valAx>
        <c:axId val="833575672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7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Blad1!$A$2:$A$16</c:f>
              <c:strCache>
                <c:ptCount val="15"/>
                <c:pt idx="0">
                  <c:v>Norrköping Sciencepark</c:v>
                </c:pt>
                <c:pt idx="1">
                  <c:v>Arbetsmarknads- och vuxenutb</c:v>
                </c:pt>
                <c:pt idx="2">
                  <c:v>Utbildningskontoret</c:v>
                </c:pt>
                <c:pt idx="3">
                  <c:v>Socialkontoret</c:v>
                </c:pt>
                <c:pt idx="4">
                  <c:v>Vård- och omsorgskontoret</c:v>
                </c:pt>
                <c:pt idx="5">
                  <c:v>Kultur- och fritidskontoret</c:v>
                </c:pt>
                <c:pt idx="6">
                  <c:v>Kommunstyrelsens kontor</c:v>
                </c:pt>
                <c:pt idx="7">
                  <c:v>Norrevo Fastigheter</c:v>
                </c:pt>
                <c:pt idx="8">
                  <c:v>Hyresbostäder</c:v>
                </c:pt>
                <c:pt idx="9">
                  <c:v>Norrköping Visualisering</c:v>
                </c:pt>
                <c:pt idx="10">
                  <c:v>Stadsbyggnadskontoret</c:v>
                </c:pt>
                <c:pt idx="11">
                  <c:v>Tekniska kontoret</c:v>
                </c:pt>
                <c:pt idx="12">
                  <c:v>Bygg- och miljökontoret</c:v>
                </c:pt>
                <c:pt idx="13">
                  <c:v>Norrköping Vatten och Avfall</c:v>
                </c:pt>
                <c:pt idx="14">
                  <c:v>Upplev Norrköping</c:v>
                </c:pt>
              </c:strCache>
            </c:strRef>
          </c:cat>
          <c:val>
            <c:numRef>
              <c:f>Blad1!$B$2:$B$16</c:f>
              <c:numCache>
                <c:formatCode>0.00</c:formatCode>
                <c:ptCount val="15"/>
                <c:pt idx="0">
                  <c:v>9.6666666666666661</c:v>
                </c:pt>
                <c:pt idx="1">
                  <c:v>9.6489795918367349</c:v>
                </c:pt>
                <c:pt idx="2">
                  <c:v>8.7677578752316236</c:v>
                </c:pt>
                <c:pt idx="3">
                  <c:v>8.6007326007326004</c:v>
                </c:pt>
                <c:pt idx="4">
                  <c:v>8.2769709543568464</c:v>
                </c:pt>
                <c:pt idx="5">
                  <c:v>7.140845070422535</c:v>
                </c:pt>
                <c:pt idx="6">
                  <c:v>7.0637755102040813</c:v>
                </c:pt>
                <c:pt idx="7">
                  <c:v>6.741935483870968</c:v>
                </c:pt>
                <c:pt idx="8">
                  <c:v>6.645161290322581</c:v>
                </c:pt>
                <c:pt idx="9">
                  <c:v>6.5384615384615383</c:v>
                </c:pt>
                <c:pt idx="10">
                  <c:v>6.024390243902439</c:v>
                </c:pt>
                <c:pt idx="11">
                  <c:v>5.7870967741935484</c:v>
                </c:pt>
                <c:pt idx="12">
                  <c:v>4.9459459459459456</c:v>
                </c:pt>
                <c:pt idx="13">
                  <c:v>4.7685185185185182</c:v>
                </c:pt>
                <c:pt idx="14">
                  <c:v>3.8888888888888888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37612976"/>
        <c:axId val="1237612584"/>
      </c:barChart>
      <c:catAx>
        <c:axId val="12376129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12584"/>
        <c:crosses val="autoZero"/>
        <c:auto val="1"/>
        <c:lblAlgn val="ctr"/>
        <c:lblOffset val="100"/>
        <c:noMultiLvlLbl val="0"/>
      </c:catAx>
      <c:valAx>
        <c:axId val="123761258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123761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25104"/>
        <c:axId val="833524712"/>
        <c:extLst/>
      </c:barChart>
      <c:catAx>
        <c:axId val="8335251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24712"/>
        <c:crosses val="autoZero"/>
        <c:auto val="1"/>
        <c:lblAlgn val="ctr"/>
        <c:lblOffset val="100"/>
        <c:noMultiLvlLbl val="0"/>
      </c:catAx>
      <c:valAx>
        <c:axId val="833524712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2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Blad1!$B$9:$J$9</c:f>
              <c:numCache>
                <c:formatCode>#\ ##0.0</c:formatCode>
                <c:ptCount val="9"/>
                <c:pt idx="0">
                  <c:v>55.483870967741936</c:v>
                </c:pt>
                <c:pt idx="1">
                  <c:v>52.258064516129032</c:v>
                </c:pt>
                <c:pt idx="2">
                  <c:v>21.29032258064516</c:v>
                </c:pt>
                <c:pt idx="3">
                  <c:v>33.548387096774199</c:v>
                </c:pt>
                <c:pt idx="4">
                  <c:v>38.064516129032256</c:v>
                </c:pt>
                <c:pt idx="5">
                  <c:v>33.548387096774199</c:v>
                </c:pt>
                <c:pt idx="6">
                  <c:v>50.322580645161288</c:v>
                </c:pt>
                <c:pt idx="7">
                  <c:v>38.064516129032256</c:v>
                </c:pt>
                <c:pt idx="8">
                  <c:v>25.806451612903224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67048"/>
        <c:axId val="8335674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67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67440"/>
        <c:crosses val="autoZero"/>
        <c:auto val="1"/>
        <c:lblAlgn val="ctr"/>
        <c:lblOffset val="100"/>
        <c:noMultiLvlLbl val="0"/>
      </c:catAx>
      <c:valAx>
        <c:axId val="833567440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6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62344"/>
        <c:axId val="833561952"/>
        <c:extLst/>
      </c:barChart>
      <c:catAx>
        <c:axId val="8335623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61952"/>
        <c:crosses val="autoZero"/>
        <c:auto val="1"/>
        <c:lblAlgn val="ctr"/>
        <c:lblOffset val="100"/>
        <c:noMultiLvlLbl val="0"/>
      </c:catAx>
      <c:valAx>
        <c:axId val="833561952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6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Blad1!$B$10:$J$10</c:f>
              <c:numCache>
                <c:formatCode>#\ ##0.0</c:formatCode>
                <c:ptCount val="9"/>
                <c:pt idx="0">
                  <c:v>89.623224212476842</c:v>
                </c:pt>
                <c:pt idx="1">
                  <c:v>6.5472513897467568</c:v>
                </c:pt>
                <c:pt idx="2">
                  <c:v>9.8826436071649155</c:v>
                </c:pt>
                <c:pt idx="3">
                  <c:v>86.843730697961703</c:v>
                </c:pt>
                <c:pt idx="4">
                  <c:v>36.442248301420634</c:v>
                </c:pt>
                <c:pt idx="5">
                  <c:v>39.345274861025324</c:v>
                </c:pt>
                <c:pt idx="6">
                  <c:v>2.1000617665225447</c:v>
                </c:pt>
                <c:pt idx="7">
                  <c:v>34.836318715256333</c:v>
                </c:pt>
                <c:pt idx="8">
                  <c:v>90.7350216182829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61168"/>
        <c:axId val="8335654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611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65480"/>
        <c:crosses val="autoZero"/>
        <c:auto val="1"/>
        <c:lblAlgn val="ctr"/>
        <c:lblOffset val="100"/>
        <c:noMultiLvlLbl val="0"/>
      </c:catAx>
      <c:valAx>
        <c:axId val="833565480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6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54896"/>
        <c:axId val="833554504"/>
        <c:extLst/>
      </c:barChart>
      <c:catAx>
        <c:axId val="8335548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54504"/>
        <c:crosses val="autoZero"/>
        <c:auto val="1"/>
        <c:lblAlgn val="ctr"/>
        <c:lblOffset val="100"/>
        <c:noMultiLvlLbl val="0"/>
      </c:catAx>
      <c:valAx>
        <c:axId val="833554504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5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Blad1!$B$11:$J$11</c:f>
              <c:numCache>
                <c:formatCode>#\ ##0.0</c:formatCode>
                <c:ptCount val="9"/>
                <c:pt idx="0">
                  <c:v>67.116182572614107</c:v>
                </c:pt>
                <c:pt idx="1">
                  <c:v>8.8174273858921168</c:v>
                </c:pt>
                <c:pt idx="2">
                  <c:v>5.6016597510373449</c:v>
                </c:pt>
                <c:pt idx="3">
                  <c:v>82.987551867219921</c:v>
                </c:pt>
                <c:pt idx="4">
                  <c:v>76.970954356846477</c:v>
                </c:pt>
                <c:pt idx="5">
                  <c:v>17.323651452282157</c:v>
                </c:pt>
                <c:pt idx="6">
                  <c:v>3.9419087136929458</c:v>
                </c:pt>
                <c:pt idx="7">
                  <c:v>70.331950207468878</c:v>
                </c:pt>
                <c:pt idx="8">
                  <c:v>55.497925311203325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53720"/>
        <c:axId val="8335533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53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53328"/>
        <c:crosses val="autoZero"/>
        <c:auto val="1"/>
        <c:lblAlgn val="ctr"/>
        <c:lblOffset val="100"/>
        <c:noMultiLvlLbl val="0"/>
      </c:catAx>
      <c:valAx>
        <c:axId val="833553328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53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56856"/>
        <c:axId val="833556464"/>
        <c:extLst/>
      </c:barChart>
      <c:catAx>
        <c:axId val="833556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56464"/>
        <c:crosses val="autoZero"/>
        <c:auto val="1"/>
        <c:lblAlgn val="ctr"/>
        <c:lblOffset val="100"/>
        <c:noMultiLvlLbl val="0"/>
      </c:catAx>
      <c:valAx>
        <c:axId val="833556464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5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Blad1!$B$12:$J$12</c:f>
              <c:numCache>
                <c:formatCode>#\ ##0.0</c:formatCode>
                <c:ptCount val="9"/>
                <c:pt idx="0">
                  <c:v>64.516129032258064</c:v>
                </c:pt>
                <c:pt idx="1">
                  <c:v>43.548387096774192</c:v>
                </c:pt>
                <c:pt idx="2">
                  <c:v>9.67741935483871</c:v>
                </c:pt>
                <c:pt idx="3">
                  <c:v>58.064516129032263</c:v>
                </c:pt>
                <c:pt idx="4">
                  <c:v>62.903225806451616</c:v>
                </c:pt>
                <c:pt idx="5">
                  <c:v>25.806451612903224</c:v>
                </c:pt>
                <c:pt idx="6">
                  <c:v>17.741935483870968</c:v>
                </c:pt>
                <c:pt idx="7">
                  <c:v>58.064516129032263</c:v>
                </c:pt>
                <c:pt idx="8">
                  <c:v>24.193548387096776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49800"/>
        <c:axId val="8335494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498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49408"/>
        <c:crosses val="autoZero"/>
        <c:auto val="1"/>
        <c:lblAlgn val="ctr"/>
        <c:lblOffset val="100"/>
        <c:noMultiLvlLbl val="0"/>
      </c:catAx>
      <c:valAx>
        <c:axId val="833549408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4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48624"/>
        <c:axId val="833548232"/>
        <c:extLst/>
      </c:barChart>
      <c:catAx>
        <c:axId val="8335486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48232"/>
        <c:crosses val="autoZero"/>
        <c:auto val="1"/>
        <c:lblAlgn val="ctr"/>
        <c:lblOffset val="100"/>
        <c:noMultiLvlLbl val="0"/>
      </c:catAx>
      <c:valAx>
        <c:axId val="833548232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4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Blad1!$B$13:$J$13</c:f>
              <c:numCache>
                <c:formatCode>#\ ##0.0</c:formatCode>
                <c:ptCount val="9"/>
                <c:pt idx="0">
                  <c:v>29.032258064516132</c:v>
                </c:pt>
                <c:pt idx="1">
                  <c:v>35.483870967741936</c:v>
                </c:pt>
                <c:pt idx="2">
                  <c:v>12.903225806451612</c:v>
                </c:pt>
                <c:pt idx="3">
                  <c:v>38.70967741935484</c:v>
                </c:pt>
                <c:pt idx="4">
                  <c:v>58.064516129032263</c:v>
                </c:pt>
                <c:pt idx="5">
                  <c:v>19.35483870967742</c:v>
                </c:pt>
                <c:pt idx="6">
                  <c:v>32.258064516129032</c:v>
                </c:pt>
                <c:pt idx="7">
                  <c:v>70.967741935483872</c:v>
                </c:pt>
                <c:pt idx="8">
                  <c:v>38.70967741935484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52152"/>
        <c:axId val="8335517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521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51760"/>
        <c:crosses val="autoZero"/>
        <c:auto val="1"/>
        <c:lblAlgn val="ctr"/>
        <c:lblOffset val="100"/>
        <c:noMultiLvlLbl val="0"/>
      </c:catAx>
      <c:valAx>
        <c:axId val="833551760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5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Alla svarande (3852)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0.00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611408"/>
        <c:axId val="1237611016"/>
        <c:extLst/>
      </c:barChart>
      <c:catAx>
        <c:axId val="12376114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11016"/>
        <c:crosses val="autoZero"/>
        <c:auto val="1"/>
        <c:lblAlgn val="ctr"/>
        <c:lblOffset val="100"/>
        <c:noMultiLvlLbl val="0"/>
      </c:catAx>
      <c:valAx>
        <c:axId val="123761101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376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45096"/>
        <c:axId val="833544704"/>
        <c:extLst/>
      </c:barChart>
      <c:catAx>
        <c:axId val="833545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44704"/>
        <c:crosses val="autoZero"/>
        <c:auto val="1"/>
        <c:lblAlgn val="ctr"/>
        <c:lblOffset val="100"/>
        <c:noMultiLvlLbl val="0"/>
      </c:catAx>
      <c:valAx>
        <c:axId val="833544704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4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Blad1!$B$14:$J$14</c:f>
              <c:numCache>
                <c:formatCode>#\ ##0.0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  <c:pt idx="4">
                  <c:v>0</c:v>
                </c:pt>
                <c:pt idx="5">
                  <c:v>100</c:v>
                </c:pt>
                <c:pt idx="6">
                  <c:v>100</c:v>
                </c:pt>
                <c:pt idx="7">
                  <c:v>0</c:v>
                </c:pt>
                <c:pt idx="8">
                  <c:v>0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43920"/>
        <c:axId val="8335435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439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43528"/>
        <c:crosses val="autoZero"/>
        <c:auto val="1"/>
        <c:lblAlgn val="ctr"/>
        <c:lblOffset val="100"/>
        <c:noMultiLvlLbl val="0"/>
      </c:catAx>
      <c:valAx>
        <c:axId val="833543528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4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47448"/>
        <c:axId val="833547056"/>
        <c:extLst/>
      </c:barChart>
      <c:catAx>
        <c:axId val="8335474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47056"/>
        <c:crosses val="autoZero"/>
        <c:auto val="1"/>
        <c:lblAlgn val="ctr"/>
        <c:lblOffset val="100"/>
        <c:noMultiLvlLbl val="0"/>
      </c:catAx>
      <c:valAx>
        <c:axId val="83354705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47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Blad1!$B$15:$J$15</c:f>
              <c:numCache>
                <c:formatCode>#\ ##0.0</c:formatCode>
                <c:ptCount val="9"/>
                <c:pt idx="0">
                  <c:v>63.888888888888886</c:v>
                </c:pt>
                <c:pt idx="1">
                  <c:v>33.333333333333329</c:v>
                </c:pt>
                <c:pt idx="2">
                  <c:v>17.592592592592592</c:v>
                </c:pt>
                <c:pt idx="3">
                  <c:v>37.037037037037038</c:v>
                </c:pt>
                <c:pt idx="4">
                  <c:v>53.703703703703709</c:v>
                </c:pt>
                <c:pt idx="5">
                  <c:v>77.777777777777786</c:v>
                </c:pt>
                <c:pt idx="6">
                  <c:v>39.814814814814817</c:v>
                </c:pt>
                <c:pt idx="7">
                  <c:v>39.814814814814817</c:v>
                </c:pt>
                <c:pt idx="8">
                  <c:v>17.592592592592592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28632"/>
        <c:axId val="833535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286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35296"/>
        <c:crosses val="autoZero"/>
        <c:auto val="1"/>
        <c:lblAlgn val="ctr"/>
        <c:lblOffset val="100"/>
        <c:noMultiLvlLbl val="0"/>
      </c:catAx>
      <c:valAx>
        <c:axId val="833535296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2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41176"/>
        <c:axId val="833534512"/>
        <c:extLst/>
      </c:barChart>
      <c:catAx>
        <c:axId val="833541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34512"/>
        <c:crosses val="autoZero"/>
        <c:auto val="1"/>
        <c:lblAlgn val="ctr"/>
        <c:lblOffset val="100"/>
        <c:noMultiLvlLbl val="0"/>
      </c:catAx>
      <c:valAx>
        <c:axId val="833534512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4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Blad1!$B$16:$J$16</c:f>
              <c:numCache>
                <c:formatCode>#\ ##0.0</c:formatCode>
                <c:ptCount val="9"/>
                <c:pt idx="0">
                  <c:v>100</c:v>
                </c:pt>
                <c:pt idx="1">
                  <c:v>0</c:v>
                </c:pt>
                <c:pt idx="2">
                  <c:v>61.53846153846154</c:v>
                </c:pt>
                <c:pt idx="3">
                  <c:v>7.6923076923076925</c:v>
                </c:pt>
                <c:pt idx="4">
                  <c:v>0</c:v>
                </c:pt>
                <c:pt idx="5">
                  <c:v>100</c:v>
                </c:pt>
                <c:pt idx="6">
                  <c:v>38.461538461538467</c:v>
                </c:pt>
                <c:pt idx="7">
                  <c:v>30.76923076923077</c:v>
                </c:pt>
                <c:pt idx="8">
                  <c:v>38.461538461538467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42744"/>
        <c:axId val="8335262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11.111111111111111</c:v>
                      </c:pt>
                      <c:pt idx="1">
                        <c:v>55.555555555555557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55.555555555555557</c:v>
                      </c:pt>
                      <c:pt idx="6">
                        <c:v>44.444444444444443</c:v>
                      </c:pt>
                      <c:pt idx="7">
                        <c:v>44.444444444444443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427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26280"/>
        <c:crosses val="autoZero"/>
        <c:auto val="1"/>
        <c:lblAlgn val="ctr"/>
        <c:lblOffset val="100"/>
        <c:noMultiLvlLbl val="0"/>
      </c:catAx>
      <c:valAx>
        <c:axId val="833526280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4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FFE4B9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40784"/>
        <c:axId val="833532160"/>
        <c:extLst/>
      </c:barChart>
      <c:catAx>
        <c:axId val="8335407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32160"/>
        <c:crosses val="autoZero"/>
        <c:auto val="1"/>
        <c:lblAlgn val="ctr"/>
        <c:lblOffset val="100"/>
        <c:noMultiLvlLbl val="0"/>
      </c:catAx>
      <c:valAx>
        <c:axId val="833532160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83354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  <c:extLst xmlns:c15="http://schemas.microsoft.com/office/drawing/2012/chart"/>
            </c:strRef>
          </c:cat>
          <c:val>
            <c:numRef>
              <c:f>Blad1!$B$17:$J$17</c:f>
              <c:numCache>
                <c:formatCode>#\ ##0.0</c:formatCode>
                <c:ptCount val="9"/>
                <c:pt idx="0">
                  <c:v>11.111111111111111</c:v>
                </c:pt>
                <c:pt idx="1">
                  <c:v>55.555555555555557</c:v>
                </c:pt>
                <c:pt idx="2">
                  <c:v>100</c:v>
                </c:pt>
                <c:pt idx="3">
                  <c:v>0</c:v>
                </c:pt>
                <c:pt idx="4">
                  <c:v>0</c:v>
                </c:pt>
                <c:pt idx="5">
                  <c:v>55.555555555555557</c:v>
                </c:pt>
                <c:pt idx="6">
                  <c:v>44.444444444444443</c:v>
                </c:pt>
                <c:pt idx="7">
                  <c:v>44.444444444444443</c:v>
                </c:pt>
                <c:pt idx="8">
                  <c:v>0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39608"/>
        <c:axId val="8335329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74.570200573065904</c:v>
                      </c:pt>
                      <c:pt idx="1">
                        <c:v>15.353390639923592</c:v>
                      </c:pt>
                      <c:pt idx="2">
                        <c:v>10.983763132760267</c:v>
                      </c:pt>
                      <c:pt idx="3">
                        <c:v>75.286532951289402</c:v>
                      </c:pt>
                      <c:pt idx="4">
                        <c:v>52.960840496657113</c:v>
                      </c:pt>
                      <c:pt idx="5">
                        <c:v>31.42311365807068</c:v>
                      </c:pt>
                      <c:pt idx="6">
                        <c:v>10.983763132760267</c:v>
                      </c:pt>
                      <c:pt idx="7">
                        <c:v>48.495702005730656</c:v>
                      </c:pt>
                      <c:pt idx="8">
                        <c:v>65.281757402101235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67.755102040816325</c:v>
                      </c:pt>
                      <c:pt idx="1">
                        <c:v>7.7551020408163263</c:v>
                      </c:pt>
                      <c:pt idx="2">
                        <c:v>8.9795918367346932</c:v>
                      </c:pt>
                      <c:pt idx="3">
                        <c:v>81.632653061224488</c:v>
                      </c:pt>
                      <c:pt idx="4">
                        <c:v>93.877551020408163</c:v>
                      </c:pt>
                      <c:pt idx="5">
                        <c:v>9.795918367346939</c:v>
                      </c:pt>
                      <c:pt idx="6">
                        <c:v>1.2244897959183674</c:v>
                      </c:pt>
                      <c:pt idx="7">
                        <c:v>92.244897959183675</c:v>
                      </c:pt>
                      <c:pt idx="8">
                        <c:v>29.387755102040821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40.54054054054054</c:v>
                      </c:pt>
                      <c:pt idx="1">
                        <c:v>63.513513513513509</c:v>
                      </c:pt>
                      <c:pt idx="2">
                        <c:v>27.027027027027028</c:v>
                      </c:pt>
                      <c:pt idx="3">
                        <c:v>4.0540540540540544</c:v>
                      </c:pt>
                      <c:pt idx="4">
                        <c:v>31.081081081081081</c:v>
                      </c:pt>
                      <c:pt idx="5">
                        <c:v>31.081081081081081</c:v>
                      </c:pt>
                      <c:pt idx="6">
                        <c:v>68.918918918918919</c:v>
                      </c:pt>
                      <c:pt idx="7">
                        <c:v>43.243243243243242</c:v>
                      </c:pt>
                      <c:pt idx="8">
                        <c:v>13.513513513513514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69.132653061224488</c:v>
                      </c:pt>
                      <c:pt idx="1">
                        <c:v>25.765306122448976</c:v>
                      </c:pt>
                      <c:pt idx="2">
                        <c:v>16.836734693877549</c:v>
                      </c:pt>
                      <c:pt idx="3">
                        <c:v>63.775510204081634</c:v>
                      </c:pt>
                      <c:pt idx="4">
                        <c:v>45.91836734693878</c:v>
                      </c:pt>
                      <c:pt idx="5">
                        <c:v>32.397959183673471</c:v>
                      </c:pt>
                      <c:pt idx="6">
                        <c:v>26.27551020408163</c:v>
                      </c:pt>
                      <c:pt idx="7">
                        <c:v>40.306122448979593</c:v>
                      </c:pt>
                      <c:pt idx="8">
                        <c:v>46.683673469387756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88.732394366197184</c:v>
                      </c:pt>
                      <c:pt idx="1">
                        <c:v>8.4507042253521121</c:v>
                      </c:pt>
                      <c:pt idx="2">
                        <c:v>14.084507042253522</c:v>
                      </c:pt>
                      <c:pt idx="3">
                        <c:v>64.08450704225352</c:v>
                      </c:pt>
                      <c:pt idx="4">
                        <c:v>30.281690140845068</c:v>
                      </c:pt>
                      <c:pt idx="5">
                        <c:v>47.887323943661968</c:v>
                      </c:pt>
                      <c:pt idx="6">
                        <c:v>4.929577464788732</c:v>
                      </c:pt>
                      <c:pt idx="7">
                        <c:v>28.169014084507044</c:v>
                      </c:pt>
                      <c:pt idx="8">
                        <c:v>83.098591549295776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56.043956043956044</c:v>
                      </c:pt>
                      <c:pt idx="1">
                        <c:v>10.256410256410255</c:v>
                      </c:pt>
                      <c:pt idx="2">
                        <c:v>2.197802197802198</c:v>
                      </c:pt>
                      <c:pt idx="3">
                        <c:v>89.377289377289387</c:v>
                      </c:pt>
                      <c:pt idx="4">
                        <c:v>82.417582417582409</c:v>
                      </c:pt>
                      <c:pt idx="5">
                        <c:v>7.3260073260073266</c:v>
                      </c:pt>
                      <c:pt idx="6">
                        <c:v>1.4652014652014651</c:v>
                      </c:pt>
                      <c:pt idx="7">
                        <c:v>52.014652014652022</c:v>
                      </c:pt>
                      <c:pt idx="8">
                        <c:v>93.772893772893767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68.292682926829272</c:v>
                      </c:pt>
                      <c:pt idx="1">
                        <c:v>81.707317073170728</c:v>
                      </c:pt>
                      <c:pt idx="2">
                        <c:v>26.829268292682929</c:v>
                      </c:pt>
                      <c:pt idx="3">
                        <c:v>18.292682926829269</c:v>
                      </c:pt>
                      <c:pt idx="4">
                        <c:v>9.7560975609756095</c:v>
                      </c:pt>
                      <c:pt idx="5">
                        <c:v>68.292682926829272</c:v>
                      </c:pt>
                      <c:pt idx="6">
                        <c:v>68.292682926829272</c:v>
                      </c:pt>
                      <c:pt idx="7">
                        <c:v>26.829268292682929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55.483870967741936</c:v>
                      </c:pt>
                      <c:pt idx="1">
                        <c:v>52.258064516129032</c:v>
                      </c:pt>
                      <c:pt idx="2">
                        <c:v>21.29032258064516</c:v>
                      </c:pt>
                      <c:pt idx="3">
                        <c:v>33.548387096774199</c:v>
                      </c:pt>
                      <c:pt idx="4">
                        <c:v>38.064516129032256</c:v>
                      </c:pt>
                      <c:pt idx="5">
                        <c:v>33.548387096774199</c:v>
                      </c:pt>
                      <c:pt idx="6">
                        <c:v>50.322580645161288</c:v>
                      </c:pt>
                      <c:pt idx="7">
                        <c:v>38.064516129032256</c:v>
                      </c:pt>
                      <c:pt idx="8">
                        <c:v>25.806451612903224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89.623224212476842</c:v>
                      </c:pt>
                      <c:pt idx="1">
                        <c:v>6.5472513897467568</c:v>
                      </c:pt>
                      <c:pt idx="2">
                        <c:v>9.8826436071649155</c:v>
                      </c:pt>
                      <c:pt idx="3">
                        <c:v>86.843730697961703</c:v>
                      </c:pt>
                      <c:pt idx="4">
                        <c:v>36.442248301420634</c:v>
                      </c:pt>
                      <c:pt idx="5">
                        <c:v>39.345274861025324</c:v>
                      </c:pt>
                      <c:pt idx="6">
                        <c:v>2.1000617665225447</c:v>
                      </c:pt>
                      <c:pt idx="7">
                        <c:v>34.836318715256333</c:v>
                      </c:pt>
                      <c:pt idx="8">
                        <c:v>90.7350216182829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67.116182572614107</c:v>
                      </c:pt>
                      <c:pt idx="1">
                        <c:v>8.8174273858921168</c:v>
                      </c:pt>
                      <c:pt idx="2">
                        <c:v>5.6016597510373449</c:v>
                      </c:pt>
                      <c:pt idx="3">
                        <c:v>82.987551867219921</c:v>
                      </c:pt>
                      <c:pt idx="4">
                        <c:v>76.970954356846477</c:v>
                      </c:pt>
                      <c:pt idx="5">
                        <c:v>17.323651452282157</c:v>
                      </c:pt>
                      <c:pt idx="6">
                        <c:v>3.9419087136929458</c:v>
                      </c:pt>
                      <c:pt idx="7">
                        <c:v>70.331950207468878</c:v>
                      </c:pt>
                      <c:pt idx="8">
                        <c:v>55.497925311203325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64.516129032258064</c:v>
                      </c:pt>
                      <c:pt idx="1">
                        <c:v>43.548387096774192</c:v>
                      </c:pt>
                      <c:pt idx="2">
                        <c:v>9.67741935483871</c:v>
                      </c:pt>
                      <c:pt idx="3">
                        <c:v>58.064516129032263</c:v>
                      </c:pt>
                      <c:pt idx="4">
                        <c:v>62.903225806451616</c:v>
                      </c:pt>
                      <c:pt idx="5">
                        <c:v>25.806451612903224</c:v>
                      </c:pt>
                      <c:pt idx="6">
                        <c:v>17.741935483870968</c:v>
                      </c:pt>
                      <c:pt idx="7">
                        <c:v>58.064516129032263</c:v>
                      </c:pt>
                      <c:pt idx="8">
                        <c:v>24.193548387096776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29.032258064516132</c:v>
                      </c:pt>
                      <c:pt idx="1">
                        <c:v>35.483870967741936</c:v>
                      </c:pt>
                      <c:pt idx="2">
                        <c:v>12.903225806451612</c:v>
                      </c:pt>
                      <c:pt idx="3">
                        <c:v>38.70967741935484</c:v>
                      </c:pt>
                      <c:pt idx="4">
                        <c:v>58.064516129032263</c:v>
                      </c:pt>
                      <c:pt idx="5">
                        <c:v>19.35483870967742</c:v>
                      </c:pt>
                      <c:pt idx="6">
                        <c:v>32.258064516129032</c:v>
                      </c:pt>
                      <c:pt idx="7">
                        <c:v>70.967741935483872</c:v>
                      </c:pt>
                      <c:pt idx="8">
                        <c:v>38.70967741935484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 Park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63.888888888888886</c:v>
                      </c:pt>
                      <c:pt idx="1">
                        <c:v>33.333333333333329</c:v>
                      </c:pt>
                      <c:pt idx="2">
                        <c:v>17.592592592592592</c:v>
                      </c:pt>
                      <c:pt idx="3">
                        <c:v>37.037037037037038</c:v>
                      </c:pt>
                      <c:pt idx="4">
                        <c:v>53.703703703703709</c:v>
                      </c:pt>
                      <c:pt idx="5">
                        <c:v>77.777777777777786</c:v>
                      </c:pt>
                      <c:pt idx="6">
                        <c:v>39.814814814814817</c:v>
                      </c:pt>
                      <c:pt idx="7">
                        <c:v>39.814814814814817</c:v>
                      </c:pt>
                      <c:pt idx="8">
                        <c:v>17.592592592592592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Motivera unga till högre utbildning</c:v>
                      </c:pt>
                      <c:pt idx="1">
                        <c:v>Underlätta företagsetableringar</c:v>
                      </c:pt>
                      <c:pt idx="2">
                        <c:v>Inspirera till nyföretagande</c:v>
                      </c:pt>
                      <c:pt idx="3">
                        <c:v>Få fler att klara gymnasiet</c:v>
                      </c:pt>
                      <c:pt idx="4">
                        <c:v>Relevant utbud av vuxenutbildning</c:v>
                      </c:pt>
                      <c:pt idx="5">
                        <c:v>Verka för mer universitetsutbildning och forskning i Norrköping</c:v>
                      </c:pt>
                      <c:pt idx="6">
                        <c:v>Ännu bättre service till företagen</c:v>
                      </c:pt>
                      <c:pt idx="7">
                        <c:v>Jobbanpassad svenskaundervisning</c:v>
                      </c:pt>
                      <c:pt idx="8">
                        <c:v>Tidiga insatser för barn med inlärningssvårigheter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61.53846153846154</c:v>
                      </c:pt>
                      <c:pt idx="3">
                        <c:v>7.6923076923076925</c:v>
                      </c:pt>
                      <c:pt idx="4">
                        <c:v>0</c:v>
                      </c:pt>
                      <c:pt idx="5">
                        <c:v>100</c:v>
                      </c:pt>
                      <c:pt idx="6">
                        <c:v>38.461538461538467</c:v>
                      </c:pt>
                      <c:pt idx="7">
                        <c:v>30.76923076923077</c:v>
                      </c:pt>
                      <c:pt idx="8">
                        <c:v>38.461538461538467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8335396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33532944"/>
        <c:crosses val="autoZero"/>
        <c:auto val="1"/>
        <c:lblAlgn val="ctr"/>
        <c:lblOffset val="100"/>
        <c:noMultiLvlLbl val="0"/>
      </c:catAx>
      <c:valAx>
        <c:axId val="83353294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83353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Alla svarande (3852)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0.00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614544"/>
        <c:axId val="1237614152"/>
        <c:extLst/>
      </c:barChart>
      <c:catAx>
        <c:axId val="12376145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14152"/>
        <c:crosses val="autoZero"/>
        <c:auto val="1"/>
        <c:lblAlgn val="ctr"/>
        <c:lblOffset val="100"/>
        <c:noMultiLvlLbl val="0"/>
      </c:catAx>
      <c:valAx>
        <c:axId val="1237614152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3761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Alla svarande (3852)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0.00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613368"/>
        <c:axId val="1237610624"/>
        <c:extLst/>
      </c:barChart>
      <c:catAx>
        <c:axId val="1237613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10624"/>
        <c:crosses val="autoZero"/>
        <c:auto val="1"/>
        <c:lblAlgn val="ctr"/>
        <c:lblOffset val="100"/>
        <c:noMultiLvlLbl val="0"/>
      </c:catAx>
      <c:valAx>
        <c:axId val="12376106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37613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Alla svarande (3852)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Motivera unga till högre utbildning</c:v>
                </c:pt>
                <c:pt idx="1">
                  <c:v>Underlätta företagsetableringar</c:v>
                </c:pt>
                <c:pt idx="2">
                  <c:v>Inspirera till nyföretagande</c:v>
                </c:pt>
                <c:pt idx="3">
                  <c:v>Få fler att klara gymnasiet</c:v>
                </c:pt>
                <c:pt idx="4">
                  <c:v>Relevant utbud av vuxenutbildning</c:v>
                </c:pt>
                <c:pt idx="5">
                  <c:v>Verka för mer universitetsutbildning och forskning i Norrköping</c:v>
                </c:pt>
                <c:pt idx="6">
                  <c:v>Ännu bättre service till företagen</c:v>
                </c:pt>
                <c:pt idx="7">
                  <c:v>Jobbanpassad svenskaundervisning</c:v>
                </c:pt>
                <c:pt idx="8">
                  <c:v>Tidiga insatser för barn med inlärningssvårigheter</c:v>
                </c:pt>
              </c:strCache>
            </c:strRef>
          </c:cat>
          <c:val>
            <c:numRef>
              <c:f>Blad1!$B$2:$J$2</c:f>
              <c:numCache>
                <c:formatCode>0.00</c:formatCode>
                <c:ptCount val="9"/>
                <c:pt idx="0">
                  <c:v>74.570200573065904</c:v>
                </c:pt>
                <c:pt idx="1">
                  <c:v>15.353390639923592</c:v>
                </c:pt>
                <c:pt idx="2">
                  <c:v>10.983763132760267</c:v>
                </c:pt>
                <c:pt idx="3">
                  <c:v>75.286532951289402</c:v>
                </c:pt>
                <c:pt idx="4">
                  <c:v>52.960840496657113</c:v>
                </c:pt>
                <c:pt idx="5">
                  <c:v>31.42311365807068</c:v>
                </c:pt>
                <c:pt idx="6">
                  <c:v>10.983763132760267</c:v>
                </c:pt>
                <c:pt idx="7">
                  <c:v>48.495702005730656</c:v>
                </c:pt>
                <c:pt idx="8">
                  <c:v>65.281757402101235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605920"/>
        <c:axId val="1237605528"/>
        <c:extLst/>
      </c:barChart>
      <c:catAx>
        <c:axId val="12376059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05528"/>
        <c:crosses val="autoZero"/>
        <c:auto val="1"/>
        <c:lblAlgn val="ctr"/>
        <c:lblOffset val="100"/>
        <c:noMultiLvlLbl val="0"/>
      </c:catAx>
      <c:valAx>
        <c:axId val="123760552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3760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74.570200573065904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67.755102040816325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40.54054054054054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69.132653061224488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88.732394366197184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56.043956043956044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68.292682926829272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55.483870967741936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89.623224212476842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67.116182572614107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64.516129032258064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63.888888888888886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Motivera unga till högre utbildning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11.111111111111111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237608664"/>
        <c:axId val="1237608272"/>
      </c:barChart>
      <c:catAx>
        <c:axId val="12376086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08272"/>
        <c:crosses val="autoZero"/>
        <c:auto val="1"/>
        <c:lblAlgn val="ctr"/>
        <c:lblOffset val="100"/>
        <c:noMultiLvlLbl val="0"/>
      </c:catAx>
      <c:valAx>
        <c:axId val="123760827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237608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15.353390639923592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7.7551020408163263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63.513513513513509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25.765306122448976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8.4507042253521121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10.256410256410255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81.707317073170728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52.258064516129032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6.5472513897467568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8.8174273858921168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43.548387096774192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35.483870967741936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33.333333333333329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Underlätta företagsetableringar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237607096"/>
        <c:axId val="1237629048"/>
      </c:barChart>
      <c:catAx>
        <c:axId val="1237607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7629048"/>
        <c:crosses val="autoZero"/>
        <c:auto val="1"/>
        <c:lblAlgn val="ctr"/>
        <c:lblOffset val="100"/>
        <c:noMultiLvlLbl val="0"/>
      </c:catAx>
      <c:valAx>
        <c:axId val="123762904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2376070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29CF-2874-4B56-9982-9A5C315D44F6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8CB58-7D43-4881-A497-A97668615369}" type="datetimeFigureOut">
              <a:rPr lang="sv-SE" smtClean="0"/>
              <a:t>2017-08-24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929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FC998-589C-4D68-B475-36A65EE68F98}" type="datetimeFigureOut">
              <a:rPr lang="sv-SE" smtClean="0"/>
              <a:t>2017-08-24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9D9EC-AEAC-410A-ADE7-8C2059243BB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anteckningar 7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2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46088" indent="-180975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863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984250" indent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258888" indent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306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08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0206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443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6705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89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793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1512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454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623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320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269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384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060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205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362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61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393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366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013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54030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60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2974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8274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00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6046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3311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8058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2586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140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258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0064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60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98148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04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45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0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6709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15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5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29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a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52000" y="288000"/>
            <a:ext cx="10800000" cy="540000"/>
          </a:xfrm>
        </p:spPr>
        <p:txBody>
          <a:bodyPr>
            <a:noAutofit/>
          </a:bodyPr>
          <a:lstStyle>
            <a:lvl1pPr>
              <a:defRPr sz="36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2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216000" y="288000"/>
            <a:ext cx="864000" cy="864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89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råden jämför alla kontor och bolag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4000" y="288000"/>
            <a:ext cx="10800000" cy="540000"/>
          </a:xfrm>
        </p:spPr>
        <p:txBody>
          <a:bodyPr>
            <a:noAutofit/>
          </a:bodyPr>
          <a:lstStyle>
            <a:lvl1pPr>
              <a:defRPr sz="32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24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360000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1224000" y="1224000"/>
            <a:ext cx="10080000" cy="563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0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aste kon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4000" y="288000"/>
            <a:ext cx="10800000" cy="540000"/>
          </a:xfrm>
        </p:spPr>
        <p:txBody>
          <a:bodyPr>
            <a:noAutofit/>
          </a:bodyPr>
          <a:lstStyle>
            <a:lvl1pPr>
              <a:defRPr sz="32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24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360000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832000" y="1224000"/>
            <a:ext cx="5940000" cy="54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980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k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472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27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ledning">
    <p:bg>
      <p:bgPr>
        <a:gradFill>
          <a:gsLst>
            <a:gs pos="0">
              <a:srgbClr val="6ACEE0"/>
            </a:gs>
            <a:gs pos="100000">
              <a:srgbClr val="00AED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rgbClr val="CCEF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80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nledning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606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Inledning"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rgbClr val="FFF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70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ledning_utan moln">
    <p:bg>
      <p:bgPr>
        <a:gradFill>
          <a:gsLst>
            <a:gs pos="0">
              <a:srgbClr val="6ACEE0"/>
            </a:gs>
            <a:gs pos="100000">
              <a:srgbClr val="00AED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5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6923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65583"/>
            <a:ext cx="10515600" cy="52081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925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1578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53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23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xt bk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883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2699696"/>
            <a:ext cx="10515600" cy="131923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5252218" y="1270230"/>
            <a:ext cx="1687564" cy="16875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9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40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19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1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kgr jobb med pla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972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b k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817600" y="1368000"/>
            <a:ext cx="5724000" cy="529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555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Innehåll i domen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288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65583"/>
            <a:ext cx="10515600" cy="491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66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71" r:id="rId8"/>
    <p:sldLayoutId id="2147483669" r:id="rId9"/>
    <p:sldLayoutId id="2147483660" r:id="rId10"/>
    <p:sldLayoutId id="2147483661" r:id="rId11"/>
    <p:sldLayoutId id="2147483662" r:id="rId12"/>
    <p:sldLayoutId id="2147483664" r:id="rId13"/>
    <p:sldLayoutId id="2147483655" r:id="rId14"/>
    <p:sldLayoutId id="2147483665" r:id="rId15"/>
    <p:sldLayoutId id="2147483667" r:id="rId16"/>
    <p:sldLayoutId id="2147483668" r:id="rId17"/>
    <p:sldLayoutId id="2147483666" r:id="rId18"/>
    <p:sldLayoutId id="2147483656" r:id="rId19"/>
    <p:sldLayoutId id="2147483657" r:id="rId20"/>
    <p:sldLayoutId id="2147483658" r:id="rId21"/>
    <p:sldLayoutId id="2147483659" r:id="rId22"/>
    <p:sldLayoutId id="2147483670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chart" Target="../charts/chart1.xml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Medarb och 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4" y="3255690"/>
            <a:ext cx="10800000" cy="3602310"/>
          </a:xfrm>
          <a:prstGeom prst="rect">
            <a:avLst/>
          </a:prstGeom>
        </p:spPr>
      </p:pic>
      <p:pic>
        <p:nvPicPr>
          <p:cNvPr id="16" name="Lets cre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4970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ktangel 21"/>
          <p:cNvSpPr/>
          <p:nvPr/>
        </p:nvSpPr>
        <p:spPr>
          <a:xfrm>
            <a:off x="0" y="5434836"/>
            <a:ext cx="12192000" cy="1440353"/>
          </a:xfrm>
          <a:prstGeom prst="rect">
            <a:avLst/>
          </a:prstGeom>
          <a:gradFill flip="none" rotWithShape="1">
            <a:gsLst>
              <a:gs pos="0">
                <a:srgbClr val="CCEFF7"/>
              </a:gs>
              <a:gs pos="100000">
                <a:schemeClr val="bg1"/>
              </a:gs>
            </a:gsLst>
            <a:lin ang="7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Överrubrik"/>
          <p:cNvSpPr txBox="1"/>
          <p:nvPr/>
        </p:nvSpPr>
        <p:spPr>
          <a:xfrm>
            <a:off x="575174" y="5619120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Sammanställning av resultatet från workshopparna</a:t>
            </a:r>
            <a:endParaRPr lang="sv-SE" b="1" dirty="0"/>
          </a:p>
        </p:txBody>
      </p:sp>
      <p:grpSp>
        <p:nvGrpSpPr>
          <p:cNvPr id="36" name="Grupp 35"/>
          <p:cNvGrpSpPr/>
          <p:nvPr/>
        </p:nvGrpSpPr>
        <p:grpSpPr>
          <a:xfrm>
            <a:off x="8776333" y="4696807"/>
            <a:ext cx="2870513" cy="2204588"/>
            <a:chOff x="2201124" y="1109546"/>
            <a:chExt cx="4695438" cy="3606152"/>
          </a:xfrm>
        </p:grpSpPr>
        <p:grpSp>
          <p:nvGrpSpPr>
            <p:cNvPr id="37" name="Group 4"/>
            <p:cNvGrpSpPr>
              <a:grpSpLocks noChangeAspect="1"/>
            </p:cNvGrpSpPr>
            <p:nvPr/>
          </p:nvGrpSpPr>
          <p:grpSpPr bwMode="auto">
            <a:xfrm>
              <a:off x="2201124" y="1109546"/>
              <a:ext cx="4695438" cy="3606152"/>
              <a:chOff x="1919" y="685"/>
              <a:chExt cx="4733" cy="3635"/>
            </a:xfrm>
          </p:grpSpPr>
          <p:sp>
            <p:nvSpPr>
              <p:cNvPr id="7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19" y="685"/>
                <a:ext cx="4733" cy="3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3" name="Rectangle 5"/>
              <p:cNvSpPr>
                <a:spLocks noChangeArrowheads="1"/>
              </p:cNvSpPr>
              <p:nvPr/>
            </p:nvSpPr>
            <p:spPr bwMode="auto">
              <a:xfrm>
                <a:off x="3796" y="3672"/>
                <a:ext cx="979" cy="58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3438" y="4188"/>
                <a:ext cx="1695" cy="132"/>
              </a:xfrm>
              <a:custGeom>
                <a:avLst/>
                <a:gdLst>
                  <a:gd name="T0" fmla="*/ 199 w 5083"/>
                  <a:gd name="T1" fmla="*/ 397 h 397"/>
                  <a:gd name="T2" fmla="*/ 179 w 5083"/>
                  <a:gd name="T3" fmla="*/ 396 h 397"/>
                  <a:gd name="T4" fmla="*/ 140 w 5083"/>
                  <a:gd name="T5" fmla="*/ 389 h 397"/>
                  <a:gd name="T6" fmla="*/ 104 w 5083"/>
                  <a:gd name="T7" fmla="*/ 373 h 397"/>
                  <a:gd name="T8" fmla="*/ 72 w 5083"/>
                  <a:gd name="T9" fmla="*/ 352 h 397"/>
                  <a:gd name="T10" fmla="*/ 45 w 5083"/>
                  <a:gd name="T11" fmla="*/ 325 h 397"/>
                  <a:gd name="T12" fmla="*/ 24 w 5083"/>
                  <a:gd name="T13" fmla="*/ 293 h 397"/>
                  <a:gd name="T14" fmla="*/ 9 w 5083"/>
                  <a:gd name="T15" fmla="*/ 257 h 397"/>
                  <a:gd name="T16" fmla="*/ 1 w 5083"/>
                  <a:gd name="T17" fmla="*/ 218 h 397"/>
                  <a:gd name="T18" fmla="*/ 0 w 5083"/>
                  <a:gd name="T19" fmla="*/ 198 h 397"/>
                  <a:gd name="T20" fmla="*/ 1 w 5083"/>
                  <a:gd name="T21" fmla="*/ 178 h 397"/>
                  <a:gd name="T22" fmla="*/ 9 w 5083"/>
                  <a:gd name="T23" fmla="*/ 139 h 397"/>
                  <a:gd name="T24" fmla="*/ 24 w 5083"/>
                  <a:gd name="T25" fmla="*/ 104 h 397"/>
                  <a:gd name="T26" fmla="*/ 45 w 5083"/>
                  <a:gd name="T27" fmla="*/ 72 h 397"/>
                  <a:gd name="T28" fmla="*/ 72 w 5083"/>
                  <a:gd name="T29" fmla="*/ 45 h 397"/>
                  <a:gd name="T30" fmla="*/ 104 w 5083"/>
                  <a:gd name="T31" fmla="*/ 23 h 397"/>
                  <a:gd name="T32" fmla="*/ 140 w 5083"/>
                  <a:gd name="T33" fmla="*/ 8 h 397"/>
                  <a:gd name="T34" fmla="*/ 179 w 5083"/>
                  <a:gd name="T35" fmla="*/ 0 h 397"/>
                  <a:gd name="T36" fmla="*/ 4884 w 5083"/>
                  <a:gd name="T37" fmla="*/ 0 h 397"/>
                  <a:gd name="T38" fmla="*/ 4904 w 5083"/>
                  <a:gd name="T39" fmla="*/ 0 h 397"/>
                  <a:gd name="T40" fmla="*/ 4943 w 5083"/>
                  <a:gd name="T41" fmla="*/ 8 h 397"/>
                  <a:gd name="T42" fmla="*/ 4979 w 5083"/>
                  <a:gd name="T43" fmla="*/ 23 h 397"/>
                  <a:gd name="T44" fmla="*/ 5011 w 5083"/>
                  <a:gd name="T45" fmla="*/ 45 h 397"/>
                  <a:gd name="T46" fmla="*/ 5038 w 5083"/>
                  <a:gd name="T47" fmla="*/ 72 h 397"/>
                  <a:gd name="T48" fmla="*/ 5059 w 5083"/>
                  <a:gd name="T49" fmla="*/ 104 h 397"/>
                  <a:gd name="T50" fmla="*/ 5074 w 5083"/>
                  <a:gd name="T51" fmla="*/ 139 h 397"/>
                  <a:gd name="T52" fmla="*/ 5082 w 5083"/>
                  <a:gd name="T53" fmla="*/ 178 h 397"/>
                  <a:gd name="T54" fmla="*/ 5083 w 5083"/>
                  <a:gd name="T55" fmla="*/ 198 h 397"/>
                  <a:gd name="T56" fmla="*/ 5082 w 5083"/>
                  <a:gd name="T57" fmla="*/ 218 h 397"/>
                  <a:gd name="T58" fmla="*/ 5074 w 5083"/>
                  <a:gd name="T59" fmla="*/ 257 h 397"/>
                  <a:gd name="T60" fmla="*/ 5059 w 5083"/>
                  <a:gd name="T61" fmla="*/ 293 h 397"/>
                  <a:gd name="T62" fmla="*/ 5038 w 5083"/>
                  <a:gd name="T63" fmla="*/ 325 h 397"/>
                  <a:gd name="T64" fmla="*/ 5011 w 5083"/>
                  <a:gd name="T65" fmla="*/ 352 h 397"/>
                  <a:gd name="T66" fmla="*/ 4979 w 5083"/>
                  <a:gd name="T67" fmla="*/ 373 h 397"/>
                  <a:gd name="T68" fmla="*/ 4943 w 5083"/>
                  <a:gd name="T69" fmla="*/ 389 h 397"/>
                  <a:gd name="T70" fmla="*/ 4904 w 5083"/>
                  <a:gd name="T71" fmla="*/ 396 h 397"/>
                  <a:gd name="T72" fmla="*/ 4884 w 5083"/>
                  <a:gd name="T73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83" h="397">
                    <a:moveTo>
                      <a:pt x="4884" y="397"/>
                    </a:moveTo>
                    <a:lnTo>
                      <a:pt x="199" y="397"/>
                    </a:lnTo>
                    <a:lnTo>
                      <a:pt x="199" y="397"/>
                    </a:lnTo>
                    <a:lnTo>
                      <a:pt x="179" y="396"/>
                    </a:lnTo>
                    <a:lnTo>
                      <a:pt x="158" y="393"/>
                    </a:lnTo>
                    <a:lnTo>
                      <a:pt x="140" y="389"/>
                    </a:lnTo>
                    <a:lnTo>
                      <a:pt x="122" y="382"/>
                    </a:lnTo>
                    <a:lnTo>
                      <a:pt x="104" y="373"/>
                    </a:lnTo>
                    <a:lnTo>
                      <a:pt x="87" y="364"/>
                    </a:lnTo>
                    <a:lnTo>
                      <a:pt x="72" y="352"/>
                    </a:lnTo>
                    <a:lnTo>
                      <a:pt x="58" y="339"/>
                    </a:lnTo>
                    <a:lnTo>
                      <a:pt x="45" y="325"/>
                    </a:lnTo>
                    <a:lnTo>
                      <a:pt x="34" y="309"/>
                    </a:lnTo>
                    <a:lnTo>
                      <a:pt x="24" y="293"/>
                    </a:lnTo>
                    <a:lnTo>
                      <a:pt x="15" y="275"/>
                    </a:lnTo>
                    <a:lnTo>
                      <a:pt x="9" y="257"/>
                    </a:lnTo>
                    <a:lnTo>
                      <a:pt x="3" y="238"/>
                    </a:lnTo>
                    <a:lnTo>
                      <a:pt x="1" y="21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" y="178"/>
                    </a:lnTo>
                    <a:lnTo>
                      <a:pt x="3" y="158"/>
                    </a:lnTo>
                    <a:lnTo>
                      <a:pt x="9" y="139"/>
                    </a:lnTo>
                    <a:lnTo>
                      <a:pt x="15" y="120"/>
                    </a:lnTo>
                    <a:lnTo>
                      <a:pt x="24" y="104"/>
                    </a:lnTo>
                    <a:lnTo>
                      <a:pt x="34" y="87"/>
                    </a:lnTo>
                    <a:lnTo>
                      <a:pt x="45" y="72"/>
                    </a:lnTo>
                    <a:lnTo>
                      <a:pt x="58" y="58"/>
                    </a:lnTo>
                    <a:lnTo>
                      <a:pt x="72" y="45"/>
                    </a:lnTo>
                    <a:lnTo>
                      <a:pt x="87" y="33"/>
                    </a:lnTo>
                    <a:lnTo>
                      <a:pt x="104" y="23"/>
                    </a:lnTo>
                    <a:lnTo>
                      <a:pt x="122" y="15"/>
                    </a:lnTo>
                    <a:lnTo>
                      <a:pt x="140" y="8"/>
                    </a:lnTo>
                    <a:lnTo>
                      <a:pt x="158" y="3"/>
                    </a:lnTo>
                    <a:lnTo>
                      <a:pt x="179" y="0"/>
                    </a:lnTo>
                    <a:lnTo>
                      <a:pt x="199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904" y="0"/>
                    </a:lnTo>
                    <a:lnTo>
                      <a:pt x="4925" y="3"/>
                    </a:lnTo>
                    <a:lnTo>
                      <a:pt x="4943" y="8"/>
                    </a:lnTo>
                    <a:lnTo>
                      <a:pt x="4961" y="15"/>
                    </a:lnTo>
                    <a:lnTo>
                      <a:pt x="4979" y="23"/>
                    </a:lnTo>
                    <a:lnTo>
                      <a:pt x="4996" y="33"/>
                    </a:lnTo>
                    <a:lnTo>
                      <a:pt x="5011" y="45"/>
                    </a:lnTo>
                    <a:lnTo>
                      <a:pt x="5025" y="58"/>
                    </a:lnTo>
                    <a:lnTo>
                      <a:pt x="5038" y="72"/>
                    </a:lnTo>
                    <a:lnTo>
                      <a:pt x="5049" y="87"/>
                    </a:lnTo>
                    <a:lnTo>
                      <a:pt x="5059" y="104"/>
                    </a:lnTo>
                    <a:lnTo>
                      <a:pt x="5068" y="120"/>
                    </a:lnTo>
                    <a:lnTo>
                      <a:pt x="5074" y="139"/>
                    </a:lnTo>
                    <a:lnTo>
                      <a:pt x="5080" y="158"/>
                    </a:lnTo>
                    <a:lnTo>
                      <a:pt x="5082" y="178"/>
                    </a:lnTo>
                    <a:lnTo>
                      <a:pt x="5083" y="198"/>
                    </a:lnTo>
                    <a:lnTo>
                      <a:pt x="5083" y="198"/>
                    </a:lnTo>
                    <a:lnTo>
                      <a:pt x="5083" y="198"/>
                    </a:lnTo>
                    <a:lnTo>
                      <a:pt x="5082" y="218"/>
                    </a:lnTo>
                    <a:lnTo>
                      <a:pt x="5080" y="238"/>
                    </a:lnTo>
                    <a:lnTo>
                      <a:pt x="5074" y="257"/>
                    </a:lnTo>
                    <a:lnTo>
                      <a:pt x="5068" y="275"/>
                    </a:lnTo>
                    <a:lnTo>
                      <a:pt x="5059" y="293"/>
                    </a:lnTo>
                    <a:lnTo>
                      <a:pt x="5049" y="309"/>
                    </a:lnTo>
                    <a:lnTo>
                      <a:pt x="5038" y="325"/>
                    </a:lnTo>
                    <a:lnTo>
                      <a:pt x="5025" y="339"/>
                    </a:lnTo>
                    <a:lnTo>
                      <a:pt x="5011" y="352"/>
                    </a:lnTo>
                    <a:lnTo>
                      <a:pt x="4996" y="364"/>
                    </a:lnTo>
                    <a:lnTo>
                      <a:pt x="4979" y="373"/>
                    </a:lnTo>
                    <a:lnTo>
                      <a:pt x="4961" y="382"/>
                    </a:lnTo>
                    <a:lnTo>
                      <a:pt x="4943" y="389"/>
                    </a:lnTo>
                    <a:lnTo>
                      <a:pt x="4925" y="393"/>
                    </a:lnTo>
                    <a:lnTo>
                      <a:pt x="4904" y="396"/>
                    </a:lnTo>
                    <a:lnTo>
                      <a:pt x="4884" y="397"/>
                    </a:lnTo>
                    <a:lnTo>
                      <a:pt x="4884" y="39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1919" y="685"/>
                <a:ext cx="4733" cy="135"/>
              </a:xfrm>
              <a:custGeom>
                <a:avLst/>
                <a:gdLst>
                  <a:gd name="T0" fmla="*/ 14199 w 14199"/>
                  <a:gd name="T1" fmla="*/ 405 h 405"/>
                  <a:gd name="T2" fmla="*/ 0 w 14199"/>
                  <a:gd name="T3" fmla="*/ 318 h 405"/>
                  <a:gd name="T4" fmla="*/ 0 w 14199"/>
                  <a:gd name="T5" fmla="*/ 302 h 405"/>
                  <a:gd name="T6" fmla="*/ 4 w 14199"/>
                  <a:gd name="T7" fmla="*/ 270 h 405"/>
                  <a:gd name="T8" fmla="*/ 9 w 14199"/>
                  <a:gd name="T9" fmla="*/ 239 h 405"/>
                  <a:gd name="T10" fmla="*/ 19 w 14199"/>
                  <a:gd name="T11" fmla="*/ 208 h 405"/>
                  <a:gd name="T12" fmla="*/ 32 w 14199"/>
                  <a:gd name="T13" fmla="*/ 180 h 405"/>
                  <a:gd name="T14" fmla="*/ 46 w 14199"/>
                  <a:gd name="T15" fmla="*/ 153 h 405"/>
                  <a:gd name="T16" fmla="*/ 63 w 14199"/>
                  <a:gd name="T17" fmla="*/ 128 h 405"/>
                  <a:gd name="T18" fmla="*/ 83 w 14199"/>
                  <a:gd name="T19" fmla="*/ 104 h 405"/>
                  <a:gd name="T20" fmla="*/ 104 w 14199"/>
                  <a:gd name="T21" fmla="*/ 83 h 405"/>
                  <a:gd name="T22" fmla="*/ 128 w 14199"/>
                  <a:gd name="T23" fmla="*/ 63 h 405"/>
                  <a:gd name="T24" fmla="*/ 153 w 14199"/>
                  <a:gd name="T25" fmla="*/ 46 h 405"/>
                  <a:gd name="T26" fmla="*/ 180 w 14199"/>
                  <a:gd name="T27" fmla="*/ 31 h 405"/>
                  <a:gd name="T28" fmla="*/ 208 w 14199"/>
                  <a:gd name="T29" fmla="*/ 19 h 405"/>
                  <a:gd name="T30" fmla="*/ 239 w 14199"/>
                  <a:gd name="T31" fmla="*/ 9 h 405"/>
                  <a:gd name="T32" fmla="*/ 270 w 14199"/>
                  <a:gd name="T33" fmla="*/ 4 h 405"/>
                  <a:gd name="T34" fmla="*/ 302 w 14199"/>
                  <a:gd name="T35" fmla="*/ 0 h 405"/>
                  <a:gd name="T36" fmla="*/ 13881 w 14199"/>
                  <a:gd name="T37" fmla="*/ 0 h 405"/>
                  <a:gd name="T38" fmla="*/ 13897 w 14199"/>
                  <a:gd name="T39" fmla="*/ 0 h 405"/>
                  <a:gd name="T40" fmla="*/ 13929 w 14199"/>
                  <a:gd name="T41" fmla="*/ 4 h 405"/>
                  <a:gd name="T42" fmla="*/ 13960 w 14199"/>
                  <a:gd name="T43" fmla="*/ 9 h 405"/>
                  <a:gd name="T44" fmla="*/ 13991 w 14199"/>
                  <a:gd name="T45" fmla="*/ 19 h 405"/>
                  <a:gd name="T46" fmla="*/ 14019 w 14199"/>
                  <a:gd name="T47" fmla="*/ 31 h 405"/>
                  <a:gd name="T48" fmla="*/ 14046 w 14199"/>
                  <a:gd name="T49" fmla="*/ 46 h 405"/>
                  <a:gd name="T50" fmla="*/ 14071 w 14199"/>
                  <a:gd name="T51" fmla="*/ 63 h 405"/>
                  <a:gd name="T52" fmla="*/ 14095 w 14199"/>
                  <a:gd name="T53" fmla="*/ 83 h 405"/>
                  <a:gd name="T54" fmla="*/ 14116 w 14199"/>
                  <a:gd name="T55" fmla="*/ 104 h 405"/>
                  <a:gd name="T56" fmla="*/ 14136 w 14199"/>
                  <a:gd name="T57" fmla="*/ 128 h 405"/>
                  <a:gd name="T58" fmla="*/ 14153 w 14199"/>
                  <a:gd name="T59" fmla="*/ 153 h 405"/>
                  <a:gd name="T60" fmla="*/ 14168 w 14199"/>
                  <a:gd name="T61" fmla="*/ 180 h 405"/>
                  <a:gd name="T62" fmla="*/ 14180 w 14199"/>
                  <a:gd name="T63" fmla="*/ 208 h 405"/>
                  <a:gd name="T64" fmla="*/ 14190 w 14199"/>
                  <a:gd name="T65" fmla="*/ 239 h 405"/>
                  <a:gd name="T66" fmla="*/ 14195 w 14199"/>
                  <a:gd name="T67" fmla="*/ 270 h 405"/>
                  <a:gd name="T68" fmla="*/ 14199 w 14199"/>
                  <a:gd name="T69" fmla="*/ 302 h 405"/>
                  <a:gd name="T70" fmla="*/ 14199 w 14199"/>
                  <a:gd name="T71" fmla="*/ 31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199" h="405">
                    <a:moveTo>
                      <a:pt x="14199" y="318"/>
                    </a:moveTo>
                    <a:lnTo>
                      <a:pt x="14199" y="405"/>
                    </a:lnTo>
                    <a:lnTo>
                      <a:pt x="0" y="405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0" y="302"/>
                    </a:lnTo>
                    <a:lnTo>
                      <a:pt x="1" y="285"/>
                    </a:lnTo>
                    <a:lnTo>
                      <a:pt x="4" y="270"/>
                    </a:lnTo>
                    <a:lnTo>
                      <a:pt x="6" y="254"/>
                    </a:lnTo>
                    <a:lnTo>
                      <a:pt x="9" y="239"/>
                    </a:lnTo>
                    <a:lnTo>
                      <a:pt x="14" y="224"/>
                    </a:lnTo>
                    <a:lnTo>
                      <a:pt x="19" y="208"/>
                    </a:lnTo>
                    <a:lnTo>
                      <a:pt x="25" y="194"/>
                    </a:lnTo>
                    <a:lnTo>
                      <a:pt x="32" y="180"/>
                    </a:lnTo>
                    <a:lnTo>
                      <a:pt x="38" y="167"/>
                    </a:lnTo>
                    <a:lnTo>
                      <a:pt x="46" y="153"/>
                    </a:lnTo>
                    <a:lnTo>
                      <a:pt x="54" y="140"/>
                    </a:lnTo>
                    <a:lnTo>
                      <a:pt x="63" y="128"/>
                    </a:lnTo>
                    <a:lnTo>
                      <a:pt x="72" y="116"/>
                    </a:lnTo>
                    <a:lnTo>
                      <a:pt x="83" y="104"/>
                    </a:lnTo>
                    <a:lnTo>
                      <a:pt x="93" y="93"/>
                    </a:lnTo>
                    <a:lnTo>
                      <a:pt x="104" y="83"/>
                    </a:lnTo>
                    <a:lnTo>
                      <a:pt x="116" y="72"/>
                    </a:lnTo>
                    <a:lnTo>
                      <a:pt x="128" y="63"/>
                    </a:lnTo>
                    <a:lnTo>
                      <a:pt x="141" y="54"/>
                    </a:lnTo>
                    <a:lnTo>
                      <a:pt x="153" y="46"/>
                    </a:lnTo>
                    <a:lnTo>
                      <a:pt x="167" y="38"/>
                    </a:lnTo>
                    <a:lnTo>
                      <a:pt x="180" y="31"/>
                    </a:lnTo>
                    <a:lnTo>
                      <a:pt x="194" y="25"/>
                    </a:lnTo>
                    <a:lnTo>
                      <a:pt x="208" y="19"/>
                    </a:lnTo>
                    <a:lnTo>
                      <a:pt x="224" y="14"/>
                    </a:lnTo>
                    <a:lnTo>
                      <a:pt x="239" y="9"/>
                    </a:lnTo>
                    <a:lnTo>
                      <a:pt x="254" y="6"/>
                    </a:lnTo>
                    <a:lnTo>
                      <a:pt x="270" y="4"/>
                    </a:lnTo>
                    <a:lnTo>
                      <a:pt x="285" y="1"/>
                    </a:lnTo>
                    <a:lnTo>
                      <a:pt x="302" y="0"/>
                    </a:lnTo>
                    <a:lnTo>
                      <a:pt x="318" y="0"/>
                    </a:lnTo>
                    <a:lnTo>
                      <a:pt x="13881" y="0"/>
                    </a:lnTo>
                    <a:lnTo>
                      <a:pt x="13881" y="0"/>
                    </a:lnTo>
                    <a:lnTo>
                      <a:pt x="13897" y="0"/>
                    </a:lnTo>
                    <a:lnTo>
                      <a:pt x="13914" y="1"/>
                    </a:lnTo>
                    <a:lnTo>
                      <a:pt x="13929" y="4"/>
                    </a:lnTo>
                    <a:lnTo>
                      <a:pt x="13945" y="6"/>
                    </a:lnTo>
                    <a:lnTo>
                      <a:pt x="13960" y="9"/>
                    </a:lnTo>
                    <a:lnTo>
                      <a:pt x="13975" y="14"/>
                    </a:lnTo>
                    <a:lnTo>
                      <a:pt x="13991" y="19"/>
                    </a:lnTo>
                    <a:lnTo>
                      <a:pt x="14005" y="25"/>
                    </a:lnTo>
                    <a:lnTo>
                      <a:pt x="14019" y="31"/>
                    </a:lnTo>
                    <a:lnTo>
                      <a:pt x="14032" y="38"/>
                    </a:lnTo>
                    <a:lnTo>
                      <a:pt x="14046" y="46"/>
                    </a:lnTo>
                    <a:lnTo>
                      <a:pt x="14059" y="54"/>
                    </a:lnTo>
                    <a:lnTo>
                      <a:pt x="14071" y="63"/>
                    </a:lnTo>
                    <a:lnTo>
                      <a:pt x="14083" y="72"/>
                    </a:lnTo>
                    <a:lnTo>
                      <a:pt x="14095" y="83"/>
                    </a:lnTo>
                    <a:lnTo>
                      <a:pt x="14106" y="93"/>
                    </a:lnTo>
                    <a:lnTo>
                      <a:pt x="14116" y="104"/>
                    </a:lnTo>
                    <a:lnTo>
                      <a:pt x="14127" y="116"/>
                    </a:lnTo>
                    <a:lnTo>
                      <a:pt x="14136" y="128"/>
                    </a:lnTo>
                    <a:lnTo>
                      <a:pt x="14145" y="140"/>
                    </a:lnTo>
                    <a:lnTo>
                      <a:pt x="14153" y="153"/>
                    </a:lnTo>
                    <a:lnTo>
                      <a:pt x="14161" y="167"/>
                    </a:lnTo>
                    <a:lnTo>
                      <a:pt x="14168" y="180"/>
                    </a:lnTo>
                    <a:lnTo>
                      <a:pt x="14174" y="194"/>
                    </a:lnTo>
                    <a:lnTo>
                      <a:pt x="14180" y="208"/>
                    </a:lnTo>
                    <a:lnTo>
                      <a:pt x="14185" y="224"/>
                    </a:lnTo>
                    <a:lnTo>
                      <a:pt x="14190" y="239"/>
                    </a:lnTo>
                    <a:lnTo>
                      <a:pt x="14193" y="254"/>
                    </a:lnTo>
                    <a:lnTo>
                      <a:pt x="14195" y="270"/>
                    </a:lnTo>
                    <a:lnTo>
                      <a:pt x="14198" y="285"/>
                    </a:lnTo>
                    <a:lnTo>
                      <a:pt x="14199" y="302"/>
                    </a:lnTo>
                    <a:lnTo>
                      <a:pt x="14199" y="318"/>
                    </a:lnTo>
                    <a:lnTo>
                      <a:pt x="14199" y="31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6" name="Freeform 8"/>
              <p:cNvSpPr>
                <a:spLocks/>
              </p:cNvSpPr>
              <p:nvPr/>
            </p:nvSpPr>
            <p:spPr bwMode="auto">
              <a:xfrm>
                <a:off x="1919" y="820"/>
                <a:ext cx="4733" cy="2933"/>
              </a:xfrm>
              <a:custGeom>
                <a:avLst/>
                <a:gdLst>
                  <a:gd name="T0" fmla="*/ 14199 w 14199"/>
                  <a:gd name="T1" fmla="*/ 8481 h 8799"/>
                  <a:gd name="T2" fmla="*/ 14199 w 14199"/>
                  <a:gd name="T3" fmla="*/ 8497 h 8799"/>
                  <a:gd name="T4" fmla="*/ 14195 w 14199"/>
                  <a:gd name="T5" fmla="*/ 8529 h 8799"/>
                  <a:gd name="T6" fmla="*/ 14190 w 14199"/>
                  <a:gd name="T7" fmla="*/ 8560 h 8799"/>
                  <a:gd name="T8" fmla="*/ 14180 w 14199"/>
                  <a:gd name="T9" fmla="*/ 8590 h 8799"/>
                  <a:gd name="T10" fmla="*/ 14168 w 14199"/>
                  <a:gd name="T11" fmla="*/ 8619 h 8799"/>
                  <a:gd name="T12" fmla="*/ 14153 w 14199"/>
                  <a:gd name="T13" fmla="*/ 8645 h 8799"/>
                  <a:gd name="T14" fmla="*/ 14136 w 14199"/>
                  <a:gd name="T15" fmla="*/ 8671 h 8799"/>
                  <a:gd name="T16" fmla="*/ 14116 w 14199"/>
                  <a:gd name="T17" fmla="*/ 8695 h 8799"/>
                  <a:gd name="T18" fmla="*/ 14095 w 14199"/>
                  <a:gd name="T19" fmla="*/ 8716 h 8799"/>
                  <a:gd name="T20" fmla="*/ 14071 w 14199"/>
                  <a:gd name="T21" fmla="*/ 8735 h 8799"/>
                  <a:gd name="T22" fmla="*/ 14046 w 14199"/>
                  <a:gd name="T23" fmla="*/ 8753 h 8799"/>
                  <a:gd name="T24" fmla="*/ 14019 w 14199"/>
                  <a:gd name="T25" fmla="*/ 8767 h 8799"/>
                  <a:gd name="T26" fmla="*/ 13991 w 14199"/>
                  <a:gd name="T27" fmla="*/ 8780 h 8799"/>
                  <a:gd name="T28" fmla="*/ 13960 w 14199"/>
                  <a:gd name="T29" fmla="*/ 8788 h 8799"/>
                  <a:gd name="T30" fmla="*/ 13929 w 14199"/>
                  <a:gd name="T31" fmla="*/ 8795 h 8799"/>
                  <a:gd name="T32" fmla="*/ 13897 w 14199"/>
                  <a:gd name="T33" fmla="*/ 8799 h 8799"/>
                  <a:gd name="T34" fmla="*/ 318 w 14199"/>
                  <a:gd name="T35" fmla="*/ 8799 h 8799"/>
                  <a:gd name="T36" fmla="*/ 302 w 14199"/>
                  <a:gd name="T37" fmla="*/ 8799 h 8799"/>
                  <a:gd name="T38" fmla="*/ 270 w 14199"/>
                  <a:gd name="T39" fmla="*/ 8795 h 8799"/>
                  <a:gd name="T40" fmla="*/ 239 w 14199"/>
                  <a:gd name="T41" fmla="*/ 8788 h 8799"/>
                  <a:gd name="T42" fmla="*/ 208 w 14199"/>
                  <a:gd name="T43" fmla="*/ 8780 h 8799"/>
                  <a:gd name="T44" fmla="*/ 180 w 14199"/>
                  <a:gd name="T45" fmla="*/ 8767 h 8799"/>
                  <a:gd name="T46" fmla="*/ 153 w 14199"/>
                  <a:gd name="T47" fmla="*/ 8753 h 8799"/>
                  <a:gd name="T48" fmla="*/ 128 w 14199"/>
                  <a:gd name="T49" fmla="*/ 8735 h 8799"/>
                  <a:gd name="T50" fmla="*/ 104 w 14199"/>
                  <a:gd name="T51" fmla="*/ 8716 h 8799"/>
                  <a:gd name="T52" fmla="*/ 83 w 14199"/>
                  <a:gd name="T53" fmla="*/ 8695 h 8799"/>
                  <a:gd name="T54" fmla="*/ 63 w 14199"/>
                  <a:gd name="T55" fmla="*/ 8671 h 8799"/>
                  <a:gd name="T56" fmla="*/ 46 w 14199"/>
                  <a:gd name="T57" fmla="*/ 8645 h 8799"/>
                  <a:gd name="T58" fmla="*/ 32 w 14199"/>
                  <a:gd name="T59" fmla="*/ 8619 h 8799"/>
                  <a:gd name="T60" fmla="*/ 19 w 14199"/>
                  <a:gd name="T61" fmla="*/ 8590 h 8799"/>
                  <a:gd name="T62" fmla="*/ 9 w 14199"/>
                  <a:gd name="T63" fmla="*/ 8560 h 8799"/>
                  <a:gd name="T64" fmla="*/ 4 w 14199"/>
                  <a:gd name="T65" fmla="*/ 8529 h 8799"/>
                  <a:gd name="T66" fmla="*/ 0 w 14199"/>
                  <a:gd name="T67" fmla="*/ 8497 h 8799"/>
                  <a:gd name="T68" fmla="*/ 0 w 14199"/>
                  <a:gd name="T69" fmla="*/ 0 h 8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99" h="8799">
                    <a:moveTo>
                      <a:pt x="14199" y="0"/>
                    </a:moveTo>
                    <a:lnTo>
                      <a:pt x="14199" y="8481"/>
                    </a:lnTo>
                    <a:lnTo>
                      <a:pt x="14199" y="8481"/>
                    </a:lnTo>
                    <a:lnTo>
                      <a:pt x="14199" y="8497"/>
                    </a:lnTo>
                    <a:lnTo>
                      <a:pt x="14198" y="8513"/>
                    </a:lnTo>
                    <a:lnTo>
                      <a:pt x="14195" y="8529"/>
                    </a:lnTo>
                    <a:lnTo>
                      <a:pt x="14193" y="8545"/>
                    </a:lnTo>
                    <a:lnTo>
                      <a:pt x="14190" y="8560"/>
                    </a:lnTo>
                    <a:lnTo>
                      <a:pt x="14185" y="8575"/>
                    </a:lnTo>
                    <a:lnTo>
                      <a:pt x="14180" y="8590"/>
                    </a:lnTo>
                    <a:lnTo>
                      <a:pt x="14174" y="8605"/>
                    </a:lnTo>
                    <a:lnTo>
                      <a:pt x="14168" y="8619"/>
                    </a:lnTo>
                    <a:lnTo>
                      <a:pt x="14161" y="8632"/>
                    </a:lnTo>
                    <a:lnTo>
                      <a:pt x="14153" y="8645"/>
                    </a:lnTo>
                    <a:lnTo>
                      <a:pt x="14145" y="8658"/>
                    </a:lnTo>
                    <a:lnTo>
                      <a:pt x="14136" y="8671"/>
                    </a:lnTo>
                    <a:lnTo>
                      <a:pt x="14127" y="8683"/>
                    </a:lnTo>
                    <a:lnTo>
                      <a:pt x="14116" y="8695"/>
                    </a:lnTo>
                    <a:lnTo>
                      <a:pt x="14106" y="8706"/>
                    </a:lnTo>
                    <a:lnTo>
                      <a:pt x="14095" y="8716"/>
                    </a:lnTo>
                    <a:lnTo>
                      <a:pt x="14083" y="8726"/>
                    </a:lnTo>
                    <a:lnTo>
                      <a:pt x="14071" y="8735"/>
                    </a:lnTo>
                    <a:lnTo>
                      <a:pt x="14059" y="8745"/>
                    </a:lnTo>
                    <a:lnTo>
                      <a:pt x="14046" y="8753"/>
                    </a:lnTo>
                    <a:lnTo>
                      <a:pt x="14032" y="8760"/>
                    </a:lnTo>
                    <a:lnTo>
                      <a:pt x="14019" y="8767"/>
                    </a:lnTo>
                    <a:lnTo>
                      <a:pt x="14005" y="8774"/>
                    </a:lnTo>
                    <a:lnTo>
                      <a:pt x="13991" y="8780"/>
                    </a:lnTo>
                    <a:lnTo>
                      <a:pt x="13975" y="8785"/>
                    </a:lnTo>
                    <a:lnTo>
                      <a:pt x="13960" y="8788"/>
                    </a:lnTo>
                    <a:lnTo>
                      <a:pt x="13945" y="8792"/>
                    </a:lnTo>
                    <a:lnTo>
                      <a:pt x="13929" y="8795"/>
                    </a:lnTo>
                    <a:lnTo>
                      <a:pt x="13914" y="8797"/>
                    </a:lnTo>
                    <a:lnTo>
                      <a:pt x="13897" y="8799"/>
                    </a:lnTo>
                    <a:lnTo>
                      <a:pt x="13881" y="8799"/>
                    </a:lnTo>
                    <a:lnTo>
                      <a:pt x="318" y="8799"/>
                    </a:lnTo>
                    <a:lnTo>
                      <a:pt x="318" y="8799"/>
                    </a:lnTo>
                    <a:lnTo>
                      <a:pt x="302" y="8799"/>
                    </a:lnTo>
                    <a:lnTo>
                      <a:pt x="285" y="8797"/>
                    </a:lnTo>
                    <a:lnTo>
                      <a:pt x="270" y="8795"/>
                    </a:lnTo>
                    <a:lnTo>
                      <a:pt x="254" y="8792"/>
                    </a:lnTo>
                    <a:lnTo>
                      <a:pt x="239" y="8788"/>
                    </a:lnTo>
                    <a:lnTo>
                      <a:pt x="224" y="8785"/>
                    </a:lnTo>
                    <a:lnTo>
                      <a:pt x="208" y="8780"/>
                    </a:lnTo>
                    <a:lnTo>
                      <a:pt x="194" y="8774"/>
                    </a:lnTo>
                    <a:lnTo>
                      <a:pt x="180" y="8767"/>
                    </a:lnTo>
                    <a:lnTo>
                      <a:pt x="167" y="8760"/>
                    </a:lnTo>
                    <a:lnTo>
                      <a:pt x="153" y="8753"/>
                    </a:lnTo>
                    <a:lnTo>
                      <a:pt x="141" y="8745"/>
                    </a:lnTo>
                    <a:lnTo>
                      <a:pt x="128" y="8735"/>
                    </a:lnTo>
                    <a:lnTo>
                      <a:pt x="116" y="8726"/>
                    </a:lnTo>
                    <a:lnTo>
                      <a:pt x="104" y="8716"/>
                    </a:lnTo>
                    <a:lnTo>
                      <a:pt x="93" y="8706"/>
                    </a:lnTo>
                    <a:lnTo>
                      <a:pt x="83" y="8695"/>
                    </a:lnTo>
                    <a:lnTo>
                      <a:pt x="72" y="8683"/>
                    </a:lnTo>
                    <a:lnTo>
                      <a:pt x="63" y="8671"/>
                    </a:lnTo>
                    <a:lnTo>
                      <a:pt x="54" y="8658"/>
                    </a:lnTo>
                    <a:lnTo>
                      <a:pt x="46" y="8645"/>
                    </a:lnTo>
                    <a:lnTo>
                      <a:pt x="38" y="8632"/>
                    </a:lnTo>
                    <a:lnTo>
                      <a:pt x="32" y="8619"/>
                    </a:lnTo>
                    <a:lnTo>
                      <a:pt x="25" y="8605"/>
                    </a:lnTo>
                    <a:lnTo>
                      <a:pt x="19" y="8590"/>
                    </a:lnTo>
                    <a:lnTo>
                      <a:pt x="14" y="8575"/>
                    </a:lnTo>
                    <a:lnTo>
                      <a:pt x="9" y="8560"/>
                    </a:lnTo>
                    <a:lnTo>
                      <a:pt x="6" y="8545"/>
                    </a:lnTo>
                    <a:lnTo>
                      <a:pt x="4" y="8529"/>
                    </a:lnTo>
                    <a:lnTo>
                      <a:pt x="1" y="8513"/>
                    </a:lnTo>
                    <a:lnTo>
                      <a:pt x="0" y="8497"/>
                    </a:lnTo>
                    <a:lnTo>
                      <a:pt x="0" y="8481"/>
                    </a:lnTo>
                    <a:lnTo>
                      <a:pt x="0" y="0"/>
                    </a:lnTo>
                    <a:lnTo>
                      <a:pt x="1419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7" name="Rectangle 9"/>
              <p:cNvSpPr>
                <a:spLocks noChangeArrowheads="1"/>
              </p:cNvSpPr>
              <p:nvPr/>
            </p:nvSpPr>
            <p:spPr bwMode="auto">
              <a:xfrm>
                <a:off x="2054" y="820"/>
                <a:ext cx="4463" cy="25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8" name="Rectangle 10"/>
              <p:cNvSpPr>
                <a:spLocks noChangeArrowheads="1"/>
              </p:cNvSpPr>
              <p:nvPr/>
            </p:nvSpPr>
            <p:spPr bwMode="auto">
              <a:xfrm>
                <a:off x="6517" y="820"/>
                <a:ext cx="135" cy="255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9" name="Rectangle 11"/>
              <p:cNvSpPr>
                <a:spLocks noChangeArrowheads="1"/>
              </p:cNvSpPr>
              <p:nvPr/>
            </p:nvSpPr>
            <p:spPr bwMode="auto">
              <a:xfrm>
                <a:off x="1919" y="820"/>
                <a:ext cx="135" cy="255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38" name="Grupp 37"/>
            <p:cNvGrpSpPr/>
            <p:nvPr/>
          </p:nvGrpSpPr>
          <p:grpSpPr>
            <a:xfrm>
              <a:off x="2779539" y="1382603"/>
              <a:ext cx="3439702" cy="2240345"/>
              <a:chOff x="2779539" y="1382603"/>
              <a:chExt cx="3439702" cy="2240345"/>
            </a:xfrm>
          </p:grpSpPr>
          <p:grpSp>
            <p:nvGrpSpPr>
              <p:cNvPr id="40" name="Grupp 39"/>
              <p:cNvGrpSpPr/>
              <p:nvPr/>
            </p:nvGrpSpPr>
            <p:grpSpPr>
              <a:xfrm>
                <a:off x="2779539" y="1382603"/>
                <a:ext cx="320006" cy="2240345"/>
                <a:chOff x="1951807" y="1301518"/>
                <a:chExt cx="720060" cy="5041099"/>
              </a:xfrm>
            </p:grpSpPr>
            <p:pic>
              <p:nvPicPr>
                <p:cNvPr id="48" name="Värderingar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562261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49" name="Teknik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475839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50" name="Kompetens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389417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51" name="Jobb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302995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70" name="Next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07" y="2165738"/>
                  <a:ext cx="720060" cy="720000"/>
                </a:xfrm>
                <a:prstGeom prst="rect">
                  <a:avLst/>
                </a:prstGeom>
              </p:spPr>
            </p:pic>
            <p:pic>
              <p:nvPicPr>
                <p:cNvPr id="71" name="Befolknin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1301518"/>
                  <a:ext cx="720000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upp 40"/>
              <p:cNvGrpSpPr/>
              <p:nvPr/>
            </p:nvGrpSpPr>
            <p:grpSpPr>
              <a:xfrm>
                <a:off x="3303241" y="1486102"/>
                <a:ext cx="2916000" cy="2030857"/>
                <a:chOff x="3303241" y="1486102"/>
                <a:chExt cx="2916000" cy="2030857"/>
              </a:xfrm>
            </p:grpSpPr>
            <p:sp>
              <p:nvSpPr>
                <p:cNvPr id="42" name="Rektangel 41"/>
                <p:cNvSpPr/>
                <p:nvPr/>
              </p:nvSpPr>
              <p:spPr>
                <a:xfrm>
                  <a:off x="3303241" y="1486102"/>
                  <a:ext cx="2736000" cy="1080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3" name="Rektangel 42"/>
                <p:cNvSpPr/>
                <p:nvPr/>
              </p:nvSpPr>
              <p:spPr>
                <a:xfrm>
                  <a:off x="3303241" y="1872627"/>
                  <a:ext cx="1717200" cy="108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4" name="Rektangel 43"/>
                <p:cNvSpPr/>
                <p:nvPr/>
              </p:nvSpPr>
              <p:spPr>
                <a:xfrm>
                  <a:off x="3303241" y="2256739"/>
                  <a:ext cx="2545200" cy="108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5" name="Rektangel 44"/>
                <p:cNvSpPr/>
                <p:nvPr/>
              </p:nvSpPr>
              <p:spPr>
                <a:xfrm>
                  <a:off x="3303241" y="2647902"/>
                  <a:ext cx="2916000" cy="10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6" name="Rektangel 45"/>
                <p:cNvSpPr/>
                <p:nvPr/>
              </p:nvSpPr>
              <p:spPr>
                <a:xfrm>
                  <a:off x="3303241" y="3024886"/>
                  <a:ext cx="2714400" cy="108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7" name="Rektangel 46"/>
                <p:cNvSpPr/>
                <p:nvPr/>
              </p:nvSpPr>
              <p:spPr>
                <a:xfrm>
                  <a:off x="3303241" y="3408959"/>
                  <a:ext cx="2678400" cy="1080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</p:grpSp>
      <p:sp>
        <p:nvSpPr>
          <p:cNvPr id="80" name="Textmoln flik"/>
          <p:cNvSpPr>
            <a:spLocks/>
          </p:cNvSpPr>
          <p:nvPr/>
        </p:nvSpPr>
        <p:spPr bwMode="auto">
          <a:xfrm>
            <a:off x="3200153" y="899295"/>
            <a:ext cx="7218404" cy="2411831"/>
          </a:xfrm>
          <a:custGeom>
            <a:avLst/>
            <a:gdLst>
              <a:gd name="T0" fmla="*/ 18018 w 19008"/>
              <a:gd name="T1" fmla="*/ 3810 h 6351"/>
              <a:gd name="T2" fmla="*/ 17978 w 19008"/>
              <a:gd name="T3" fmla="*/ 3309 h 6351"/>
              <a:gd name="T4" fmla="*/ 17796 w 19008"/>
              <a:gd name="T5" fmla="*/ 2846 h 6351"/>
              <a:gd name="T6" fmla="*/ 17495 w 19008"/>
              <a:gd name="T7" fmla="*/ 2462 h 6351"/>
              <a:gd name="T8" fmla="*/ 17096 w 19008"/>
              <a:gd name="T9" fmla="*/ 2178 h 6351"/>
              <a:gd name="T10" fmla="*/ 16622 w 19008"/>
              <a:gd name="T11" fmla="*/ 2019 h 6351"/>
              <a:gd name="T12" fmla="*/ 16138 w 19008"/>
              <a:gd name="T13" fmla="*/ 2001 h 6351"/>
              <a:gd name="T14" fmla="*/ 15627 w 19008"/>
              <a:gd name="T15" fmla="*/ 2140 h 6351"/>
              <a:gd name="T16" fmla="*/ 15177 w 19008"/>
              <a:gd name="T17" fmla="*/ 1596 h 6351"/>
              <a:gd name="T18" fmla="*/ 14498 w 19008"/>
              <a:gd name="T19" fmla="*/ 1221 h 6351"/>
              <a:gd name="T20" fmla="*/ 13829 w 19008"/>
              <a:gd name="T21" fmla="*/ 1130 h 6351"/>
              <a:gd name="T22" fmla="*/ 13096 w 19008"/>
              <a:gd name="T23" fmla="*/ 1299 h 6351"/>
              <a:gd name="T24" fmla="*/ 12451 w 19008"/>
              <a:gd name="T25" fmla="*/ 1760 h 6351"/>
              <a:gd name="T26" fmla="*/ 12059 w 19008"/>
              <a:gd name="T27" fmla="*/ 2145 h 6351"/>
              <a:gd name="T28" fmla="*/ 11522 w 19008"/>
              <a:gd name="T29" fmla="*/ 1984 h 6351"/>
              <a:gd name="T30" fmla="*/ 11002 w 19008"/>
              <a:gd name="T31" fmla="*/ 2050 h 6351"/>
              <a:gd name="T32" fmla="*/ 10667 w 19008"/>
              <a:gd name="T33" fmla="*/ 2068 h 6351"/>
              <a:gd name="T34" fmla="*/ 10424 w 19008"/>
              <a:gd name="T35" fmla="*/ 1609 h 6351"/>
              <a:gd name="T36" fmla="*/ 10083 w 19008"/>
              <a:gd name="T37" fmla="*/ 1222 h 6351"/>
              <a:gd name="T38" fmla="*/ 9661 w 19008"/>
              <a:gd name="T39" fmla="*/ 923 h 6351"/>
              <a:gd name="T40" fmla="*/ 9176 w 19008"/>
              <a:gd name="T41" fmla="*/ 727 h 6351"/>
              <a:gd name="T42" fmla="*/ 8641 w 19008"/>
              <a:gd name="T43" fmla="*/ 651 h 6351"/>
              <a:gd name="T44" fmla="*/ 8100 w 19008"/>
              <a:gd name="T45" fmla="*/ 706 h 6351"/>
              <a:gd name="T46" fmla="*/ 7559 w 19008"/>
              <a:gd name="T47" fmla="*/ 905 h 6351"/>
              <a:gd name="T48" fmla="*/ 7128 w 19008"/>
              <a:gd name="T49" fmla="*/ 1105 h 6351"/>
              <a:gd name="T50" fmla="*/ 6527 w 19008"/>
              <a:gd name="T51" fmla="*/ 447 h 6351"/>
              <a:gd name="T52" fmla="*/ 5930 w 19008"/>
              <a:gd name="T53" fmla="*/ 131 h 6351"/>
              <a:gd name="T54" fmla="*/ 5481 w 19008"/>
              <a:gd name="T55" fmla="*/ 21 h 6351"/>
              <a:gd name="T56" fmla="*/ 5011 w 19008"/>
              <a:gd name="T57" fmla="*/ 4 h 6351"/>
              <a:gd name="T58" fmla="*/ 4427 w 19008"/>
              <a:gd name="T59" fmla="*/ 120 h 6351"/>
              <a:gd name="T60" fmla="*/ 3908 w 19008"/>
              <a:gd name="T61" fmla="*/ 374 h 6351"/>
              <a:gd name="T62" fmla="*/ 3472 w 19008"/>
              <a:gd name="T63" fmla="*/ 744 h 6351"/>
              <a:gd name="T64" fmla="*/ 3140 w 19008"/>
              <a:gd name="T65" fmla="*/ 1212 h 6351"/>
              <a:gd name="T66" fmla="*/ 2932 w 19008"/>
              <a:gd name="T67" fmla="*/ 1755 h 6351"/>
              <a:gd name="T68" fmla="*/ 2594 w 19008"/>
              <a:gd name="T69" fmla="*/ 1808 h 6351"/>
              <a:gd name="T70" fmla="*/ 2168 w 19008"/>
              <a:gd name="T71" fmla="*/ 1915 h 6351"/>
              <a:gd name="T72" fmla="*/ 1794 w 19008"/>
              <a:gd name="T73" fmla="*/ 2126 h 6351"/>
              <a:gd name="T74" fmla="*/ 1488 w 19008"/>
              <a:gd name="T75" fmla="*/ 2423 h 6351"/>
              <a:gd name="T76" fmla="*/ 1267 w 19008"/>
              <a:gd name="T77" fmla="*/ 2790 h 6351"/>
              <a:gd name="T78" fmla="*/ 1153 w 19008"/>
              <a:gd name="T79" fmla="*/ 3174 h 6351"/>
              <a:gd name="T80" fmla="*/ 847 w 19008"/>
              <a:gd name="T81" fmla="*/ 3209 h 6351"/>
              <a:gd name="T82" fmla="*/ 544 w 19008"/>
              <a:gd name="T83" fmla="*/ 3337 h 6351"/>
              <a:gd name="T84" fmla="*/ 293 w 19008"/>
              <a:gd name="T85" fmla="*/ 3544 h 6351"/>
              <a:gd name="T86" fmla="*/ 112 w 19008"/>
              <a:gd name="T87" fmla="*/ 3813 h 6351"/>
              <a:gd name="T88" fmla="*/ 14 w 19008"/>
              <a:gd name="T89" fmla="*/ 4131 h 6351"/>
              <a:gd name="T90" fmla="*/ 9 w 19008"/>
              <a:gd name="T91" fmla="*/ 4446 h 6351"/>
              <a:gd name="T92" fmla="*/ 100 w 19008"/>
              <a:gd name="T93" fmla="*/ 4767 h 6351"/>
              <a:gd name="T94" fmla="*/ 276 w 19008"/>
              <a:gd name="T95" fmla="*/ 5040 h 6351"/>
              <a:gd name="T96" fmla="*/ 521 w 19008"/>
              <a:gd name="T97" fmla="*/ 5252 h 6351"/>
              <a:gd name="T98" fmla="*/ 821 w 19008"/>
              <a:gd name="T99" fmla="*/ 5387 h 6351"/>
              <a:gd name="T100" fmla="*/ 1129 w 19008"/>
              <a:gd name="T101" fmla="*/ 5430 h 6351"/>
              <a:gd name="T102" fmla="*/ 11182 w 19008"/>
              <a:gd name="T103" fmla="*/ 6290 h 6351"/>
              <a:gd name="T104" fmla="*/ 11314 w 19008"/>
              <a:gd name="T105" fmla="*/ 6338 h 6351"/>
              <a:gd name="T106" fmla="*/ 18399 w 19008"/>
              <a:gd name="T107" fmla="*/ 5429 h 6351"/>
              <a:gd name="T108" fmla="*/ 18750 w 19008"/>
              <a:gd name="T109" fmla="*/ 5302 h 6351"/>
              <a:gd name="T110" fmla="*/ 18969 w 19008"/>
              <a:gd name="T111" fmla="*/ 5009 h 6351"/>
              <a:gd name="T112" fmla="*/ 18994 w 19008"/>
              <a:gd name="T113" fmla="*/ 4659 h 6351"/>
              <a:gd name="T114" fmla="*/ 18820 w 19008"/>
              <a:gd name="T115" fmla="*/ 4335 h 6351"/>
              <a:gd name="T116" fmla="*/ 18495 w 19008"/>
              <a:gd name="T117" fmla="*/ 4160 h 6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008" h="6351">
                <a:moveTo>
                  <a:pt x="18366" y="4147"/>
                </a:moveTo>
                <a:lnTo>
                  <a:pt x="18366" y="4147"/>
                </a:lnTo>
                <a:lnTo>
                  <a:pt x="18366" y="4147"/>
                </a:lnTo>
                <a:lnTo>
                  <a:pt x="18366" y="4147"/>
                </a:lnTo>
                <a:lnTo>
                  <a:pt x="17960" y="4147"/>
                </a:lnTo>
                <a:lnTo>
                  <a:pt x="17960" y="4147"/>
                </a:lnTo>
                <a:lnTo>
                  <a:pt x="17974" y="4092"/>
                </a:lnTo>
                <a:lnTo>
                  <a:pt x="17987" y="4037"/>
                </a:lnTo>
                <a:lnTo>
                  <a:pt x="17997" y="3981"/>
                </a:lnTo>
                <a:lnTo>
                  <a:pt x="18006" y="3924"/>
                </a:lnTo>
                <a:lnTo>
                  <a:pt x="18013" y="3867"/>
                </a:lnTo>
                <a:lnTo>
                  <a:pt x="18018" y="3810"/>
                </a:lnTo>
                <a:lnTo>
                  <a:pt x="18021" y="3751"/>
                </a:lnTo>
                <a:lnTo>
                  <a:pt x="18022" y="3693"/>
                </a:lnTo>
                <a:lnTo>
                  <a:pt x="18022" y="3693"/>
                </a:lnTo>
                <a:lnTo>
                  <a:pt x="18021" y="3649"/>
                </a:lnTo>
                <a:lnTo>
                  <a:pt x="18020" y="3605"/>
                </a:lnTo>
                <a:lnTo>
                  <a:pt x="18017" y="3562"/>
                </a:lnTo>
                <a:lnTo>
                  <a:pt x="18013" y="3519"/>
                </a:lnTo>
                <a:lnTo>
                  <a:pt x="18008" y="3477"/>
                </a:lnTo>
                <a:lnTo>
                  <a:pt x="18002" y="3434"/>
                </a:lnTo>
                <a:lnTo>
                  <a:pt x="17995" y="3392"/>
                </a:lnTo>
                <a:lnTo>
                  <a:pt x="17988" y="3350"/>
                </a:lnTo>
                <a:lnTo>
                  <a:pt x="17978" y="3309"/>
                </a:lnTo>
                <a:lnTo>
                  <a:pt x="17968" y="3268"/>
                </a:lnTo>
                <a:lnTo>
                  <a:pt x="17957" y="3227"/>
                </a:lnTo>
                <a:lnTo>
                  <a:pt x="17945" y="3188"/>
                </a:lnTo>
                <a:lnTo>
                  <a:pt x="17932" y="3148"/>
                </a:lnTo>
                <a:lnTo>
                  <a:pt x="17919" y="3108"/>
                </a:lnTo>
                <a:lnTo>
                  <a:pt x="17904" y="3069"/>
                </a:lnTo>
                <a:lnTo>
                  <a:pt x="17888" y="3031"/>
                </a:lnTo>
                <a:lnTo>
                  <a:pt x="17872" y="2993"/>
                </a:lnTo>
                <a:lnTo>
                  <a:pt x="17854" y="2956"/>
                </a:lnTo>
                <a:lnTo>
                  <a:pt x="17835" y="2919"/>
                </a:lnTo>
                <a:lnTo>
                  <a:pt x="17816" y="2883"/>
                </a:lnTo>
                <a:lnTo>
                  <a:pt x="17796" y="2846"/>
                </a:lnTo>
                <a:lnTo>
                  <a:pt x="17776" y="2812"/>
                </a:lnTo>
                <a:lnTo>
                  <a:pt x="17754" y="2776"/>
                </a:lnTo>
                <a:lnTo>
                  <a:pt x="17732" y="2743"/>
                </a:lnTo>
                <a:lnTo>
                  <a:pt x="17708" y="2708"/>
                </a:lnTo>
                <a:lnTo>
                  <a:pt x="17684" y="2676"/>
                </a:lnTo>
                <a:lnTo>
                  <a:pt x="17659" y="2643"/>
                </a:lnTo>
                <a:lnTo>
                  <a:pt x="17633" y="2611"/>
                </a:lnTo>
                <a:lnTo>
                  <a:pt x="17607" y="2580"/>
                </a:lnTo>
                <a:lnTo>
                  <a:pt x="17580" y="2549"/>
                </a:lnTo>
                <a:lnTo>
                  <a:pt x="17552" y="2519"/>
                </a:lnTo>
                <a:lnTo>
                  <a:pt x="17524" y="2490"/>
                </a:lnTo>
                <a:lnTo>
                  <a:pt x="17495" y="2462"/>
                </a:lnTo>
                <a:lnTo>
                  <a:pt x="17464" y="2433"/>
                </a:lnTo>
                <a:lnTo>
                  <a:pt x="17434" y="2407"/>
                </a:lnTo>
                <a:lnTo>
                  <a:pt x="17403" y="2380"/>
                </a:lnTo>
                <a:lnTo>
                  <a:pt x="17371" y="2355"/>
                </a:lnTo>
                <a:lnTo>
                  <a:pt x="17339" y="2330"/>
                </a:lnTo>
                <a:lnTo>
                  <a:pt x="17306" y="2306"/>
                </a:lnTo>
                <a:lnTo>
                  <a:pt x="17272" y="2282"/>
                </a:lnTo>
                <a:lnTo>
                  <a:pt x="17238" y="2260"/>
                </a:lnTo>
                <a:lnTo>
                  <a:pt x="17203" y="2238"/>
                </a:lnTo>
                <a:lnTo>
                  <a:pt x="17168" y="2217"/>
                </a:lnTo>
                <a:lnTo>
                  <a:pt x="17131" y="2197"/>
                </a:lnTo>
                <a:lnTo>
                  <a:pt x="17096" y="2178"/>
                </a:lnTo>
                <a:lnTo>
                  <a:pt x="17058" y="2160"/>
                </a:lnTo>
                <a:lnTo>
                  <a:pt x="17020" y="2142"/>
                </a:lnTo>
                <a:lnTo>
                  <a:pt x="16983" y="2125"/>
                </a:lnTo>
                <a:lnTo>
                  <a:pt x="16944" y="2110"/>
                </a:lnTo>
                <a:lnTo>
                  <a:pt x="16906" y="2095"/>
                </a:lnTo>
                <a:lnTo>
                  <a:pt x="16867" y="2081"/>
                </a:lnTo>
                <a:lnTo>
                  <a:pt x="16827" y="2068"/>
                </a:lnTo>
                <a:lnTo>
                  <a:pt x="16786" y="2056"/>
                </a:lnTo>
                <a:lnTo>
                  <a:pt x="16746" y="2045"/>
                </a:lnTo>
                <a:lnTo>
                  <a:pt x="16705" y="2036"/>
                </a:lnTo>
                <a:lnTo>
                  <a:pt x="16663" y="2026"/>
                </a:lnTo>
                <a:lnTo>
                  <a:pt x="16622" y="2019"/>
                </a:lnTo>
                <a:lnTo>
                  <a:pt x="16580" y="2012"/>
                </a:lnTo>
                <a:lnTo>
                  <a:pt x="16538" y="2005"/>
                </a:lnTo>
                <a:lnTo>
                  <a:pt x="16495" y="2001"/>
                </a:lnTo>
                <a:lnTo>
                  <a:pt x="16452" y="1997"/>
                </a:lnTo>
                <a:lnTo>
                  <a:pt x="16408" y="1994"/>
                </a:lnTo>
                <a:lnTo>
                  <a:pt x="16364" y="1993"/>
                </a:lnTo>
                <a:lnTo>
                  <a:pt x="16321" y="1992"/>
                </a:lnTo>
                <a:lnTo>
                  <a:pt x="16321" y="1992"/>
                </a:lnTo>
                <a:lnTo>
                  <a:pt x="16275" y="1993"/>
                </a:lnTo>
                <a:lnTo>
                  <a:pt x="16229" y="1994"/>
                </a:lnTo>
                <a:lnTo>
                  <a:pt x="16184" y="1997"/>
                </a:lnTo>
                <a:lnTo>
                  <a:pt x="16138" y="2001"/>
                </a:lnTo>
                <a:lnTo>
                  <a:pt x="16093" y="2007"/>
                </a:lnTo>
                <a:lnTo>
                  <a:pt x="16049" y="2014"/>
                </a:lnTo>
                <a:lnTo>
                  <a:pt x="16004" y="2021"/>
                </a:lnTo>
                <a:lnTo>
                  <a:pt x="15960" y="2030"/>
                </a:lnTo>
                <a:lnTo>
                  <a:pt x="15917" y="2040"/>
                </a:lnTo>
                <a:lnTo>
                  <a:pt x="15875" y="2051"/>
                </a:lnTo>
                <a:lnTo>
                  <a:pt x="15832" y="2063"/>
                </a:lnTo>
                <a:lnTo>
                  <a:pt x="15790" y="2076"/>
                </a:lnTo>
                <a:lnTo>
                  <a:pt x="15748" y="2091"/>
                </a:lnTo>
                <a:lnTo>
                  <a:pt x="15708" y="2106"/>
                </a:lnTo>
                <a:lnTo>
                  <a:pt x="15667" y="2122"/>
                </a:lnTo>
                <a:lnTo>
                  <a:pt x="15627" y="2140"/>
                </a:lnTo>
                <a:lnTo>
                  <a:pt x="15627" y="2140"/>
                </a:lnTo>
                <a:lnTo>
                  <a:pt x="15594" y="2084"/>
                </a:lnTo>
                <a:lnTo>
                  <a:pt x="15559" y="2029"/>
                </a:lnTo>
                <a:lnTo>
                  <a:pt x="15524" y="1975"/>
                </a:lnTo>
                <a:lnTo>
                  <a:pt x="15485" y="1923"/>
                </a:lnTo>
                <a:lnTo>
                  <a:pt x="15446" y="1872"/>
                </a:lnTo>
                <a:lnTo>
                  <a:pt x="15405" y="1822"/>
                </a:lnTo>
                <a:lnTo>
                  <a:pt x="15362" y="1774"/>
                </a:lnTo>
                <a:lnTo>
                  <a:pt x="15318" y="1727"/>
                </a:lnTo>
                <a:lnTo>
                  <a:pt x="15272" y="1681"/>
                </a:lnTo>
                <a:lnTo>
                  <a:pt x="15225" y="1638"/>
                </a:lnTo>
                <a:lnTo>
                  <a:pt x="15177" y="1596"/>
                </a:lnTo>
                <a:lnTo>
                  <a:pt x="15127" y="1555"/>
                </a:lnTo>
                <a:lnTo>
                  <a:pt x="15076" y="1515"/>
                </a:lnTo>
                <a:lnTo>
                  <a:pt x="15022" y="1478"/>
                </a:lnTo>
                <a:lnTo>
                  <a:pt x="14969" y="1442"/>
                </a:lnTo>
                <a:lnTo>
                  <a:pt x="14914" y="1408"/>
                </a:lnTo>
                <a:lnTo>
                  <a:pt x="14857" y="1375"/>
                </a:lnTo>
                <a:lnTo>
                  <a:pt x="14800" y="1345"/>
                </a:lnTo>
                <a:lnTo>
                  <a:pt x="14741" y="1316"/>
                </a:lnTo>
                <a:lnTo>
                  <a:pt x="14682" y="1290"/>
                </a:lnTo>
                <a:lnTo>
                  <a:pt x="14622" y="1265"/>
                </a:lnTo>
                <a:lnTo>
                  <a:pt x="14561" y="1242"/>
                </a:lnTo>
                <a:lnTo>
                  <a:pt x="14498" y="1221"/>
                </a:lnTo>
                <a:lnTo>
                  <a:pt x="14434" y="1202"/>
                </a:lnTo>
                <a:lnTo>
                  <a:pt x="14371" y="1185"/>
                </a:lnTo>
                <a:lnTo>
                  <a:pt x="14305" y="1171"/>
                </a:lnTo>
                <a:lnTo>
                  <a:pt x="14239" y="1158"/>
                </a:lnTo>
                <a:lnTo>
                  <a:pt x="14173" y="1148"/>
                </a:lnTo>
                <a:lnTo>
                  <a:pt x="14105" y="1139"/>
                </a:lnTo>
                <a:lnTo>
                  <a:pt x="14037" y="1133"/>
                </a:lnTo>
                <a:lnTo>
                  <a:pt x="13969" y="1130"/>
                </a:lnTo>
                <a:lnTo>
                  <a:pt x="13900" y="1129"/>
                </a:lnTo>
                <a:lnTo>
                  <a:pt x="13900" y="1129"/>
                </a:lnTo>
                <a:lnTo>
                  <a:pt x="13864" y="1129"/>
                </a:lnTo>
                <a:lnTo>
                  <a:pt x="13829" y="1130"/>
                </a:lnTo>
                <a:lnTo>
                  <a:pt x="13793" y="1131"/>
                </a:lnTo>
                <a:lnTo>
                  <a:pt x="13758" y="1134"/>
                </a:lnTo>
                <a:lnTo>
                  <a:pt x="13688" y="1139"/>
                </a:lnTo>
                <a:lnTo>
                  <a:pt x="13619" y="1149"/>
                </a:lnTo>
                <a:lnTo>
                  <a:pt x="13551" y="1159"/>
                </a:lnTo>
                <a:lnTo>
                  <a:pt x="13483" y="1173"/>
                </a:lnTo>
                <a:lnTo>
                  <a:pt x="13416" y="1189"/>
                </a:lnTo>
                <a:lnTo>
                  <a:pt x="13350" y="1206"/>
                </a:lnTo>
                <a:lnTo>
                  <a:pt x="13285" y="1226"/>
                </a:lnTo>
                <a:lnTo>
                  <a:pt x="13221" y="1248"/>
                </a:lnTo>
                <a:lnTo>
                  <a:pt x="13158" y="1272"/>
                </a:lnTo>
                <a:lnTo>
                  <a:pt x="13096" y="1299"/>
                </a:lnTo>
                <a:lnTo>
                  <a:pt x="13036" y="1327"/>
                </a:lnTo>
                <a:lnTo>
                  <a:pt x="12975" y="1358"/>
                </a:lnTo>
                <a:lnTo>
                  <a:pt x="12917" y="1390"/>
                </a:lnTo>
                <a:lnTo>
                  <a:pt x="12860" y="1424"/>
                </a:lnTo>
                <a:lnTo>
                  <a:pt x="12804" y="1460"/>
                </a:lnTo>
                <a:lnTo>
                  <a:pt x="12750" y="1498"/>
                </a:lnTo>
                <a:lnTo>
                  <a:pt x="12695" y="1537"/>
                </a:lnTo>
                <a:lnTo>
                  <a:pt x="12644" y="1578"/>
                </a:lnTo>
                <a:lnTo>
                  <a:pt x="12593" y="1622"/>
                </a:lnTo>
                <a:lnTo>
                  <a:pt x="12544" y="1666"/>
                </a:lnTo>
                <a:lnTo>
                  <a:pt x="12497" y="1712"/>
                </a:lnTo>
                <a:lnTo>
                  <a:pt x="12451" y="1760"/>
                </a:lnTo>
                <a:lnTo>
                  <a:pt x="12406" y="1809"/>
                </a:lnTo>
                <a:lnTo>
                  <a:pt x="12363" y="1860"/>
                </a:lnTo>
                <a:lnTo>
                  <a:pt x="12322" y="1912"/>
                </a:lnTo>
                <a:lnTo>
                  <a:pt x="12283" y="1966"/>
                </a:lnTo>
                <a:lnTo>
                  <a:pt x="12245" y="2020"/>
                </a:lnTo>
                <a:lnTo>
                  <a:pt x="12210" y="2076"/>
                </a:lnTo>
                <a:lnTo>
                  <a:pt x="12176" y="2134"/>
                </a:lnTo>
                <a:lnTo>
                  <a:pt x="12144" y="2192"/>
                </a:lnTo>
                <a:lnTo>
                  <a:pt x="12139" y="2192"/>
                </a:lnTo>
                <a:lnTo>
                  <a:pt x="12139" y="2192"/>
                </a:lnTo>
                <a:lnTo>
                  <a:pt x="12099" y="2168"/>
                </a:lnTo>
                <a:lnTo>
                  <a:pt x="12059" y="2145"/>
                </a:lnTo>
                <a:lnTo>
                  <a:pt x="12019" y="2123"/>
                </a:lnTo>
                <a:lnTo>
                  <a:pt x="11977" y="2102"/>
                </a:lnTo>
                <a:lnTo>
                  <a:pt x="11935" y="2084"/>
                </a:lnTo>
                <a:lnTo>
                  <a:pt x="11892" y="2067"/>
                </a:lnTo>
                <a:lnTo>
                  <a:pt x="11848" y="2050"/>
                </a:lnTo>
                <a:lnTo>
                  <a:pt x="11803" y="2037"/>
                </a:lnTo>
                <a:lnTo>
                  <a:pt x="11758" y="2023"/>
                </a:lnTo>
                <a:lnTo>
                  <a:pt x="11712" y="2013"/>
                </a:lnTo>
                <a:lnTo>
                  <a:pt x="11665" y="2003"/>
                </a:lnTo>
                <a:lnTo>
                  <a:pt x="11618" y="1995"/>
                </a:lnTo>
                <a:lnTo>
                  <a:pt x="11571" y="1989"/>
                </a:lnTo>
                <a:lnTo>
                  <a:pt x="11522" y="1984"/>
                </a:lnTo>
                <a:lnTo>
                  <a:pt x="11474" y="1981"/>
                </a:lnTo>
                <a:lnTo>
                  <a:pt x="11425" y="1980"/>
                </a:lnTo>
                <a:lnTo>
                  <a:pt x="11425" y="1980"/>
                </a:lnTo>
                <a:lnTo>
                  <a:pt x="11376" y="1981"/>
                </a:lnTo>
                <a:lnTo>
                  <a:pt x="11327" y="1984"/>
                </a:lnTo>
                <a:lnTo>
                  <a:pt x="11279" y="1989"/>
                </a:lnTo>
                <a:lnTo>
                  <a:pt x="11232" y="1995"/>
                </a:lnTo>
                <a:lnTo>
                  <a:pt x="11185" y="2003"/>
                </a:lnTo>
                <a:lnTo>
                  <a:pt x="11138" y="2013"/>
                </a:lnTo>
                <a:lnTo>
                  <a:pt x="11092" y="2023"/>
                </a:lnTo>
                <a:lnTo>
                  <a:pt x="11047" y="2037"/>
                </a:lnTo>
                <a:lnTo>
                  <a:pt x="11002" y="2050"/>
                </a:lnTo>
                <a:lnTo>
                  <a:pt x="10958" y="2067"/>
                </a:lnTo>
                <a:lnTo>
                  <a:pt x="10916" y="2084"/>
                </a:lnTo>
                <a:lnTo>
                  <a:pt x="10873" y="2102"/>
                </a:lnTo>
                <a:lnTo>
                  <a:pt x="10832" y="2123"/>
                </a:lnTo>
                <a:lnTo>
                  <a:pt x="10791" y="2145"/>
                </a:lnTo>
                <a:lnTo>
                  <a:pt x="10751" y="2168"/>
                </a:lnTo>
                <a:lnTo>
                  <a:pt x="10712" y="2192"/>
                </a:lnTo>
                <a:lnTo>
                  <a:pt x="10711" y="2192"/>
                </a:lnTo>
                <a:lnTo>
                  <a:pt x="10711" y="2192"/>
                </a:lnTo>
                <a:lnTo>
                  <a:pt x="10697" y="2150"/>
                </a:lnTo>
                <a:lnTo>
                  <a:pt x="10683" y="2109"/>
                </a:lnTo>
                <a:lnTo>
                  <a:pt x="10667" y="2068"/>
                </a:lnTo>
                <a:lnTo>
                  <a:pt x="10651" y="2027"/>
                </a:lnTo>
                <a:lnTo>
                  <a:pt x="10634" y="1987"/>
                </a:lnTo>
                <a:lnTo>
                  <a:pt x="10616" y="1948"/>
                </a:lnTo>
                <a:lnTo>
                  <a:pt x="10598" y="1908"/>
                </a:lnTo>
                <a:lnTo>
                  <a:pt x="10578" y="1869"/>
                </a:lnTo>
                <a:lnTo>
                  <a:pt x="10558" y="1831"/>
                </a:lnTo>
                <a:lnTo>
                  <a:pt x="10537" y="1792"/>
                </a:lnTo>
                <a:lnTo>
                  <a:pt x="10516" y="1755"/>
                </a:lnTo>
                <a:lnTo>
                  <a:pt x="10494" y="1718"/>
                </a:lnTo>
                <a:lnTo>
                  <a:pt x="10471" y="1681"/>
                </a:lnTo>
                <a:lnTo>
                  <a:pt x="10448" y="1645"/>
                </a:lnTo>
                <a:lnTo>
                  <a:pt x="10424" y="1609"/>
                </a:lnTo>
                <a:lnTo>
                  <a:pt x="10399" y="1574"/>
                </a:lnTo>
                <a:lnTo>
                  <a:pt x="10372" y="1539"/>
                </a:lnTo>
                <a:lnTo>
                  <a:pt x="10346" y="1505"/>
                </a:lnTo>
                <a:lnTo>
                  <a:pt x="10319" y="1472"/>
                </a:lnTo>
                <a:lnTo>
                  <a:pt x="10292" y="1438"/>
                </a:lnTo>
                <a:lnTo>
                  <a:pt x="10264" y="1406"/>
                </a:lnTo>
                <a:lnTo>
                  <a:pt x="10236" y="1373"/>
                </a:lnTo>
                <a:lnTo>
                  <a:pt x="10206" y="1342"/>
                </a:lnTo>
                <a:lnTo>
                  <a:pt x="10176" y="1312"/>
                </a:lnTo>
                <a:lnTo>
                  <a:pt x="10146" y="1281"/>
                </a:lnTo>
                <a:lnTo>
                  <a:pt x="10114" y="1251"/>
                </a:lnTo>
                <a:lnTo>
                  <a:pt x="10083" y="1222"/>
                </a:lnTo>
                <a:lnTo>
                  <a:pt x="10051" y="1194"/>
                </a:lnTo>
                <a:lnTo>
                  <a:pt x="10017" y="1166"/>
                </a:lnTo>
                <a:lnTo>
                  <a:pt x="9984" y="1138"/>
                </a:lnTo>
                <a:lnTo>
                  <a:pt x="9951" y="1112"/>
                </a:lnTo>
                <a:lnTo>
                  <a:pt x="9916" y="1086"/>
                </a:lnTo>
                <a:lnTo>
                  <a:pt x="9882" y="1061"/>
                </a:lnTo>
                <a:lnTo>
                  <a:pt x="9846" y="1036"/>
                </a:lnTo>
                <a:lnTo>
                  <a:pt x="9810" y="1012"/>
                </a:lnTo>
                <a:lnTo>
                  <a:pt x="9774" y="989"/>
                </a:lnTo>
                <a:lnTo>
                  <a:pt x="9736" y="966"/>
                </a:lnTo>
                <a:lnTo>
                  <a:pt x="9700" y="944"/>
                </a:lnTo>
                <a:lnTo>
                  <a:pt x="9661" y="923"/>
                </a:lnTo>
                <a:lnTo>
                  <a:pt x="9624" y="902"/>
                </a:lnTo>
                <a:lnTo>
                  <a:pt x="9585" y="883"/>
                </a:lnTo>
                <a:lnTo>
                  <a:pt x="9545" y="864"/>
                </a:lnTo>
                <a:lnTo>
                  <a:pt x="9506" y="846"/>
                </a:lnTo>
                <a:lnTo>
                  <a:pt x="9466" y="828"/>
                </a:lnTo>
                <a:lnTo>
                  <a:pt x="9426" y="811"/>
                </a:lnTo>
                <a:lnTo>
                  <a:pt x="9385" y="796"/>
                </a:lnTo>
                <a:lnTo>
                  <a:pt x="9344" y="780"/>
                </a:lnTo>
                <a:lnTo>
                  <a:pt x="9302" y="766"/>
                </a:lnTo>
                <a:lnTo>
                  <a:pt x="9260" y="752"/>
                </a:lnTo>
                <a:lnTo>
                  <a:pt x="9218" y="739"/>
                </a:lnTo>
                <a:lnTo>
                  <a:pt x="9176" y="727"/>
                </a:lnTo>
                <a:lnTo>
                  <a:pt x="9133" y="716"/>
                </a:lnTo>
                <a:lnTo>
                  <a:pt x="9090" y="706"/>
                </a:lnTo>
                <a:lnTo>
                  <a:pt x="9046" y="697"/>
                </a:lnTo>
                <a:lnTo>
                  <a:pt x="9002" y="688"/>
                </a:lnTo>
                <a:lnTo>
                  <a:pt x="8958" y="680"/>
                </a:lnTo>
                <a:lnTo>
                  <a:pt x="8913" y="674"/>
                </a:lnTo>
                <a:lnTo>
                  <a:pt x="8868" y="667"/>
                </a:lnTo>
                <a:lnTo>
                  <a:pt x="8824" y="662"/>
                </a:lnTo>
                <a:lnTo>
                  <a:pt x="8779" y="658"/>
                </a:lnTo>
                <a:lnTo>
                  <a:pt x="8733" y="655"/>
                </a:lnTo>
                <a:lnTo>
                  <a:pt x="8687" y="653"/>
                </a:lnTo>
                <a:lnTo>
                  <a:pt x="8641" y="651"/>
                </a:lnTo>
                <a:lnTo>
                  <a:pt x="8595" y="651"/>
                </a:lnTo>
                <a:lnTo>
                  <a:pt x="8595" y="651"/>
                </a:lnTo>
                <a:lnTo>
                  <a:pt x="8544" y="651"/>
                </a:lnTo>
                <a:lnTo>
                  <a:pt x="8492" y="653"/>
                </a:lnTo>
                <a:lnTo>
                  <a:pt x="8442" y="656"/>
                </a:lnTo>
                <a:lnTo>
                  <a:pt x="8393" y="660"/>
                </a:lnTo>
                <a:lnTo>
                  <a:pt x="8343" y="664"/>
                </a:lnTo>
                <a:lnTo>
                  <a:pt x="8294" y="671"/>
                </a:lnTo>
                <a:lnTo>
                  <a:pt x="8245" y="678"/>
                </a:lnTo>
                <a:lnTo>
                  <a:pt x="8196" y="686"/>
                </a:lnTo>
                <a:lnTo>
                  <a:pt x="8148" y="696"/>
                </a:lnTo>
                <a:lnTo>
                  <a:pt x="8100" y="706"/>
                </a:lnTo>
                <a:lnTo>
                  <a:pt x="8053" y="718"/>
                </a:lnTo>
                <a:lnTo>
                  <a:pt x="8006" y="729"/>
                </a:lnTo>
                <a:lnTo>
                  <a:pt x="7959" y="743"/>
                </a:lnTo>
                <a:lnTo>
                  <a:pt x="7913" y="757"/>
                </a:lnTo>
                <a:lnTo>
                  <a:pt x="7867" y="773"/>
                </a:lnTo>
                <a:lnTo>
                  <a:pt x="7821" y="789"/>
                </a:lnTo>
                <a:lnTo>
                  <a:pt x="7776" y="806"/>
                </a:lnTo>
                <a:lnTo>
                  <a:pt x="7732" y="824"/>
                </a:lnTo>
                <a:lnTo>
                  <a:pt x="7688" y="843"/>
                </a:lnTo>
                <a:lnTo>
                  <a:pt x="7644" y="863"/>
                </a:lnTo>
                <a:lnTo>
                  <a:pt x="7602" y="884"/>
                </a:lnTo>
                <a:lnTo>
                  <a:pt x="7559" y="905"/>
                </a:lnTo>
                <a:lnTo>
                  <a:pt x="7517" y="928"/>
                </a:lnTo>
                <a:lnTo>
                  <a:pt x="7476" y="952"/>
                </a:lnTo>
                <a:lnTo>
                  <a:pt x="7435" y="977"/>
                </a:lnTo>
                <a:lnTo>
                  <a:pt x="7395" y="1002"/>
                </a:lnTo>
                <a:lnTo>
                  <a:pt x="7355" y="1028"/>
                </a:lnTo>
                <a:lnTo>
                  <a:pt x="7316" y="1055"/>
                </a:lnTo>
                <a:lnTo>
                  <a:pt x="7278" y="1082"/>
                </a:lnTo>
                <a:lnTo>
                  <a:pt x="7240" y="1110"/>
                </a:lnTo>
                <a:lnTo>
                  <a:pt x="7203" y="1139"/>
                </a:lnTo>
                <a:lnTo>
                  <a:pt x="7166" y="1170"/>
                </a:lnTo>
                <a:lnTo>
                  <a:pt x="7166" y="1170"/>
                </a:lnTo>
                <a:lnTo>
                  <a:pt x="7128" y="1105"/>
                </a:lnTo>
                <a:lnTo>
                  <a:pt x="7088" y="1041"/>
                </a:lnTo>
                <a:lnTo>
                  <a:pt x="7046" y="980"/>
                </a:lnTo>
                <a:lnTo>
                  <a:pt x="7002" y="919"/>
                </a:lnTo>
                <a:lnTo>
                  <a:pt x="6956" y="860"/>
                </a:lnTo>
                <a:lnTo>
                  <a:pt x="6909" y="802"/>
                </a:lnTo>
                <a:lnTo>
                  <a:pt x="6859" y="747"/>
                </a:lnTo>
                <a:lnTo>
                  <a:pt x="6808" y="692"/>
                </a:lnTo>
                <a:lnTo>
                  <a:pt x="6754" y="640"/>
                </a:lnTo>
                <a:lnTo>
                  <a:pt x="6700" y="589"/>
                </a:lnTo>
                <a:lnTo>
                  <a:pt x="6644" y="540"/>
                </a:lnTo>
                <a:lnTo>
                  <a:pt x="6586" y="493"/>
                </a:lnTo>
                <a:lnTo>
                  <a:pt x="6527" y="447"/>
                </a:lnTo>
                <a:lnTo>
                  <a:pt x="6466" y="404"/>
                </a:lnTo>
                <a:lnTo>
                  <a:pt x="6404" y="362"/>
                </a:lnTo>
                <a:lnTo>
                  <a:pt x="6340" y="323"/>
                </a:lnTo>
                <a:lnTo>
                  <a:pt x="6275" y="285"/>
                </a:lnTo>
                <a:lnTo>
                  <a:pt x="6208" y="250"/>
                </a:lnTo>
                <a:lnTo>
                  <a:pt x="6140" y="217"/>
                </a:lnTo>
                <a:lnTo>
                  <a:pt x="6106" y="201"/>
                </a:lnTo>
                <a:lnTo>
                  <a:pt x="6071" y="186"/>
                </a:lnTo>
                <a:lnTo>
                  <a:pt x="6037" y="171"/>
                </a:lnTo>
                <a:lnTo>
                  <a:pt x="6001" y="157"/>
                </a:lnTo>
                <a:lnTo>
                  <a:pt x="5966" y="143"/>
                </a:lnTo>
                <a:lnTo>
                  <a:pt x="5930" y="131"/>
                </a:lnTo>
                <a:lnTo>
                  <a:pt x="5894" y="118"/>
                </a:lnTo>
                <a:lnTo>
                  <a:pt x="5857" y="107"/>
                </a:lnTo>
                <a:lnTo>
                  <a:pt x="5821" y="95"/>
                </a:lnTo>
                <a:lnTo>
                  <a:pt x="5784" y="85"/>
                </a:lnTo>
                <a:lnTo>
                  <a:pt x="5747" y="74"/>
                </a:lnTo>
                <a:lnTo>
                  <a:pt x="5710" y="65"/>
                </a:lnTo>
                <a:lnTo>
                  <a:pt x="5672" y="56"/>
                </a:lnTo>
                <a:lnTo>
                  <a:pt x="5635" y="48"/>
                </a:lnTo>
                <a:lnTo>
                  <a:pt x="5596" y="41"/>
                </a:lnTo>
                <a:lnTo>
                  <a:pt x="5558" y="33"/>
                </a:lnTo>
                <a:lnTo>
                  <a:pt x="5520" y="27"/>
                </a:lnTo>
                <a:lnTo>
                  <a:pt x="5481" y="21"/>
                </a:lnTo>
                <a:lnTo>
                  <a:pt x="5442" y="17"/>
                </a:lnTo>
                <a:lnTo>
                  <a:pt x="5403" y="11"/>
                </a:lnTo>
                <a:lnTo>
                  <a:pt x="5363" y="8"/>
                </a:lnTo>
                <a:lnTo>
                  <a:pt x="5325" y="5"/>
                </a:lnTo>
                <a:lnTo>
                  <a:pt x="5285" y="3"/>
                </a:lnTo>
                <a:lnTo>
                  <a:pt x="5244" y="1"/>
                </a:lnTo>
                <a:lnTo>
                  <a:pt x="5205" y="0"/>
                </a:lnTo>
                <a:lnTo>
                  <a:pt x="5165" y="0"/>
                </a:lnTo>
                <a:lnTo>
                  <a:pt x="5165" y="0"/>
                </a:lnTo>
                <a:lnTo>
                  <a:pt x="5113" y="0"/>
                </a:lnTo>
                <a:lnTo>
                  <a:pt x="5061" y="2"/>
                </a:lnTo>
                <a:lnTo>
                  <a:pt x="5011" y="4"/>
                </a:lnTo>
                <a:lnTo>
                  <a:pt x="4960" y="8"/>
                </a:lnTo>
                <a:lnTo>
                  <a:pt x="4910" y="14"/>
                </a:lnTo>
                <a:lnTo>
                  <a:pt x="4861" y="20"/>
                </a:lnTo>
                <a:lnTo>
                  <a:pt x="4811" y="27"/>
                </a:lnTo>
                <a:lnTo>
                  <a:pt x="4762" y="34"/>
                </a:lnTo>
                <a:lnTo>
                  <a:pt x="4713" y="44"/>
                </a:lnTo>
                <a:lnTo>
                  <a:pt x="4665" y="54"/>
                </a:lnTo>
                <a:lnTo>
                  <a:pt x="4616" y="66"/>
                </a:lnTo>
                <a:lnTo>
                  <a:pt x="4568" y="77"/>
                </a:lnTo>
                <a:lnTo>
                  <a:pt x="4521" y="91"/>
                </a:lnTo>
                <a:lnTo>
                  <a:pt x="4474" y="105"/>
                </a:lnTo>
                <a:lnTo>
                  <a:pt x="4427" y="120"/>
                </a:lnTo>
                <a:lnTo>
                  <a:pt x="4381" y="137"/>
                </a:lnTo>
                <a:lnTo>
                  <a:pt x="4337" y="154"/>
                </a:lnTo>
                <a:lnTo>
                  <a:pt x="4292" y="171"/>
                </a:lnTo>
                <a:lnTo>
                  <a:pt x="4247" y="190"/>
                </a:lnTo>
                <a:lnTo>
                  <a:pt x="4203" y="210"/>
                </a:lnTo>
                <a:lnTo>
                  <a:pt x="4159" y="231"/>
                </a:lnTo>
                <a:lnTo>
                  <a:pt x="4116" y="253"/>
                </a:lnTo>
                <a:lnTo>
                  <a:pt x="4073" y="275"/>
                </a:lnTo>
                <a:lnTo>
                  <a:pt x="4031" y="299"/>
                </a:lnTo>
                <a:lnTo>
                  <a:pt x="3990" y="323"/>
                </a:lnTo>
                <a:lnTo>
                  <a:pt x="3949" y="348"/>
                </a:lnTo>
                <a:lnTo>
                  <a:pt x="3908" y="374"/>
                </a:lnTo>
                <a:lnTo>
                  <a:pt x="3869" y="400"/>
                </a:lnTo>
                <a:lnTo>
                  <a:pt x="3829" y="427"/>
                </a:lnTo>
                <a:lnTo>
                  <a:pt x="3790" y="455"/>
                </a:lnTo>
                <a:lnTo>
                  <a:pt x="3753" y="485"/>
                </a:lnTo>
                <a:lnTo>
                  <a:pt x="3715" y="515"/>
                </a:lnTo>
                <a:lnTo>
                  <a:pt x="3679" y="545"/>
                </a:lnTo>
                <a:lnTo>
                  <a:pt x="3642" y="577"/>
                </a:lnTo>
                <a:lnTo>
                  <a:pt x="3606" y="609"/>
                </a:lnTo>
                <a:lnTo>
                  <a:pt x="3572" y="641"/>
                </a:lnTo>
                <a:lnTo>
                  <a:pt x="3539" y="675"/>
                </a:lnTo>
                <a:lnTo>
                  <a:pt x="3505" y="709"/>
                </a:lnTo>
                <a:lnTo>
                  <a:pt x="3472" y="744"/>
                </a:lnTo>
                <a:lnTo>
                  <a:pt x="3440" y="779"/>
                </a:lnTo>
                <a:lnTo>
                  <a:pt x="3409" y="816"/>
                </a:lnTo>
                <a:lnTo>
                  <a:pt x="3379" y="852"/>
                </a:lnTo>
                <a:lnTo>
                  <a:pt x="3349" y="890"/>
                </a:lnTo>
                <a:lnTo>
                  <a:pt x="3320" y="927"/>
                </a:lnTo>
                <a:lnTo>
                  <a:pt x="3292" y="966"/>
                </a:lnTo>
                <a:lnTo>
                  <a:pt x="3264" y="1006"/>
                </a:lnTo>
                <a:lnTo>
                  <a:pt x="3238" y="1045"/>
                </a:lnTo>
                <a:lnTo>
                  <a:pt x="3212" y="1086"/>
                </a:lnTo>
                <a:lnTo>
                  <a:pt x="3188" y="1127"/>
                </a:lnTo>
                <a:lnTo>
                  <a:pt x="3164" y="1169"/>
                </a:lnTo>
                <a:lnTo>
                  <a:pt x="3140" y="1212"/>
                </a:lnTo>
                <a:lnTo>
                  <a:pt x="3118" y="1253"/>
                </a:lnTo>
                <a:lnTo>
                  <a:pt x="3096" y="1297"/>
                </a:lnTo>
                <a:lnTo>
                  <a:pt x="3076" y="1341"/>
                </a:lnTo>
                <a:lnTo>
                  <a:pt x="3056" y="1385"/>
                </a:lnTo>
                <a:lnTo>
                  <a:pt x="3037" y="1430"/>
                </a:lnTo>
                <a:lnTo>
                  <a:pt x="3020" y="1475"/>
                </a:lnTo>
                <a:lnTo>
                  <a:pt x="3003" y="1521"/>
                </a:lnTo>
                <a:lnTo>
                  <a:pt x="2986" y="1567"/>
                </a:lnTo>
                <a:lnTo>
                  <a:pt x="2971" y="1613"/>
                </a:lnTo>
                <a:lnTo>
                  <a:pt x="2957" y="1660"/>
                </a:lnTo>
                <a:lnTo>
                  <a:pt x="2944" y="1708"/>
                </a:lnTo>
                <a:lnTo>
                  <a:pt x="2932" y="1755"/>
                </a:lnTo>
                <a:lnTo>
                  <a:pt x="2921" y="1803"/>
                </a:lnTo>
                <a:lnTo>
                  <a:pt x="2921" y="1803"/>
                </a:lnTo>
                <a:lnTo>
                  <a:pt x="2887" y="1801"/>
                </a:lnTo>
                <a:lnTo>
                  <a:pt x="2852" y="1798"/>
                </a:lnTo>
                <a:lnTo>
                  <a:pt x="2818" y="1797"/>
                </a:lnTo>
                <a:lnTo>
                  <a:pt x="2783" y="1797"/>
                </a:lnTo>
                <a:lnTo>
                  <a:pt x="2783" y="1797"/>
                </a:lnTo>
                <a:lnTo>
                  <a:pt x="2746" y="1797"/>
                </a:lnTo>
                <a:lnTo>
                  <a:pt x="2707" y="1800"/>
                </a:lnTo>
                <a:lnTo>
                  <a:pt x="2670" y="1802"/>
                </a:lnTo>
                <a:lnTo>
                  <a:pt x="2632" y="1805"/>
                </a:lnTo>
                <a:lnTo>
                  <a:pt x="2594" y="1808"/>
                </a:lnTo>
                <a:lnTo>
                  <a:pt x="2558" y="1813"/>
                </a:lnTo>
                <a:lnTo>
                  <a:pt x="2520" y="1818"/>
                </a:lnTo>
                <a:lnTo>
                  <a:pt x="2484" y="1825"/>
                </a:lnTo>
                <a:lnTo>
                  <a:pt x="2448" y="1832"/>
                </a:lnTo>
                <a:lnTo>
                  <a:pt x="2412" y="1839"/>
                </a:lnTo>
                <a:lnTo>
                  <a:pt x="2376" y="1849"/>
                </a:lnTo>
                <a:lnTo>
                  <a:pt x="2341" y="1858"/>
                </a:lnTo>
                <a:lnTo>
                  <a:pt x="2305" y="1867"/>
                </a:lnTo>
                <a:lnTo>
                  <a:pt x="2271" y="1879"/>
                </a:lnTo>
                <a:lnTo>
                  <a:pt x="2236" y="1890"/>
                </a:lnTo>
                <a:lnTo>
                  <a:pt x="2202" y="1903"/>
                </a:lnTo>
                <a:lnTo>
                  <a:pt x="2168" y="1915"/>
                </a:lnTo>
                <a:lnTo>
                  <a:pt x="2135" y="1930"/>
                </a:lnTo>
                <a:lnTo>
                  <a:pt x="2101" y="1945"/>
                </a:lnTo>
                <a:lnTo>
                  <a:pt x="2069" y="1959"/>
                </a:lnTo>
                <a:lnTo>
                  <a:pt x="2037" y="1975"/>
                </a:lnTo>
                <a:lnTo>
                  <a:pt x="2005" y="1992"/>
                </a:lnTo>
                <a:lnTo>
                  <a:pt x="1974" y="2009"/>
                </a:lnTo>
                <a:lnTo>
                  <a:pt x="1943" y="2027"/>
                </a:lnTo>
                <a:lnTo>
                  <a:pt x="1912" y="2046"/>
                </a:lnTo>
                <a:lnTo>
                  <a:pt x="1882" y="2065"/>
                </a:lnTo>
                <a:lnTo>
                  <a:pt x="1852" y="2085"/>
                </a:lnTo>
                <a:lnTo>
                  <a:pt x="1823" y="2106"/>
                </a:lnTo>
                <a:lnTo>
                  <a:pt x="1794" y="2126"/>
                </a:lnTo>
                <a:lnTo>
                  <a:pt x="1766" y="2148"/>
                </a:lnTo>
                <a:lnTo>
                  <a:pt x="1738" y="2170"/>
                </a:lnTo>
                <a:lnTo>
                  <a:pt x="1711" y="2193"/>
                </a:lnTo>
                <a:lnTo>
                  <a:pt x="1684" y="2216"/>
                </a:lnTo>
                <a:lnTo>
                  <a:pt x="1658" y="2240"/>
                </a:lnTo>
                <a:lnTo>
                  <a:pt x="1631" y="2265"/>
                </a:lnTo>
                <a:lnTo>
                  <a:pt x="1606" y="2290"/>
                </a:lnTo>
                <a:lnTo>
                  <a:pt x="1581" y="2315"/>
                </a:lnTo>
                <a:lnTo>
                  <a:pt x="1557" y="2342"/>
                </a:lnTo>
                <a:lnTo>
                  <a:pt x="1534" y="2369"/>
                </a:lnTo>
                <a:lnTo>
                  <a:pt x="1511" y="2396"/>
                </a:lnTo>
                <a:lnTo>
                  <a:pt x="1488" y="2423"/>
                </a:lnTo>
                <a:lnTo>
                  <a:pt x="1466" y="2451"/>
                </a:lnTo>
                <a:lnTo>
                  <a:pt x="1446" y="2479"/>
                </a:lnTo>
                <a:lnTo>
                  <a:pt x="1425" y="2509"/>
                </a:lnTo>
                <a:lnTo>
                  <a:pt x="1405" y="2538"/>
                </a:lnTo>
                <a:lnTo>
                  <a:pt x="1385" y="2568"/>
                </a:lnTo>
                <a:lnTo>
                  <a:pt x="1366" y="2598"/>
                </a:lnTo>
                <a:lnTo>
                  <a:pt x="1348" y="2630"/>
                </a:lnTo>
                <a:lnTo>
                  <a:pt x="1331" y="2661"/>
                </a:lnTo>
                <a:lnTo>
                  <a:pt x="1314" y="2692"/>
                </a:lnTo>
                <a:lnTo>
                  <a:pt x="1297" y="2725"/>
                </a:lnTo>
                <a:lnTo>
                  <a:pt x="1283" y="2757"/>
                </a:lnTo>
                <a:lnTo>
                  <a:pt x="1267" y="2790"/>
                </a:lnTo>
                <a:lnTo>
                  <a:pt x="1253" y="2823"/>
                </a:lnTo>
                <a:lnTo>
                  <a:pt x="1240" y="2856"/>
                </a:lnTo>
                <a:lnTo>
                  <a:pt x="1227" y="2891"/>
                </a:lnTo>
                <a:lnTo>
                  <a:pt x="1215" y="2925"/>
                </a:lnTo>
                <a:lnTo>
                  <a:pt x="1204" y="2960"/>
                </a:lnTo>
                <a:lnTo>
                  <a:pt x="1194" y="2994"/>
                </a:lnTo>
                <a:lnTo>
                  <a:pt x="1183" y="3030"/>
                </a:lnTo>
                <a:lnTo>
                  <a:pt x="1175" y="3065"/>
                </a:lnTo>
                <a:lnTo>
                  <a:pt x="1167" y="3102"/>
                </a:lnTo>
                <a:lnTo>
                  <a:pt x="1159" y="3137"/>
                </a:lnTo>
                <a:lnTo>
                  <a:pt x="1153" y="3174"/>
                </a:lnTo>
                <a:lnTo>
                  <a:pt x="1153" y="3174"/>
                </a:lnTo>
                <a:lnTo>
                  <a:pt x="1129" y="3174"/>
                </a:lnTo>
                <a:lnTo>
                  <a:pt x="1129" y="3174"/>
                </a:lnTo>
                <a:lnTo>
                  <a:pt x="1100" y="3174"/>
                </a:lnTo>
                <a:lnTo>
                  <a:pt x="1072" y="3175"/>
                </a:lnTo>
                <a:lnTo>
                  <a:pt x="1042" y="3177"/>
                </a:lnTo>
                <a:lnTo>
                  <a:pt x="1014" y="3180"/>
                </a:lnTo>
                <a:lnTo>
                  <a:pt x="986" y="3183"/>
                </a:lnTo>
                <a:lnTo>
                  <a:pt x="958" y="3186"/>
                </a:lnTo>
                <a:lnTo>
                  <a:pt x="930" y="3192"/>
                </a:lnTo>
                <a:lnTo>
                  <a:pt x="902" y="3197"/>
                </a:lnTo>
                <a:lnTo>
                  <a:pt x="874" y="3203"/>
                </a:lnTo>
                <a:lnTo>
                  <a:pt x="847" y="3209"/>
                </a:lnTo>
                <a:lnTo>
                  <a:pt x="821" y="3217"/>
                </a:lnTo>
                <a:lnTo>
                  <a:pt x="794" y="3224"/>
                </a:lnTo>
                <a:lnTo>
                  <a:pt x="768" y="3233"/>
                </a:lnTo>
                <a:lnTo>
                  <a:pt x="742" y="3242"/>
                </a:lnTo>
                <a:lnTo>
                  <a:pt x="715" y="3252"/>
                </a:lnTo>
                <a:lnTo>
                  <a:pt x="690" y="3263"/>
                </a:lnTo>
                <a:lnTo>
                  <a:pt x="665" y="3273"/>
                </a:lnTo>
                <a:lnTo>
                  <a:pt x="640" y="3285"/>
                </a:lnTo>
                <a:lnTo>
                  <a:pt x="615" y="3297"/>
                </a:lnTo>
                <a:lnTo>
                  <a:pt x="591" y="3310"/>
                </a:lnTo>
                <a:lnTo>
                  <a:pt x="567" y="3323"/>
                </a:lnTo>
                <a:lnTo>
                  <a:pt x="544" y="3337"/>
                </a:lnTo>
                <a:lnTo>
                  <a:pt x="521" y="3351"/>
                </a:lnTo>
                <a:lnTo>
                  <a:pt x="498" y="3366"/>
                </a:lnTo>
                <a:lnTo>
                  <a:pt x="476" y="3382"/>
                </a:lnTo>
                <a:lnTo>
                  <a:pt x="454" y="3397"/>
                </a:lnTo>
                <a:lnTo>
                  <a:pt x="432" y="3414"/>
                </a:lnTo>
                <a:lnTo>
                  <a:pt x="412" y="3431"/>
                </a:lnTo>
                <a:lnTo>
                  <a:pt x="391" y="3449"/>
                </a:lnTo>
                <a:lnTo>
                  <a:pt x="371" y="3466"/>
                </a:lnTo>
                <a:lnTo>
                  <a:pt x="351" y="3485"/>
                </a:lnTo>
                <a:lnTo>
                  <a:pt x="331" y="3504"/>
                </a:lnTo>
                <a:lnTo>
                  <a:pt x="312" y="3524"/>
                </a:lnTo>
                <a:lnTo>
                  <a:pt x="293" y="3544"/>
                </a:lnTo>
                <a:lnTo>
                  <a:pt x="276" y="3563"/>
                </a:lnTo>
                <a:lnTo>
                  <a:pt x="258" y="3584"/>
                </a:lnTo>
                <a:lnTo>
                  <a:pt x="241" y="3605"/>
                </a:lnTo>
                <a:lnTo>
                  <a:pt x="225" y="3627"/>
                </a:lnTo>
                <a:lnTo>
                  <a:pt x="209" y="3649"/>
                </a:lnTo>
                <a:lnTo>
                  <a:pt x="193" y="3671"/>
                </a:lnTo>
                <a:lnTo>
                  <a:pt x="179" y="3694"/>
                </a:lnTo>
                <a:lnTo>
                  <a:pt x="164" y="3717"/>
                </a:lnTo>
                <a:lnTo>
                  <a:pt x="150" y="3740"/>
                </a:lnTo>
                <a:lnTo>
                  <a:pt x="137" y="3764"/>
                </a:lnTo>
                <a:lnTo>
                  <a:pt x="124" y="3788"/>
                </a:lnTo>
                <a:lnTo>
                  <a:pt x="112" y="3813"/>
                </a:lnTo>
                <a:lnTo>
                  <a:pt x="100" y="3837"/>
                </a:lnTo>
                <a:lnTo>
                  <a:pt x="89" y="3862"/>
                </a:lnTo>
                <a:lnTo>
                  <a:pt x="78" y="3888"/>
                </a:lnTo>
                <a:lnTo>
                  <a:pt x="69" y="3914"/>
                </a:lnTo>
                <a:lnTo>
                  <a:pt x="60" y="3939"/>
                </a:lnTo>
                <a:lnTo>
                  <a:pt x="51" y="3967"/>
                </a:lnTo>
                <a:lnTo>
                  <a:pt x="43" y="3993"/>
                </a:lnTo>
                <a:lnTo>
                  <a:pt x="36" y="4020"/>
                </a:lnTo>
                <a:lnTo>
                  <a:pt x="29" y="4047"/>
                </a:lnTo>
                <a:lnTo>
                  <a:pt x="23" y="4074"/>
                </a:lnTo>
                <a:lnTo>
                  <a:pt x="18" y="4102"/>
                </a:lnTo>
                <a:lnTo>
                  <a:pt x="14" y="4131"/>
                </a:lnTo>
                <a:lnTo>
                  <a:pt x="9" y="4159"/>
                </a:lnTo>
                <a:lnTo>
                  <a:pt x="6" y="4187"/>
                </a:lnTo>
                <a:lnTo>
                  <a:pt x="3" y="4215"/>
                </a:lnTo>
                <a:lnTo>
                  <a:pt x="2" y="4244"/>
                </a:lnTo>
                <a:lnTo>
                  <a:pt x="0" y="4273"/>
                </a:lnTo>
                <a:lnTo>
                  <a:pt x="0" y="4302"/>
                </a:lnTo>
                <a:lnTo>
                  <a:pt x="0" y="4302"/>
                </a:lnTo>
                <a:lnTo>
                  <a:pt x="0" y="4331"/>
                </a:lnTo>
                <a:lnTo>
                  <a:pt x="2" y="4360"/>
                </a:lnTo>
                <a:lnTo>
                  <a:pt x="3" y="4389"/>
                </a:lnTo>
                <a:lnTo>
                  <a:pt x="6" y="4418"/>
                </a:lnTo>
                <a:lnTo>
                  <a:pt x="9" y="4446"/>
                </a:lnTo>
                <a:lnTo>
                  <a:pt x="14" y="4474"/>
                </a:lnTo>
                <a:lnTo>
                  <a:pt x="18" y="4501"/>
                </a:lnTo>
                <a:lnTo>
                  <a:pt x="23" y="4530"/>
                </a:lnTo>
                <a:lnTo>
                  <a:pt x="29" y="4557"/>
                </a:lnTo>
                <a:lnTo>
                  <a:pt x="36" y="4584"/>
                </a:lnTo>
                <a:lnTo>
                  <a:pt x="43" y="4611"/>
                </a:lnTo>
                <a:lnTo>
                  <a:pt x="51" y="4637"/>
                </a:lnTo>
                <a:lnTo>
                  <a:pt x="60" y="4664"/>
                </a:lnTo>
                <a:lnTo>
                  <a:pt x="69" y="4690"/>
                </a:lnTo>
                <a:lnTo>
                  <a:pt x="78" y="4715"/>
                </a:lnTo>
                <a:lnTo>
                  <a:pt x="89" y="4742"/>
                </a:lnTo>
                <a:lnTo>
                  <a:pt x="100" y="4767"/>
                </a:lnTo>
                <a:lnTo>
                  <a:pt x="112" y="4791"/>
                </a:lnTo>
                <a:lnTo>
                  <a:pt x="124" y="4816"/>
                </a:lnTo>
                <a:lnTo>
                  <a:pt x="137" y="4840"/>
                </a:lnTo>
                <a:lnTo>
                  <a:pt x="150" y="4864"/>
                </a:lnTo>
                <a:lnTo>
                  <a:pt x="164" y="4887"/>
                </a:lnTo>
                <a:lnTo>
                  <a:pt x="179" y="4910"/>
                </a:lnTo>
                <a:lnTo>
                  <a:pt x="193" y="4933"/>
                </a:lnTo>
                <a:lnTo>
                  <a:pt x="209" y="4955"/>
                </a:lnTo>
                <a:lnTo>
                  <a:pt x="225" y="4977"/>
                </a:lnTo>
                <a:lnTo>
                  <a:pt x="241" y="4999"/>
                </a:lnTo>
                <a:lnTo>
                  <a:pt x="258" y="5019"/>
                </a:lnTo>
                <a:lnTo>
                  <a:pt x="276" y="5040"/>
                </a:lnTo>
                <a:lnTo>
                  <a:pt x="293" y="5060"/>
                </a:lnTo>
                <a:lnTo>
                  <a:pt x="312" y="5080"/>
                </a:lnTo>
                <a:lnTo>
                  <a:pt x="331" y="5100"/>
                </a:lnTo>
                <a:lnTo>
                  <a:pt x="351" y="5119"/>
                </a:lnTo>
                <a:lnTo>
                  <a:pt x="371" y="5137"/>
                </a:lnTo>
                <a:lnTo>
                  <a:pt x="391" y="5155"/>
                </a:lnTo>
                <a:lnTo>
                  <a:pt x="412" y="5172"/>
                </a:lnTo>
                <a:lnTo>
                  <a:pt x="432" y="5190"/>
                </a:lnTo>
                <a:lnTo>
                  <a:pt x="454" y="5206"/>
                </a:lnTo>
                <a:lnTo>
                  <a:pt x="476" y="5222"/>
                </a:lnTo>
                <a:lnTo>
                  <a:pt x="498" y="5238"/>
                </a:lnTo>
                <a:lnTo>
                  <a:pt x="521" y="5252"/>
                </a:lnTo>
                <a:lnTo>
                  <a:pt x="544" y="5267"/>
                </a:lnTo>
                <a:lnTo>
                  <a:pt x="567" y="5280"/>
                </a:lnTo>
                <a:lnTo>
                  <a:pt x="591" y="5294"/>
                </a:lnTo>
                <a:lnTo>
                  <a:pt x="615" y="5307"/>
                </a:lnTo>
                <a:lnTo>
                  <a:pt x="640" y="5319"/>
                </a:lnTo>
                <a:lnTo>
                  <a:pt x="665" y="5331"/>
                </a:lnTo>
                <a:lnTo>
                  <a:pt x="690" y="5341"/>
                </a:lnTo>
                <a:lnTo>
                  <a:pt x="715" y="5352"/>
                </a:lnTo>
                <a:lnTo>
                  <a:pt x="742" y="5361"/>
                </a:lnTo>
                <a:lnTo>
                  <a:pt x="768" y="5370"/>
                </a:lnTo>
                <a:lnTo>
                  <a:pt x="794" y="5379"/>
                </a:lnTo>
                <a:lnTo>
                  <a:pt x="821" y="5387"/>
                </a:lnTo>
                <a:lnTo>
                  <a:pt x="847" y="5394"/>
                </a:lnTo>
                <a:lnTo>
                  <a:pt x="874" y="5401"/>
                </a:lnTo>
                <a:lnTo>
                  <a:pt x="902" y="5407"/>
                </a:lnTo>
                <a:lnTo>
                  <a:pt x="930" y="5412"/>
                </a:lnTo>
                <a:lnTo>
                  <a:pt x="958" y="5417"/>
                </a:lnTo>
                <a:lnTo>
                  <a:pt x="986" y="5420"/>
                </a:lnTo>
                <a:lnTo>
                  <a:pt x="1014" y="5424"/>
                </a:lnTo>
                <a:lnTo>
                  <a:pt x="1042" y="5427"/>
                </a:lnTo>
                <a:lnTo>
                  <a:pt x="1072" y="5429"/>
                </a:lnTo>
                <a:lnTo>
                  <a:pt x="1100" y="5430"/>
                </a:lnTo>
                <a:lnTo>
                  <a:pt x="1129" y="5430"/>
                </a:lnTo>
                <a:lnTo>
                  <a:pt x="1129" y="5430"/>
                </a:lnTo>
                <a:lnTo>
                  <a:pt x="3292" y="5430"/>
                </a:lnTo>
                <a:lnTo>
                  <a:pt x="3292" y="5430"/>
                </a:lnTo>
                <a:lnTo>
                  <a:pt x="3314" y="5432"/>
                </a:lnTo>
                <a:lnTo>
                  <a:pt x="3336" y="5434"/>
                </a:lnTo>
                <a:lnTo>
                  <a:pt x="3380" y="5434"/>
                </a:lnTo>
                <a:lnTo>
                  <a:pt x="11417" y="5434"/>
                </a:lnTo>
                <a:lnTo>
                  <a:pt x="11181" y="6235"/>
                </a:lnTo>
                <a:lnTo>
                  <a:pt x="11181" y="6235"/>
                </a:lnTo>
                <a:lnTo>
                  <a:pt x="11178" y="6250"/>
                </a:lnTo>
                <a:lnTo>
                  <a:pt x="11177" y="6264"/>
                </a:lnTo>
                <a:lnTo>
                  <a:pt x="11178" y="6278"/>
                </a:lnTo>
                <a:lnTo>
                  <a:pt x="11182" y="6290"/>
                </a:lnTo>
                <a:lnTo>
                  <a:pt x="11187" y="6303"/>
                </a:lnTo>
                <a:lnTo>
                  <a:pt x="11193" y="6313"/>
                </a:lnTo>
                <a:lnTo>
                  <a:pt x="11202" y="6324"/>
                </a:lnTo>
                <a:lnTo>
                  <a:pt x="11212" y="6332"/>
                </a:lnTo>
                <a:lnTo>
                  <a:pt x="11223" y="6340"/>
                </a:lnTo>
                <a:lnTo>
                  <a:pt x="11234" y="6345"/>
                </a:lnTo>
                <a:lnTo>
                  <a:pt x="11247" y="6349"/>
                </a:lnTo>
                <a:lnTo>
                  <a:pt x="11259" y="6351"/>
                </a:lnTo>
                <a:lnTo>
                  <a:pt x="11273" y="6351"/>
                </a:lnTo>
                <a:lnTo>
                  <a:pt x="11286" y="6349"/>
                </a:lnTo>
                <a:lnTo>
                  <a:pt x="11300" y="6345"/>
                </a:lnTo>
                <a:lnTo>
                  <a:pt x="11314" y="6338"/>
                </a:lnTo>
                <a:lnTo>
                  <a:pt x="12495" y="5434"/>
                </a:lnTo>
                <a:lnTo>
                  <a:pt x="13080" y="5434"/>
                </a:lnTo>
                <a:lnTo>
                  <a:pt x="13080" y="5434"/>
                </a:lnTo>
                <a:lnTo>
                  <a:pt x="13125" y="5434"/>
                </a:lnTo>
                <a:lnTo>
                  <a:pt x="13147" y="5432"/>
                </a:lnTo>
                <a:lnTo>
                  <a:pt x="13168" y="5430"/>
                </a:lnTo>
                <a:lnTo>
                  <a:pt x="18366" y="5430"/>
                </a:lnTo>
                <a:lnTo>
                  <a:pt x="18366" y="5430"/>
                </a:lnTo>
                <a:lnTo>
                  <a:pt x="18366" y="5430"/>
                </a:lnTo>
                <a:lnTo>
                  <a:pt x="18366" y="5430"/>
                </a:lnTo>
                <a:lnTo>
                  <a:pt x="18366" y="5430"/>
                </a:lnTo>
                <a:lnTo>
                  <a:pt x="18399" y="5429"/>
                </a:lnTo>
                <a:lnTo>
                  <a:pt x="18431" y="5427"/>
                </a:lnTo>
                <a:lnTo>
                  <a:pt x="18464" y="5423"/>
                </a:lnTo>
                <a:lnTo>
                  <a:pt x="18495" y="5417"/>
                </a:lnTo>
                <a:lnTo>
                  <a:pt x="18527" y="5410"/>
                </a:lnTo>
                <a:lnTo>
                  <a:pt x="18557" y="5401"/>
                </a:lnTo>
                <a:lnTo>
                  <a:pt x="18587" y="5391"/>
                </a:lnTo>
                <a:lnTo>
                  <a:pt x="18616" y="5380"/>
                </a:lnTo>
                <a:lnTo>
                  <a:pt x="18645" y="5367"/>
                </a:lnTo>
                <a:lnTo>
                  <a:pt x="18672" y="5353"/>
                </a:lnTo>
                <a:lnTo>
                  <a:pt x="18699" y="5337"/>
                </a:lnTo>
                <a:lnTo>
                  <a:pt x="18725" y="5320"/>
                </a:lnTo>
                <a:lnTo>
                  <a:pt x="18750" y="5302"/>
                </a:lnTo>
                <a:lnTo>
                  <a:pt x="18774" y="5284"/>
                </a:lnTo>
                <a:lnTo>
                  <a:pt x="18798" y="5264"/>
                </a:lnTo>
                <a:lnTo>
                  <a:pt x="18820" y="5242"/>
                </a:lnTo>
                <a:lnTo>
                  <a:pt x="18841" y="5220"/>
                </a:lnTo>
                <a:lnTo>
                  <a:pt x="18862" y="5197"/>
                </a:lnTo>
                <a:lnTo>
                  <a:pt x="18881" y="5173"/>
                </a:lnTo>
                <a:lnTo>
                  <a:pt x="18898" y="5147"/>
                </a:lnTo>
                <a:lnTo>
                  <a:pt x="18915" y="5122"/>
                </a:lnTo>
                <a:lnTo>
                  <a:pt x="18931" y="5095"/>
                </a:lnTo>
                <a:lnTo>
                  <a:pt x="18944" y="5066"/>
                </a:lnTo>
                <a:lnTo>
                  <a:pt x="18958" y="5038"/>
                </a:lnTo>
                <a:lnTo>
                  <a:pt x="18969" y="5009"/>
                </a:lnTo>
                <a:lnTo>
                  <a:pt x="18979" y="4980"/>
                </a:lnTo>
                <a:lnTo>
                  <a:pt x="18988" y="4949"/>
                </a:lnTo>
                <a:lnTo>
                  <a:pt x="18994" y="4918"/>
                </a:lnTo>
                <a:lnTo>
                  <a:pt x="19001" y="4887"/>
                </a:lnTo>
                <a:lnTo>
                  <a:pt x="19005" y="4854"/>
                </a:lnTo>
                <a:lnTo>
                  <a:pt x="19007" y="4822"/>
                </a:lnTo>
                <a:lnTo>
                  <a:pt x="19008" y="4789"/>
                </a:lnTo>
                <a:lnTo>
                  <a:pt x="19008" y="4789"/>
                </a:lnTo>
                <a:lnTo>
                  <a:pt x="19007" y="4755"/>
                </a:lnTo>
                <a:lnTo>
                  <a:pt x="19005" y="4723"/>
                </a:lnTo>
                <a:lnTo>
                  <a:pt x="19001" y="4690"/>
                </a:lnTo>
                <a:lnTo>
                  <a:pt x="18994" y="4659"/>
                </a:lnTo>
                <a:lnTo>
                  <a:pt x="18988" y="4629"/>
                </a:lnTo>
                <a:lnTo>
                  <a:pt x="18979" y="4597"/>
                </a:lnTo>
                <a:lnTo>
                  <a:pt x="18969" y="4568"/>
                </a:lnTo>
                <a:lnTo>
                  <a:pt x="18958" y="4539"/>
                </a:lnTo>
                <a:lnTo>
                  <a:pt x="18944" y="4511"/>
                </a:lnTo>
                <a:lnTo>
                  <a:pt x="18931" y="4483"/>
                </a:lnTo>
                <a:lnTo>
                  <a:pt x="18915" y="4456"/>
                </a:lnTo>
                <a:lnTo>
                  <a:pt x="18898" y="4430"/>
                </a:lnTo>
                <a:lnTo>
                  <a:pt x="18881" y="4405"/>
                </a:lnTo>
                <a:lnTo>
                  <a:pt x="18862" y="4380"/>
                </a:lnTo>
                <a:lnTo>
                  <a:pt x="18841" y="4357"/>
                </a:lnTo>
                <a:lnTo>
                  <a:pt x="18820" y="4335"/>
                </a:lnTo>
                <a:lnTo>
                  <a:pt x="18798" y="4313"/>
                </a:lnTo>
                <a:lnTo>
                  <a:pt x="18774" y="4294"/>
                </a:lnTo>
                <a:lnTo>
                  <a:pt x="18750" y="4275"/>
                </a:lnTo>
                <a:lnTo>
                  <a:pt x="18725" y="4257"/>
                </a:lnTo>
                <a:lnTo>
                  <a:pt x="18699" y="4240"/>
                </a:lnTo>
                <a:lnTo>
                  <a:pt x="18672" y="4225"/>
                </a:lnTo>
                <a:lnTo>
                  <a:pt x="18645" y="4211"/>
                </a:lnTo>
                <a:lnTo>
                  <a:pt x="18616" y="4197"/>
                </a:lnTo>
                <a:lnTo>
                  <a:pt x="18587" y="4186"/>
                </a:lnTo>
                <a:lnTo>
                  <a:pt x="18557" y="4177"/>
                </a:lnTo>
                <a:lnTo>
                  <a:pt x="18527" y="4167"/>
                </a:lnTo>
                <a:lnTo>
                  <a:pt x="18495" y="4160"/>
                </a:lnTo>
                <a:lnTo>
                  <a:pt x="18464" y="4155"/>
                </a:lnTo>
                <a:lnTo>
                  <a:pt x="18431" y="4150"/>
                </a:lnTo>
                <a:lnTo>
                  <a:pt x="18399" y="4148"/>
                </a:lnTo>
                <a:lnTo>
                  <a:pt x="18366" y="4147"/>
                </a:lnTo>
                <a:lnTo>
                  <a:pt x="18366" y="4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1" name="Text i moln"/>
          <p:cNvSpPr txBox="1"/>
          <p:nvPr/>
        </p:nvSpPr>
        <p:spPr>
          <a:xfrm>
            <a:off x="3797839" y="2105210"/>
            <a:ext cx="60708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400" b="1" dirty="0" smtClean="0"/>
              <a:t>Framtidens Norrköping på C</a:t>
            </a:r>
            <a:endParaRPr lang="sv-SE" sz="3400" b="1" dirty="0"/>
          </a:p>
        </p:txBody>
      </p:sp>
      <p:sp>
        <p:nvSpPr>
          <p:cNvPr id="31" name="Rubrik"/>
          <p:cNvSpPr txBox="1"/>
          <p:nvPr/>
        </p:nvSpPr>
        <p:spPr>
          <a:xfrm>
            <a:off x="575174" y="5943265"/>
            <a:ext cx="66046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400" b="1" dirty="0" smtClean="0"/>
              <a:t>Område Jobb och arbetslöshet</a:t>
            </a:r>
            <a:endParaRPr lang="sv-SE" sz="3400" b="1" dirty="0"/>
          </a:p>
        </p:txBody>
      </p:sp>
      <p:grpSp>
        <p:nvGrpSpPr>
          <p:cNvPr id="12" name="Grupp 11"/>
          <p:cNvGrpSpPr/>
          <p:nvPr/>
        </p:nvGrpSpPr>
        <p:grpSpPr>
          <a:xfrm>
            <a:off x="9679345" y="4201740"/>
            <a:ext cx="2164813" cy="2152137"/>
            <a:chOff x="8266003" y="1860111"/>
            <a:chExt cx="2164813" cy="2152137"/>
          </a:xfrm>
        </p:grpSpPr>
        <p:pic>
          <p:nvPicPr>
            <p:cNvPr id="52" name="Platshållare för bild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" b="47"/>
            <a:stretch>
              <a:fillRect/>
            </a:stretch>
          </p:blipFill>
          <p:spPr>
            <a:xfrm>
              <a:off x="8266003" y="1860111"/>
              <a:ext cx="1451015" cy="1451015"/>
            </a:xfrm>
            <a:prstGeom prst="rect">
              <a:avLst/>
            </a:prstGeom>
          </p:spPr>
        </p:pic>
        <p:grpSp>
          <p:nvGrpSpPr>
            <p:cNvPr id="11" name="Grupp 10"/>
            <p:cNvGrpSpPr/>
            <p:nvPr/>
          </p:nvGrpSpPr>
          <p:grpSpPr>
            <a:xfrm>
              <a:off x="8268695" y="1877750"/>
              <a:ext cx="2162121" cy="2134498"/>
              <a:chOff x="6985376" y="4214972"/>
              <a:chExt cx="2162121" cy="2134498"/>
            </a:xfrm>
          </p:grpSpPr>
          <p:sp>
            <p:nvSpPr>
              <p:cNvPr id="55" name="Line 5"/>
              <p:cNvSpPr>
                <a:spLocks noChangeShapeType="1"/>
              </p:cNvSpPr>
              <p:nvPr/>
            </p:nvSpPr>
            <p:spPr bwMode="auto">
              <a:xfrm>
                <a:off x="8233429" y="5436658"/>
                <a:ext cx="369143" cy="367887"/>
              </a:xfrm>
              <a:prstGeom prst="line">
                <a:avLst/>
              </a:prstGeom>
              <a:noFill/>
              <a:ln w="104775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auto">
              <a:xfrm>
                <a:off x="6985376" y="4214972"/>
                <a:ext cx="1443925" cy="1442670"/>
              </a:xfrm>
              <a:custGeom>
                <a:avLst/>
                <a:gdLst>
                  <a:gd name="T0" fmla="*/ 4590 w 4598"/>
                  <a:gd name="T1" fmla="*/ 2474 h 4596"/>
                  <a:gd name="T2" fmla="*/ 4550 w 4598"/>
                  <a:gd name="T3" fmla="*/ 2760 h 4596"/>
                  <a:gd name="T4" fmla="*/ 4477 w 4598"/>
                  <a:gd name="T5" fmla="*/ 3035 h 4596"/>
                  <a:gd name="T6" fmla="*/ 4370 w 4598"/>
                  <a:gd name="T7" fmla="*/ 3294 h 4596"/>
                  <a:gd name="T8" fmla="*/ 4235 w 4598"/>
                  <a:gd name="T9" fmla="*/ 3536 h 4596"/>
                  <a:gd name="T10" fmla="*/ 4073 w 4598"/>
                  <a:gd name="T11" fmla="*/ 3759 h 4596"/>
                  <a:gd name="T12" fmla="*/ 3884 w 4598"/>
                  <a:gd name="T13" fmla="*/ 3961 h 4596"/>
                  <a:gd name="T14" fmla="*/ 3674 w 4598"/>
                  <a:gd name="T15" fmla="*/ 4139 h 4596"/>
                  <a:gd name="T16" fmla="*/ 3443 w 4598"/>
                  <a:gd name="T17" fmla="*/ 4290 h 4596"/>
                  <a:gd name="T18" fmla="*/ 3193 w 4598"/>
                  <a:gd name="T19" fmla="*/ 4415 h 4596"/>
                  <a:gd name="T20" fmla="*/ 2927 w 4598"/>
                  <a:gd name="T21" fmla="*/ 4508 h 4596"/>
                  <a:gd name="T22" fmla="*/ 2648 w 4598"/>
                  <a:gd name="T23" fmla="*/ 4569 h 4596"/>
                  <a:gd name="T24" fmla="*/ 2357 w 4598"/>
                  <a:gd name="T25" fmla="*/ 4594 h 4596"/>
                  <a:gd name="T26" fmla="*/ 2122 w 4598"/>
                  <a:gd name="T27" fmla="*/ 4588 h 4596"/>
                  <a:gd name="T28" fmla="*/ 1835 w 4598"/>
                  <a:gd name="T29" fmla="*/ 4548 h 4596"/>
                  <a:gd name="T30" fmla="*/ 1561 w 4598"/>
                  <a:gd name="T31" fmla="*/ 4475 h 4596"/>
                  <a:gd name="T32" fmla="*/ 1302 w 4598"/>
                  <a:gd name="T33" fmla="*/ 4368 h 4596"/>
                  <a:gd name="T34" fmla="*/ 1060 w 4598"/>
                  <a:gd name="T35" fmla="*/ 4233 h 4596"/>
                  <a:gd name="T36" fmla="*/ 837 w 4598"/>
                  <a:gd name="T37" fmla="*/ 4071 h 4596"/>
                  <a:gd name="T38" fmla="*/ 635 w 4598"/>
                  <a:gd name="T39" fmla="*/ 3882 h 4596"/>
                  <a:gd name="T40" fmla="*/ 457 w 4598"/>
                  <a:gd name="T41" fmla="*/ 3672 h 4596"/>
                  <a:gd name="T42" fmla="*/ 304 w 4598"/>
                  <a:gd name="T43" fmla="*/ 3441 h 4596"/>
                  <a:gd name="T44" fmla="*/ 181 w 4598"/>
                  <a:gd name="T45" fmla="*/ 3192 h 4596"/>
                  <a:gd name="T46" fmla="*/ 88 w 4598"/>
                  <a:gd name="T47" fmla="*/ 2926 h 4596"/>
                  <a:gd name="T48" fmla="*/ 26 w 4598"/>
                  <a:gd name="T49" fmla="*/ 2647 h 4596"/>
                  <a:gd name="T50" fmla="*/ 1 w 4598"/>
                  <a:gd name="T51" fmla="*/ 2357 h 4596"/>
                  <a:gd name="T52" fmla="*/ 7 w 4598"/>
                  <a:gd name="T53" fmla="*/ 2121 h 4596"/>
                  <a:gd name="T54" fmla="*/ 46 w 4598"/>
                  <a:gd name="T55" fmla="*/ 1834 h 4596"/>
                  <a:gd name="T56" fmla="*/ 121 w 4598"/>
                  <a:gd name="T57" fmla="*/ 1561 h 4596"/>
                  <a:gd name="T58" fmla="*/ 227 w 4598"/>
                  <a:gd name="T59" fmla="*/ 1302 h 4596"/>
                  <a:gd name="T60" fmla="*/ 363 w 4598"/>
                  <a:gd name="T61" fmla="*/ 1060 h 4596"/>
                  <a:gd name="T62" fmla="*/ 525 w 4598"/>
                  <a:gd name="T63" fmla="*/ 837 h 4596"/>
                  <a:gd name="T64" fmla="*/ 712 w 4598"/>
                  <a:gd name="T65" fmla="*/ 635 h 4596"/>
                  <a:gd name="T66" fmla="*/ 923 w 4598"/>
                  <a:gd name="T67" fmla="*/ 457 h 4596"/>
                  <a:gd name="T68" fmla="*/ 1155 w 4598"/>
                  <a:gd name="T69" fmla="*/ 304 h 4596"/>
                  <a:gd name="T70" fmla="*/ 1404 w 4598"/>
                  <a:gd name="T71" fmla="*/ 180 h 4596"/>
                  <a:gd name="T72" fmla="*/ 1669 w 4598"/>
                  <a:gd name="T73" fmla="*/ 87 h 4596"/>
                  <a:gd name="T74" fmla="*/ 1948 w 4598"/>
                  <a:gd name="T75" fmla="*/ 26 h 4596"/>
                  <a:gd name="T76" fmla="*/ 2239 w 4598"/>
                  <a:gd name="T77" fmla="*/ 1 h 4596"/>
                  <a:gd name="T78" fmla="*/ 2475 w 4598"/>
                  <a:gd name="T79" fmla="*/ 6 h 4596"/>
                  <a:gd name="T80" fmla="*/ 2761 w 4598"/>
                  <a:gd name="T81" fmla="*/ 46 h 4596"/>
                  <a:gd name="T82" fmla="*/ 3036 w 4598"/>
                  <a:gd name="T83" fmla="*/ 121 h 4596"/>
                  <a:gd name="T84" fmla="*/ 3295 w 4598"/>
                  <a:gd name="T85" fmla="*/ 227 h 4596"/>
                  <a:gd name="T86" fmla="*/ 3537 w 4598"/>
                  <a:gd name="T87" fmla="*/ 362 h 4596"/>
                  <a:gd name="T88" fmla="*/ 3760 w 4598"/>
                  <a:gd name="T89" fmla="*/ 524 h 4596"/>
                  <a:gd name="T90" fmla="*/ 3962 w 4598"/>
                  <a:gd name="T91" fmla="*/ 713 h 4596"/>
                  <a:gd name="T92" fmla="*/ 4140 w 4598"/>
                  <a:gd name="T93" fmla="*/ 923 h 4596"/>
                  <a:gd name="T94" fmla="*/ 4292 w 4598"/>
                  <a:gd name="T95" fmla="*/ 1154 h 4596"/>
                  <a:gd name="T96" fmla="*/ 4417 w 4598"/>
                  <a:gd name="T97" fmla="*/ 1404 h 4596"/>
                  <a:gd name="T98" fmla="*/ 4510 w 4598"/>
                  <a:gd name="T99" fmla="*/ 1668 h 4596"/>
                  <a:gd name="T100" fmla="*/ 4571 w 4598"/>
                  <a:gd name="T101" fmla="*/ 1947 h 4596"/>
                  <a:gd name="T102" fmla="*/ 4596 w 4598"/>
                  <a:gd name="T103" fmla="*/ 2238 h 4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98" h="4596">
                    <a:moveTo>
                      <a:pt x="4598" y="2298"/>
                    </a:moveTo>
                    <a:lnTo>
                      <a:pt x="4598" y="2298"/>
                    </a:lnTo>
                    <a:lnTo>
                      <a:pt x="4596" y="2357"/>
                    </a:lnTo>
                    <a:lnTo>
                      <a:pt x="4594" y="2416"/>
                    </a:lnTo>
                    <a:lnTo>
                      <a:pt x="4590" y="2474"/>
                    </a:lnTo>
                    <a:lnTo>
                      <a:pt x="4586" y="2533"/>
                    </a:lnTo>
                    <a:lnTo>
                      <a:pt x="4579" y="2590"/>
                    </a:lnTo>
                    <a:lnTo>
                      <a:pt x="4571" y="2647"/>
                    </a:lnTo>
                    <a:lnTo>
                      <a:pt x="4560" y="2704"/>
                    </a:lnTo>
                    <a:lnTo>
                      <a:pt x="4550" y="2760"/>
                    </a:lnTo>
                    <a:lnTo>
                      <a:pt x="4538" y="2816"/>
                    </a:lnTo>
                    <a:lnTo>
                      <a:pt x="4524" y="2872"/>
                    </a:lnTo>
                    <a:lnTo>
                      <a:pt x="4510" y="2926"/>
                    </a:lnTo>
                    <a:lnTo>
                      <a:pt x="4494" y="2980"/>
                    </a:lnTo>
                    <a:lnTo>
                      <a:pt x="4477" y="3035"/>
                    </a:lnTo>
                    <a:lnTo>
                      <a:pt x="4458" y="3088"/>
                    </a:lnTo>
                    <a:lnTo>
                      <a:pt x="4438" y="3140"/>
                    </a:lnTo>
                    <a:lnTo>
                      <a:pt x="4417" y="3192"/>
                    </a:lnTo>
                    <a:lnTo>
                      <a:pt x="4394" y="3243"/>
                    </a:lnTo>
                    <a:lnTo>
                      <a:pt x="4370" y="3294"/>
                    </a:lnTo>
                    <a:lnTo>
                      <a:pt x="4345" y="3343"/>
                    </a:lnTo>
                    <a:lnTo>
                      <a:pt x="4320" y="3392"/>
                    </a:lnTo>
                    <a:lnTo>
                      <a:pt x="4292" y="3441"/>
                    </a:lnTo>
                    <a:lnTo>
                      <a:pt x="4264" y="3489"/>
                    </a:lnTo>
                    <a:lnTo>
                      <a:pt x="4235" y="3536"/>
                    </a:lnTo>
                    <a:lnTo>
                      <a:pt x="4204" y="3582"/>
                    </a:lnTo>
                    <a:lnTo>
                      <a:pt x="4172" y="3627"/>
                    </a:lnTo>
                    <a:lnTo>
                      <a:pt x="4140" y="3672"/>
                    </a:lnTo>
                    <a:lnTo>
                      <a:pt x="4107" y="3716"/>
                    </a:lnTo>
                    <a:lnTo>
                      <a:pt x="4073" y="3759"/>
                    </a:lnTo>
                    <a:lnTo>
                      <a:pt x="4037" y="3801"/>
                    </a:lnTo>
                    <a:lnTo>
                      <a:pt x="4000" y="3842"/>
                    </a:lnTo>
                    <a:lnTo>
                      <a:pt x="3962" y="3882"/>
                    </a:lnTo>
                    <a:lnTo>
                      <a:pt x="3924" y="3922"/>
                    </a:lnTo>
                    <a:lnTo>
                      <a:pt x="3884" y="3961"/>
                    </a:lnTo>
                    <a:lnTo>
                      <a:pt x="3844" y="3998"/>
                    </a:lnTo>
                    <a:lnTo>
                      <a:pt x="3803" y="4035"/>
                    </a:lnTo>
                    <a:lnTo>
                      <a:pt x="3760" y="4071"/>
                    </a:lnTo>
                    <a:lnTo>
                      <a:pt x="3718" y="4105"/>
                    </a:lnTo>
                    <a:lnTo>
                      <a:pt x="3674" y="4139"/>
                    </a:lnTo>
                    <a:lnTo>
                      <a:pt x="3629" y="4171"/>
                    </a:lnTo>
                    <a:lnTo>
                      <a:pt x="3584" y="4202"/>
                    </a:lnTo>
                    <a:lnTo>
                      <a:pt x="3537" y="4233"/>
                    </a:lnTo>
                    <a:lnTo>
                      <a:pt x="3491" y="4262"/>
                    </a:lnTo>
                    <a:lnTo>
                      <a:pt x="3443" y="4290"/>
                    </a:lnTo>
                    <a:lnTo>
                      <a:pt x="3394" y="4318"/>
                    </a:lnTo>
                    <a:lnTo>
                      <a:pt x="3344" y="4343"/>
                    </a:lnTo>
                    <a:lnTo>
                      <a:pt x="3295" y="4368"/>
                    </a:lnTo>
                    <a:lnTo>
                      <a:pt x="3245" y="4392"/>
                    </a:lnTo>
                    <a:lnTo>
                      <a:pt x="3193" y="4415"/>
                    </a:lnTo>
                    <a:lnTo>
                      <a:pt x="3141" y="4436"/>
                    </a:lnTo>
                    <a:lnTo>
                      <a:pt x="3089" y="4456"/>
                    </a:lnTo>
                    <a:lnTo>
                      <a:pt x="3036" y="4475"/>
                    </a:lnTo>
                    <a:lnTo>
                      <a:pt x="2982" y="4492"/>
                    </a:lnTo>
                    <a:lnTo>
                      <a:pt x="2927" y="4508"/>
                    </a:lnTo>
                    <a:lnTo>
                      <a:pt x="2873" y="4523"/>
                    </a:lnTo>
                    <a:lnTo>
                      <a:pt x="2817" y="4536"/>
                    </a:lnTo>
                    <a:lnTo>
                      <a:pt x="2761" y="4548"/>
                    </a:lnTo>
                    <a:lnTo>
                      <a:pt x="2705" y="4560"/>
                    </a:lnTo>
                    <a:lnTo>
                      <a:pt x="2648" y="4569"/>
                    </a:lnTo>
                    <a:lnTo>
                      <a:pt x="2591" y="4577"/>
                    </a:lnTo>
                    <a:lnTo>
                      <a:pt x="2534" y="4584"/>
                    </a:lnTo>
                    <a:lnTo>
                      <a:pt x="2475" y="4588"/>
                    </a:lnTo>
                    <a:lnTo>
                      <a:pt x="2417" y="4592"/>
                    </a:lnTo>
                    <a:lnTo>
                      <a:pt x="2357" y="4594"/>
                    </a:lnTo>
                    <a:lnTo>
                      <a:pt x="2299" y="4596"/>
                    </a:lnTo>
                    <a:lnTo>
                      <a:pt x="2299" y="4596"/>
                    </a:lnTo>
                    <a:lnTo>
                      <a:pt x="2239" y="4594"/>
                    </a:lnTo>
                    <a:lnTo>
                      <a:pt x="2180" y="4592"/>
                    </a:lnTo>
                    <a:lnTo>
                      <a:pt x="2122" y="4588"/>
                    </a:lnTo>
                    <a:lnTo>
                      <a:pt x="2064" y="4584"/>
                    </a:lnTo>
                    <a:lnTo>
                      <a:pt x="2006" y="4577"/>
                    </a:lnTo>
                    <a:lnTo>
                      <a:pt x="1948" y="4569"/>
                    </a:lnTo>
                    <a:lnTo>
                      <a:pt x="1892" y="4560"/>
                    </a:lnTo>
                    <a:lnTo>
                      <a:pt x="1835" y="4548"/>
                    </a:lnTo>
                    <a:lnTo>
                      <a:pt x="1779" y="4536"/>
                    </a:lnTo>
                    <a:lnTo>
                      <a:pt x="1725" y="4523"/>
                    </a:lnTo>
                    <a:lnTo>
                      <a:pt x="1669" y="4508"/>
                    </a:lnTo>
                    <a:lnTo>
                      <a:pt x="1616" y="4492"/>
                    </a:lnTo>
                    <a:lnTo>
                      <a:pt x="1561" y="4475"/>
                    </a:lnTo>
                    <a:lnTo>
                      <a:pt x="1508" y="4456"/>
                    </a:lnTo>
                    <a:lnTo>
                      <a:pt x="1456" y="4436"/>
                    </a:lnTo>
                    <a:lnTo>
                      <a:pt x="1404" y="4415"/>
                    </a:lnTo>
                    <a:lnTo>
                      <a:pt x="1353" y="4392"/>
                    </a:lnTo>
                    <a:lnTo>
                      <a:pt x="1302" y="4368"/>
                    </a:lnTo>
                    <a:lnTo>
                      <a:pt x="1252" y="4343"/>
                    </a:lnTo>
                    <a:lnTo>
                      <a:pt x="1202" y="4318"/>
                    </a:lnTo>
                    <a:lnTo>
                      <a:pt x="1155" y="4290"/>
                    </a:lnTo>
                    <a:lnTo>
                      <a:pt x="1107" y="4262"/>
                    </a:lnTo>
                    <a:lnTo>
                      <a:pt x="1060" y="4233"/>
                    </a:lnTo>
                    <a:lnTo>
                      <a:pt x="1014" y="4202"/>
                    </a:lnTo>
                    <a:lnTo>
                      <a:pt x="969" y="4171"/>
                    </a:lnTo>
                    <a:lnTo>
                      <a:pt x="923" y="4139"/>
                    </a:lnTo>
                    <a:lnTo>
                      <a:pt x="880" y="4105"/>
                    </a:lnTo>
                    <a:lnTo>
                      <a:pt x="837" y="4071"/>
                    </a:lnTo>
                    <a:lnTo>
                      <a:pt x="795" y="4035"/>
                    </a:lnTo>
                    <a:lnTo>
                      <a:pt x="753" y="3998"/>
                    </a:lnTo>
                    <a:lnTo>
                      <a:pt x="712" y="3961"/>
                    </a:lnTo>
                    <a:lnTo>
                      <a:pt x="674" y="3922"/>
                    </a:lnTo>
                    <a:lnTo>
                      <a:pt x="635" y="3882"/>
                    </a:lnTo>
                    <a:lnTo>
                      <a:pt x="598" y="3842"/>
                    </a:lnTo>
                    <a:lnTo>
                      <a:pt x="561" y="3801"/>
                    </a:lnTo>
                    <a:lnTo>
                      <a:pt x="525" y="3759"/>
                    </a:lnTo>
                    <a:lnTo>
                      <a:pt x="490" y="3716"/>
                    </a:lnTo>
                    <a:lnTo>
                      <a:pt x="457" y="3672"/>
                    </a:lnTo>
                    <a:lnTo>
                      <a:pt x="424" y="3627"/>
                    </a:lnTo>
                    <a:lnTo>
                      <a:pt x="393" y="3582"/>
                    </a:lnTo>
                    <a:lnTo>
                      <a:pt x="363" y="3536"/>
                    </a:lnTo>
                    <a:lnTo>
                      <a:pt x="333" y="3489"/>
                    </a:lnTo>
                    <a:lnTo>
                      <a:pt x="304" y="3441"/>
                    </a:lnTo>
                    <a:lnTo>
                      <a:pt x="278" y="3392"/>
                    </a:lnTo>
                    <a:lnTo>
                      <a:pt x="251" y="3343"/>
                    </a:lnTo>
                    <a:lnTo>
                      <a:pt x="227" y="3294"/>
                    </a:lnTo>
                    <a:lnTo>
                      <a:pt x="203" y="3243"/>
                    </a:lnTo>
                    <a:lnTo>
                      <a:pt x="181" y="3192"/>
                    </a:lnTo>
                    <a:lnTo>
                      <a:pt x="159" y="3140"/>
                    </a:lnTo>
                    <a:lnTo>
                      <a:pt x="139" y="3088"/>
                    </a:lnTo>
                    <a:lnTo>
                      <a:pt x="121" y="3035"/>
                    </a:lnTo>
                    <a:lnTo>
                      <a:pt x="104" y="2980"/>
                    </a:lnTo>
                    <a:lnTo>
                      <a:pt x="88" y="2926"/>
                    </a:lnTo>
                    <a:lnTo>
                      <a:pt x="73" y="2872"/>
                    </a:lnTo>
                    <a:lnTo>
                      <a:pt x="58" y="2816"/>
                    </a:lnTo>
                    <a:lnTo>
                      <a:pt x="46" y="2760"/>
                    </a:lnTo>
                    <a:lnTo>
                      <a:pt x="36" y="2704"/>
                    </a:lnTo>
                    <a:lnTo>
                      <a:pt x="26" y="2647"/>
                    </a:lnTo>
                    <a:lnTo>
                      <a:pt x="18" y="2590"/>
                    </a:lnTo>
                    <a:lnTo>
                      <a:pt x="12" y="2533"/>
                    </a:lnTo>
                    <a:lnTo>
                      <a:pt x="7" y="2474"/>
                    </a:lnTo>
                    <a:lnTo>
                      <a:pt x="3" y="2416"/>
                    </a:lnTo>
                    <a:lnTo>
                      <a:pt x="1" y="2357"/>
                    </a:lnTo>
                    <a:lnTo>
                      <a:pt x="0" y="2298"/>
                    </a:lnTo>
                    <a:lnTo>
                      <a:pt x="0" y="2298"/>
                    </a:lnTo>
                    <a:lnTo>
                      <a:pt x="1" y="2238"/>
                    </a:lnTo>
                    <a:lnTo>
                      <a:pt x="3" y="2180"/>
                    </a:lnTo>
                    <a:lnTo>
                      <a:pt x="7" y="2121"/>
                    </a:lnTo>
                    <a:lnTo>
                      <a:pt x="12" y="2063"/>
                    </a:lnTo>
                    <a:lnTo>
                      <a:pt x="18" y="2006"/>
                    </a:lnTo>
                    <a:lnTo>
                      <a:pt x="26" y="1947"/>
                    </a:lnTo>
                    <a:lnTo>
                      <a:pt x="36" y="1891"/>
                    </a:lnTo>
                    <a:lnTo>
                      <a:pt x="46" y="1834"/>
                    </a:lnTo>
                    <a:lnTo>
                      <a:pt x="58" y="1778"/>
                    </a:lnTo>
                    <a:lnTo>
                      <a:pt x="73" y="1724"/>
                    </a:lnTo>
                    <a:lnTo>
                      <a:pt x="88" y="1668"/>
                    </a:lnTo>
                    <a:lnTo>
                      <a:pt x="104" y="1615"/>
                    </a:lnTo>
                    <a:lnTo>
                      <a:pt x="121" y="1561"/>
                    </a:lnTo>
                    <a:lnTo>
                      <a:pt x="139" y="1507"/>
                    </a:lnTo>
                    <a:lnTo>
                      <a:pt x="159" y="1456"/>
                    </a:lnTo>
                    <a:lnTo>
                      <a:pt x="181" y="1404"/>
                    </a:lnTo>
                    <a:lnTo>
                      <a:pt x="203" y="1352"/>
                    </a:lnTo>
                    <a:lnTo>
                      <a:pt x="227" y="1302"/>
                    </a:lnTo>
                    <a:lnTo>
                      <a:pt x="251" y="1251"/>
                    </a:lnTo>
                    <a:lnTo>
                      <a:pt x="278" y="1202"/>
                    </a:lnTo>
                    <a:lnTo>
                      <a:pt x="304" y="1154"/>
                    </a:lnTo>
                    <a:lnTo>
                      <a:pt x="333" y="1106"/>
                    </a:lnTo>
                    <a:lnTo>
                      <a:pt x="363" y="1060"/>
                    </a:lnTo>
                    <a:lnTo>
                      <a:pt x="393" y="1013"/>
                    </a:lnTo>
                    <a:lnTo>
                      <a:pt x="424" y="968"/>
                    </a:lnTo>
                    <a:lnTo>
                      <a:pt x="457" y="923"/>
                    </a:lnTo>
                    <a:lnTo>
                      <a:pt x="490" y="879"/>
                    </a:lnTo>
                    <a:lnTo>
                      <a:pt x="525" y="837"/>
                    </a:lnTo>
                    <a:lnTo>
                      <a:pt x="561" y="794"/>
                    </a:lnTo>
                    <a:lnTo>
                      <a:pt x="598" y="753"/>
                    </a:lnTo>
                    <a:lnTo>
                      <a:pt x="635" y="713"/>
                    </a:lnTo>
                    <a:lnTo>
                      <a:pt x="674" y="673"/>
                    </a:lnTo>
                    <a:lnTo>
                      <a:pt x="712" y="635"/>
                    </a:lnTo>
                    <a:lnTo>
                      <a:pt x="753" y="598"/>
                    </a:lnTo>
                    <a:lnTo>
                      <a:pt x="795" y="560"/>
                    </a:lnTo>
                    <a:lnTo>
                      <a:pt x="837" y="524"/>
                    </a:lnTo>
                    <a:lnTo>
                      <a:pt x="880" y="490"/>
                    </a:lnTo>
                    <a:lnTo>
                      <a:pt x="923" y="457"/>
                    </a:lnTo>
                    <a:lnTo>
                      <a:pt x="969" y="424"/>
                    </a:lnTo>
                    <a:lnTo>
                      <a:pt x="1014" y="393"/>
                    </a:lnTo>
                    <a:lnTo>
                      <a:pt x="1060" y="362"/>
                    </a:lnTo>
                    <a:lnTo>
                      <a:pt x="1107" y="333"/>
                    </a:lnTo>
                    <a:lnTo>
                      <a:pt x="1155" y="304"/>
                    </a:lnTo>
                    <a:lnTo>
                      <a:pt x="1202" y="277"/>
                    </a:lnTo>
                    <a:lnTo>
                      <a:pt x="1252" y="251"/>
                    </a:lnTo>
                    <a:lnTo>
                      <a:pt x="1302" y="227"/>
                    </a:lnTo>
                    <a:lnTo>
                      <a:pt x="1353" y="203"/>
                    </a:lnTo>
                    <a:lnTo>
                      <a:pt x="1404" y="180"/>
                    </a:lnTo>
                    <a:lnTo>
                      <a:pt x="1456" y="159"/>
                    </a:lnTo>
                    <a:lnTo>
                      <a:pt x="1508" y="139"/>
                    </a:lnTo>
                    <a:lnTo>
                      <a:pt x="1561" y="121"/>
                    </a:lnTo>
                    <a:lnTo>
                      <a:pt x="1616" y="103"/>
                    </a:lnTo>
                    <a:lnTo>
                      <a:pt x="1669" y="87"/>
                    </a:lnTo>
                    <a:lnTo>
                      <a:pt x="1725" y="73"/>
                    </a:lnTo>
                    <a:lnTo>
                      <a:pt x="1779" y="60"/>
                    </a:lnTo>
                    <a:lnTo>
                      <a:pt x="1835" y="46"/>
                    </a:lnTo>
                    <a:lnTo>
                      <a:pt x="1892" y="36"/>
                    </a:lnTo>
                    <a:lnTo>
                      <a:pt x="1948" y="26"/>
                    </a:lnTo>
                    <a:lnTo>
                      <a:pt x="2006" y="18"/>
                    </a:lnTo>
                    <a:lnTo>
                      <a:pt x="2064" y="12"/>
                    </a:lnTo>
                    <a:lnTo>
                      <a:pt x="2122" y="6"/>
                    </a:lnTo>
                    <a:lnTo>
                      <a:pt x="2180" y="2"/>
                    </a:lnTo>
                    <a:lnTo>
                      <a:pt x="2239" y="1"/>
                    </a:lnTo>
                    <a:lnTo>
                      <a:pt x="2299" y="0"/>
                    </a:lnTo>
                    <a:lnTo>
                      <a:pt x="2299" y="0"/>
                    </a:lnTo>
                    <a:lnTo>
                      <a:pt x="2357" y="1"/>
                    </a:lnTo>
                    <a:lnTo>
                      <a:pt x="2417" y="2"/>
                    </a:lnTo>
                    <a:lnTo>
                      <a:pt x="2475" y="6"/>
                    </a:lnTo>
                    <a:lnTo>
                      <a:pt x="2534" y="12"/>
                    </a:lnTo>
                    <a:lnTo>
                      <a:pt x="2591" y="18"/>
                    </a:lnTo>
                    <a:lnTo>
                      <a:pt x="2648" y="26"/>
                    </a:lnTo>
                    <a:lnTo>
                      <a:pt x="2705" y="36"/>
                    </a:lnTo>
                    <a:lnTo>
                      <a:pt x="2761" y="46"/>
                    </a:lnTo>
                    <a:lnTo>
                      <a:pt x="2817" y="60"/>
                    </a:lnTo>
                    <a:lnTo>
                      <a:pt x="2873" y="73"/>
                    </a:lnTo>
                    <a:lnTo>
                      <a:pt x="2927" y="87"/>
                    </a:lnTo>
                    <a:lnTo>
                      <a:pt x="2982" y="103"/>
                    </a:lnTo>
                    <a:lnTo>
                      <a:pt x="3036" y="121"/>
                    </a:lnTo>
                    <a:lnTo>
                      <a:pt x="3089" y="139"/>
                    </a:lnTo>
                    <a:lnTo>
                      <a:pt x="3141" y="159"/>
                    </a:lnTo>
                    <a:lnTo>
                      <a:pt x="3193" y="180"/>
                    </a:lnTo>
                    <a:lnTo>
                      <a:pt x="3245" y="203"/>
                    </a:lnTo>
                    <a:lnTo>
                      <a:pt x="3295" y="227"/>
                    </a:lnTo>
                    <a:lnTo>
                      <a:pt x="3344" y="251"/>
                    </a:lnTo>
                    <a:lnTo>
                      <a:pt x="3394" y="277"/>
                    </a:lnTo>
                    <a:lnTo>
                      <a:pt x="3443" y="304"/>
                    </a:lnTo>
                    <a:lnTo>
                      <a:pt x="3491" y="333"/>
                    </a:lnTo>
                    <a:lnTo>
                      <a:pt x="3537" y="362"/>
                    </a:lnTo>
                    <a:lnTo>
                      <a:pt x="3584" y="393"/>
                    </a:lnTo>
                    <a:lnTo>
                      <a:pt x="3629" y="424"/>
                    </a:lnTo>
                    <a:lnTo>
                      <a:pt x="3674" y="457"/>
                    </a:lnTo>
                    <a:lnTo>
                      <a:pt x="3718" y="490"/>
                    </a:lnTo>
                    <a:lnTo>
                      <a:pt x="3760" y="524"/>
                    </a:lnTo>
                    <a:lnTo>
                      <a:pt x="3803" y="560"/>
                    </a:lnTo>
                    <a:lnTo>
                      <a:pt x="3844" y="598"/>
                    </a:lnTo>
                    <a:lnTo>
                      <a:pt x="3884" y="635"/>
                    </a:lnTo>
                    <a:lnTo>
                      <a:pt x="3924" y="673"/>
                    </a:lnTo>
                    <a:lnTo>
                      <a:pt x="3962" y="713"/>
                    </a:lnTo>
                    <a:lnTo>
                      <a:pt x="4000" y="753"/>
                    </a:lnTo>
                    <a:lnTo>
                      <a:pt x="4037" y="794"/>
                    </a:lnTo>
                    <a:lnTo>
                      <a:pt x="4073" y="837"/>
                    </a:lnTo>
                    <a:lnTo>
                      <a:pt x="4107" y="879"/>
                    </a:lnTo>
                    <a:lnTo>
                      <a:pt x="4140" y="923"/>
                    </a:lnTo>
                    <a:lnTo>
                      <a:pt x="4172" y="968"/>
                    </a:lnTo>
                    <a:lnTo>
                      <a:pt x="4204" y="1013"/>
                    </a:lnTo>
                    <a:lnTo>
                      <a:pt x="4235" y="1060"/>
                    </a:lnTo>
                    <a:lnTo>
                      <a:pt x="4264" y="1106"/>
                    </a:lnTo>
                    <a:lnTo>
                      <a:pt x="4292" y="1154"/>
                    </a:lnTo>
                    <a:lnTo>
                      <a:pt x="4320" y="1202"/>
                    </a:lnTo>
                    <a:lnTo>
                      <a:pt x="4345" y="1251"/>
                    </a:lnTo>
                    <a:lnTo>
                      <a:pt x="4370" y="1302"/>
                    </a:lnTo>
                    <a:lnTo>
                      <a:pt x="4394" y="1352"/>
                    </a:lnTo>
                    <a:lnTo>
                      <a:pt x="4417" y="1404"/>
                    </a:lnTo>
                    <a:lnTo>
                      <a:pt x="4438" y="1456"/>
                    </a:lnTo>
                    <a:lnTo>
                      <a:pt x="4458" y="1507"/>
                    </a:lnTo>
                    <a:lnTo>
                      <a:pt x="4477" y="1561"/>
                    </a:lnTo>
                    <a:lnTo>
                      <a:pt x="4494" y="1615"/>
                    </a:lnTo>
                    <a:lnTo>
                      <a:pt x="4510" y="1668"/>
                    </a:lnTo>
                    <a:lnTo>
                      <a:pt x="4524" y="1724"/>
                    </a:lnTo>
                    <a:lnTo>
                      <a:pt x="4538" y="1778"/>
                    </a:lnTo>
                    <a:lnTo>
                      <a:pt x="4550" y="1834"/>
                    </a:lnTo>
                    <a:lnTo>
                      <a:pt x="4560" y="1891"/>
                    </a:lnTo>
                    <a:lnTo>
                      <a:pt x="4571" y="1947"/>
                    </a:lnTo>
                    <a:lnTo>
                      <a:pt x="4579" y="2006"/>
                    </a:lnTo>
                    <a:lnTo>
                      <a:pt x="4586" y="2063"/>
                    </a:lnTo>
                    <a:lnTo>
                      <a:pt x="4590" y="2121"/>
                    </a:lnTo>
                    <a:lnTo>
                      <a:pt x="4594" y="2180"/>
                    </a:lnTo>
                    <a:lnTo>
                      <a:pt x="4596" y="2238"/>
                    </a:lnTo>
                    <a:lnTo>
                      <a:pt x="4598" y="2298"/>
                    </a:lnTo>
                    <a:lnTo>
                      <a:pt x="4598" y="2298"/>
                    </a:lnTo>
                    <a:close/>
                  </a:path>
                </a:pathLst>
              </a:custGeom>
              <a:noFill/>
              <a:ln w="104775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9" name="Line 10"/>
              <p:cNvSpPr>
                <a:spLocks noChangeShapeType="1"/>
              </p:cNvSpPr>
              <p:nvPr/>
            </p:nvSpPr>
            <p:spPr bwMode="auto">
              <a:xfrm>
                <a:off x="8488313" y="5690286"/>
                <a:ext cx="659184" cy="659184"/>
              </a:xfrm>
              <a:prstGeom prst="line">
                <a:avLst/>
              </a:prstGeom>
              <a:noFill/>
              <a:ln w="315913" cap="rnd">
                <a:solidFill>
                  <a:srgbClr val="7D4E2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066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 7"/>
          <p:cNvGraphicFramePr>
            <a:graphicFrameLocks noGrp="1"/>
          </p:cNvGraphicFramePr>
          <p:nvPr>
            <p:extLst/>
          </p:nvPr>
        </p:nvGraphicFramePr>
        <p:xfrm>
          <a:off x="104775" y="1143003"/>
          <a:ext cx="5734050" cy="5319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</a:tblGrid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ktangel 8"/>
          <p:cNvSpPr/>
          <p:nvPr/>
        </p:nvSpPr>
        <p:spPr>
          <a:xfrm>
            <a:off x="10021209" y="432000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759450" y="755650"/>
          <a:ext cx="5940425" cy="58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upp 1"/>
          <p:cNvGrpSpPr/>
          <p:nvPr/>
        </p:nvGrpSpPr>
        <p:grpSpPr>
          <a:xfrm>
            <a:off x="432000" y="435432"/>
            <a:ext cx="3420000" cy="648000"/>
            <a:chOff x="900000" y="435432"/>
            <a:chExt cx="3420000" cy="648000"/>
          </a:xfrm>
        </p:grpSpPr>
        <p:sp>
          <p:nvSpPr>
            <p:cNvPr id="10" name="textruta 9"/>
            <p:cNvSpPr txBox="1"/>
            <p:nvPr/>
          </p:nvSpPr>
          <p:spPr>
            <a:xfrm>
              <a:off x="1620000" y="435432"/>
              <a:ext cx="2700000" cy="64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sv-SE" b="1" dirty="0" smtClean="0"/>
                <a:t>Jobb och arbetslöshet</a:t>
              </a:r>
              <a:endParaRPr lang="sv-SE" b="1" dirty="0"/>
            </a:p>
          </p:txBody>
        </p:sp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435432"/>
              <a:ext cx="648000" cy="648000"/>
            </a:xfrm>
            <a:prstGeom prst="rect">
              <a:avLst/>
            </a:prstGeom>
          </p:spPr>
        </p:pic>
      </p:grpSp>
      <p:sp>
        <p:nvSpPr>
          <p:cNvPr id="12" name="Ellips 11"/>
          <p:cNvSpPr/>
          <p:nvPr/>
        </p:nvSpPr>
        <p:spPr>
          <a:xfrm>
            <a:off x="10198812" y="2922249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14" name="Rektangel med rundade hörn 13"/>
          <p:cNvSpPr/>
          <p:nvPr/>
        </p:nvSpPr>
        <p:spPr>
          <a:xfrm>
            <a:off x="1952090" y="2988869"/>
            <a:ext cx="3886734" cy="504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Få fler att klara gymnasiet</a:t>
            </a:r>
          </a:p>
        </p:txBody>
      </p:sp>
      <p:sp>
        <p:nvSpPr>
          <p:cNvPr id="15" name="Ellips 14"/>
          <p:cNvSpPr/>
          <p:nvPr/>
        </p:nvSpPr>
        <p:spPr>
          <a:xfrm>
            <a:off x="7025601" y="2342722"/>
            <a:ext cx="1662242" cy="160634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sv-SE" sz="2800">
              <a:solidFill>
                <a:schemeClr val="bg1"/>
              </a:solidFill>
            </a:endParaRP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65" y="2192720"/>
            <a:ext cx="698225" cy="1756351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74" y="2311313"/>
            <a:ext cx="572696" cy="1756350"/>
          </a:xfrm>
          <a:prstGeom prst="rect">
            <a:avLst/>
          </a:prstGeom>
        </p:spPr>
      </p:pic>
      <p:sp>
        <p:nvSpPr>
          <p:cNvPr id="19" name="Ellips 18"/>
          <p:cNvSpPr/>
          <p:nvPr/>
        </p:nvSpPr>
        <p:spPr>
          <a:xfrm>
            <a:off x="10178521" y="1163946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20" name="Rektangel med rundade hörn 19"/>
          <p:cNvSpPr/>
          <p:nvPr/>
        </p:nvSpPr>
        <p:spPr>
          <a:xfrm>
            <a:off x="852754" y="1230566"/>
            <a:ext cx="4986069" cy="504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Motivera unga till högre utbildning</a:t>
            </a: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22" y="1735004"/>
            <a:ext cx="1672705" cy="11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759450" y="755650"/>
          <a:ext cx="5940425" cy="58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/>
          </p:nvPr>
        </p:nvGraphicFramePr>
        <p:xfrm>
          <a:off x="104775" y="1143003"/>
          <a:ext cx="5734050" cy="5319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</a:tblGrid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ktangel 8"/>
          <p:cNvSpPr/>
          <p:nvPr/>
        </p:nvSpPr>
        <p:spPr>
          <a:xfrm>
            <a:off x="10021209" y="432000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1152000" y="435432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12" name="Ellips 11"/>
          <p:cNvSpPr/>
          <p:nvPr/>
        </p:nvSpPr>
        <p:spPr>
          <a:xfrm>
            <a:off x="10198812" y="2922249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14" name="Rektangel med rundade hörn 13"/>
          <p:cNvSpPr/>
          <p:nvPr/>
        </p:nvSpPr>
        <p:spPr>
          <a:xfrm>
            <a:off x="1952090" y="2988869"/>
            <a:ext cx="3886734" cy="504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Få fler att klara gymnasiet</a:t>
            </a:r>
          </a:p>
        </p:txBody>
      </p:sp>
      <p:sp>
        <p:nvSpPr>
          <p:cNvPr id="15" name="Ellips 14"/>
          <p:cNvSpPr/>
          <p:nvPr/>
        </p:nvSpPr>
        <p:spPr>
          <a:xfrm>
            <a:off x="7025601" y="2342722"/>
            <a:ext cx="1662242" cy="160634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sv-SE" sz="2800">
              <a:solidFill>
                <a:schemeClr val="bg1"/>
              </a:solidFill>
            </a:endParaRP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65" y="2192720"/>
            <a:ext cx="698225" cy="1756351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74" y="2311313"/>
            <a:ext cx="572696" cy="1756350"/>
          </a:xfrm>
          <a:prstGeom prst="rect">
            <a:avLst/>
          </a:prstGeom>
        </p:spPr>
      </p:pic>
      <p:sp>
        <p:nvSpPr>
          <p:cNvPr id="19" name="Ellips 18"/>
          <p:cNvSpPr/>
          <p:nvPr/>
        </p:nvSpPr>
        <p:spPr>
          <a:xfrm>
            <a:off x="10178521" y="1163946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20" name="Rektangel med rundade hörn 19"/>
          <p:cNvSpPr/>
          <p:nvPr/>
        </p:nvSpPr>
        <p:spPr>
          <a:xfrm>
            <a:off x="852754" y="1230566"/>
            <a:ext cx="4986069" cy="504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Motivera unga till högre utbildning</a:t>
            </a:r>
          </a:p>
        </p:txBody>
      </p:sp>
      <p:sp>
        <p:nvSpPr>
          <p:cNvPr id="21" name="Ellips 20"/>
          <p:cNvSpPr/>
          <p:nvPr/>
        </p:nvSpPr>
        <p:spPr>
          <a:xfrm>
            <a:off x="9561572" y="5856515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22" name="Rektangel med rundade hörn 21"/>
          <p:cNvSpPr/>
          <p:nvPr/>
        </p:nvSpPr>
        <p:spPr>
          <a:xfrm>
            <a:off x="1880171" y="5779135"/>
            <a:ext cx="3958652" cy="79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/>
              <a:t>Tidiga insatser för barn med inlärningssvårigheter</a:t>
            </a:r>
          </a:p>
        </p:txBody>
      </p:sp>
      <p:pic>
        <p:nvPicPr>
          <p:cNvPr id="23" name="Bildobjekt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22" y="1735004"/>
            <a:ext cx="1672705" cy="11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120" name="Grupp 119"/>
          <p:cNvGrpSpPr/>
          <p:nvPr/>
        </p:nvGrpSpPr>
        <p:grpSpPr>
          <a:xfrm>
            <a:off x="1016648" y="1009684"/>
            <a:ext cx="2988001" cy="1378212"/>
            <a:chOff x="8524524" y="2076438"/>
            <a:chExt cx="2988001" cy="1378212"/>
          </a:xfrm>
        </p:grpSpPr>
        <p:sp>
          <p:nvSpPr>
            <p:cNvPr id="121" name="Freeform 5"/>
            <p:cNvSpPr>
              <a:spLocks/>
            </p:cNvSpPr>
            <p:nvPr/>
          </p:nvSpPr>
          <p:spPr bwMode="auto">
            <a:xfrm>
              <a:off x="8524524" y="2076438"/>
              <a:ext cx="2988001" cy="1378212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2" name="Rektangel 121"/>
            <p:cNvSpPr/>
            <p:nvPr/>
          </p:nvSpPr>
          <p:spPr>
            <a:xfrm>
              <a:off x="8797425" y="2446444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 smtClean="0"/>
                <a:t>Viktigaste konsekvenser</a:t>
              </a:r>
              <a:endParaRPr lang="sv-SE" sz="2400" dirty="0"/>
            </a:p>
          </p:txBody>
        </p:sp>
      </p:grpSp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grpSp>
        <p:nvGrpSpPr>
          <p:cNvPr id="2" name="Grupp 1"/>
          <p:cNvGrpSpPr/>
          <p:nvPr/>
        </p:nvGrpSpPr>
        <p:grpSpPr>
          <a:xfrm>
            <a:off x="1901994" y="2308045"/>
            <a:ext cx="4657831" cy="1188000"/>
            <a:chOff x="1901994" y="2308045"/>
            <a:chExt cx="4657831" cy="1188000"/>
          </a:xfrm>
        </p:grpSpPr>
        <p:sp>
          <p:nvSpPr>
            <p:cNvPr id="7" name="Rektangel med rundade hörn 6"/>
            <p:cNvSpPr/>
            <p:nvPr/>
          </p:nvSpPr>
          <p:spPr>
            <a:xfrm>
              <a:off x="1901994" y="2308045"/>
              <a:ext cx="4657831" cy="11880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/>
            <p:cNvSpPr/>
            <p:nvPr/>
          </p:nvSpPr>
          <p:spPr>
            <a:xfrm>
              <a:off x="1901994" y="2481750"/>
              <a:ext cx="45862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b="1" dirty="0" smtClean="0">
                  <a:solidFill>
                    <a:schemeClr val="bg1"/>
                  </a:solidFill>
                </a:rPr>
                <a:t>Jämförelse kontor och bolag för respektive konsekvens</a:t>
              </a:r>
              <a:endParaRPr lang="sv-SE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3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22285068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Motivera unga till högre utbildning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96337382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Underlätta företagsetableringar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62671436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Inspirera till nyföretagande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29873584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Få fler att klara gymnasiet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63687729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Relevant utbud av vuxenutbildning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0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89238951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945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Verka för mer universitetsutbildning och forskning</a:t>
            </a:r>
            <a:br>
              <a:rPr lang="sv-SE" sz="2800" b="1" dirty="0"/>
            </a:br>
            <a:r>
              <a:rPr lang="sv-SE" sz="2800" b="1" dirty="0"/>
              <a:t> i Norrköping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57997264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Ännu bättre service till företagen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Jobb och arbetslöshet</a:t>
            </a:r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17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45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62399166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Jobbanpassad </a:t>
            </a:r>
            <a:r>
              <a:rPr lang="sv-SE" sz="2800" b="1" dirty="0" err="1"/>
              <a:t>svenskaundervisning</a:t>
            </a:r>
            <a:endParaRPr lang="sv-SE" sz="2800" b="1" dirty="0"/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85944455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Tidiga insatser för barn med inlärningssvårigheter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grpSp>
        <p:nvGrpSpPr>
          <p:cNvPr id="11" name="Grupp 10"/>
          <p:cNvGrpSpPr/>
          <p:nvPr/>
        </p:nvGrpSpPr>
        <p:grpSpPr>
          <a:xfrm>
            <a:off x="1016648" y="1009684"/>
            <a:ext cx="2988001" cy="1378212"/>
            <a:chOff x="8524524" y="2076438"/>
            <a:chExt cx="2988001" cy="1378212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8524524" y="2076438"/>
              <a:ext cx="2988001" cy="1378212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8797425" y="2446444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 smtClean="0"/>
                <a:t>Viktigaste konsekvenser</a:t>
              </a:r>
              <a:endParaRPr lang="sv-SE" sz="2400" dirty="0"/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1835535" y="2271132"/>
            <a:ext cx="4338228" cy="735001"/>
            <a:chOff x="1835535" y="2271132"/>
            <a:chExt cx="4338228" cy="735001"/>
          </a:xfrm>
        </p:grpSpPr>
        <p:sp>
          <p:nvSpPr>
            <p:cNvPr id="9" name="Rektangel med rundade hörn 8"/>
            <p:cNvSpPr/>
            <p:nvPr/>
          </p:nvSpPr>
          <p:spPr>
            <a:xfrm>
              <a:off x="1835535" y="2271132"/>
              <a:ext cx="4338228" cy="73500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2007578" y="2400886"/>
              <a:ext cx="40307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b="1" dirty="0" smtClean="0">
                  <a:solidFill>
                    <a:schemeClr val="bg1"/>
                  </a:solidFill>
                </a:rPr>
                <a:t>för varje kontor och bolag</a:t>
              </a:r>
              <a:endParaRPr lang="sv-SE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0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26635184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405700"/>
              </p:ext>
            </p:extLst>
          </p:nvPr>
        </p:nvGraphicFramePr>
        <p:xfrm>
          <a:off x="298937" y="1512000"/>
          <a:ext cx="553885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Totalt resultat, alla 4188 svarande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</a:t>
            </a:r>
            <a:r>
              <a:rPr lang="sv-SE" dirty="0"/>
              <a:t>Jobb och arbetslöshet</a:t>
            </a:r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10097580" y="3127823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10072039" y="1451369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9561572" y="5856515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6135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031782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Arbetsmarknads- och vuxenutbildningskontoret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11121856" y="3739182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11047569" y="5439539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10447650" y="3209855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76375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486162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Bygg- och miljökontoret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9775668" y="4884170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9476388" y="2107943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8406625" y="5439539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41239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86681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Kommunstyrelsens kontor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9807744" y="1553154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9506249" y="3233168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8571672" y="6006858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8407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826977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Kultur- och fritidskontoret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10862361" y="1547713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10541120" y="5998907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9527001" y="3210945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7046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433910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Socialkontoret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11106566" y="5998127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10878841" y="3220979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10504202" y="3775513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4266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058336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Stadsbyggnadskontoret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10465482" y="2099638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9749622" y="1526324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2" name="Ellips 31"/>
          <p:cNvSpPr/>
          <p:nvPr/>
        </p:nvSpPr>
        <p:spPr>
          <a:xfrm>
            <a:off x="9749622" y="4293378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3" name="Ellips 32"/>
          <p:cNvSpPr/>
          <p:nvPr/>
        </p:nvSpPr>
        <p:spPr>
          <a:xfrm>
            <a:off x="9749622" y="4895106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6256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</a:t>
            </a:r>
            <a:r>
              <a:rPr lang="sv-SE" sz="2400" smtClean="0">
                <a:solidFill>
                  <a:schemeClr val="bg1"/>
                </a:solidFill>
              </a:rPr>
              <a:t>på en </a:t>
            </a:r>
            <a:r>
              <a:rPr lang="sv-SE" sz="2400" dirty="0" smtClean="0">
                <a:solidFill>
                  <a:schemeClr val="bg1"/>
                </a:solidFill>
              </a:rPr>
              <a:t>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260848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9" name="Ellips 38"/>
          <p:cNvSpPr/>
          <p:nvPr/>
        </p:nvSpPr>
        <p:spPr>
          <a:xfrm>
            <a:off x="8858488" y="2115747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8764324" y="4888696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041579" y="1552196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7787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872321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Utbildningskontoret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9" name="Ellips 38"/>
          <p:cNvSpPr/>
          <p:nvPr/>
        </p:nvSpPr>
        <p:spPr>
          <a:xfrm>
            <a:off x="10884257" y="1548383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10750242" y="3212654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10953428" y="5998907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5423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295649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Vård- och omsorgskontoret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9" name="Ellips 38"/>
          <p:cNvSpPr/>
          <p:nvPr/>
        </p:nvSpPr>
        <p:spPr>
          <a:xfrm>
            <a:off x="10216653" y="3770843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40" name="Ellips 39"/>
          <p:cNvSpPr/>
          <p:nvPr/>
        </p:nvSpPr>
        <p:spPr>
          <a:xfrm>
            <a:off x="9840771" y="5449661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10554478" y="3212654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9142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268144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40" name="Ellips 39"/>
          <p:cNvSpPr/>
          <p:nvPr/>
        </p:nvSpPr>
        <p:spPr>
          <a:xfrm>
            <a:off x="9191669" y="3219381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9437622" y="3777429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545335" y="1555664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0699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719494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Norrevo Fastigheter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40" name="Ellips 39"/>
          <p:cNvSpPr/>
          <p:nvPr/>
        </p:nvSpPr>
        <p:spPr>
          <a:xfrm>
            <a:off x="8127489" y="3223746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9180209" y="3785380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877176" y="5443851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5781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038261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Norrköping Science Park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11428862" y="2096352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2" name="Ellips 31"/>
          <p:cNvSpPr/>
          <p:nvPr/>
        </p:nvSpPr>
        <p:spPr>
          <a:xfrm>
            <a:off x="11428862" y="2661952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3" name="Ellips 32"/>
          <p:cNvSpPr/>
          <p:nvPr/>
        </p:nvSpPr>
        <p:spPr>
          <a:xfrm>
            <a:off x="11428862" y="4334405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4" name="Ellips 33"/>
          <p:cNvSpPr/>
          <p:nvPr/>
        </p:nvSpPr>
        <p:spPr>
          <a:xfrm>
            <a:off x="11428862" y="4904962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6339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349073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Norrköping Vatten och Avfall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40" name="Ellips 39"/>
          <p:cNvSpPr/>
          <p:nvPr/>
        </p:nvSpPr>
        <p:spPr>
          <a:xfrm>
            <a:off x="8941052" y="3785380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9493892" y="1563615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10232929" y="4330668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88672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356928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Norrköping Visualisering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40" name="Ellips 39"/>
          <p:cNvSpPr/>
          <p:nvPr/>
        </p:nvSpPr>
        <p:spPr>
          <a:xfrm>
            <a:off x="9356085" y="2663068"/>
            <a:ext cx="637240" cy="637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11436813" y="1555664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2" name="Ellips 31"/>
          <p:cNvSpPr/>
          <p:nvPr/>
        </p:nvSpPr>
        <p:spPr>
          <a:xfrm>
            <a:off x="11436813" y="4322718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71592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530085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366598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7760"/>
              </p:ext>
            </p:extLst>
          </p:nvPr>
        </p:nvGraphicFramePr>
        <p:xfrm>
          <a:off x="155787" y="1512000"/>
          <a:ext cx="5682001" cy="4999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00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Upplev Norrköping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Jobb och arbetslöshet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sp>
        <p:nvSpPr>
          <p:cNvPr id="39" name="Ellips 38"/>
          <p:cNvSpPr/>
          <p:nvPr/>
        </p:nvSpPr>
        <p:spPr>
          <a:xfrm>
            <a:off x="9033608" y="2117055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11432525" y="2660894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2" name="Ellips 31"/>
          <p:cNvSpPr/>
          <p:nvPr/>
        </p:nvSpPr>
        <p:spPr>
          <a:xfrm>
            <a:off x="9033608" y="4322380"/>
            <a:ext cx="637240" cy="6372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5067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>
            <a:off x="5175110" y="2129589"/>
            <a:ext cx="6103844" cy="2815391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6617418" y="2806777"/>
            <a:ext cx="3569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dirty="0" smtClean="0"/>
              <a:t>Alla ytterligare konsekvenser redovisas gemensamt för alla kontor och bolag på </a:t>
            </a:r>
            <a:r>
              <a:rPr lang="sv-SE" sz="2400" b="1" dirty="0" smtClean="0"/>
              <a:t>framtid.norrkoping.se</a:t>
            </a:r>
            <a:endParaRPr lang="sv-SE" sz="2400" b="1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28" y="938464"/>
            <a:ext cx="4194254" cy="5023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87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upp 121"/>
          <p:cNvGrpSpPr/>
          <p:nvPr/>
        </p:nvGrpSpPr>
        <p:grpSpPr>
          <a:xfrm>
            <a:off x="5400000" y="1800000"/>
            <a:ext cx="5040000" cy="4608000"/>
            <a:chOff x="5400000" y="1800000"/>
            <a:chExt cx="5040000" cy="4608000"/>
          </a:xfrm>
        </p:grpSpPr>
        <p:cxnSp>
          <p:nvCxnSpPr>
            <p:cNvPr id="123" name="Rak 122"/>
            <p:cNvCxnSpPr/>
            <p:nvPr/>
          </p:nvCxnSpPr>
          <p:spPr>
            <a:xfrm>
              <a:off x="540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ak 123"/>
            <p:cNvCxnSpPr/>
            <p:nvPr/>
          </p:nvCxnSpPr>
          <p:spPr>
            <a:xfrm>
              <a:off x="612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ak 124"/>
            <p:cNvCxnSpPr/>
            <p:nvPr/>
          </p:nvCxnSpPr>
          <p:spPr>
            <a:xfrm>
              <a:off x="684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ak 125"/>
            <p:cNvCxnSpPr/>
            <p:nvPr/>
          </p:nvCxnSpPr>
          <p:spPr>
            <a:xfrm>
              <a:off x="75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ak 126"/>
            <p:cNvCxnSpPr/>
            <p:nvPr/>
          </p:nvCxnSpPr>
          <p:spPr>
            <a:xfrm>
              <a:off x="82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ak 127"/>
            <p:cNvCxnSpPr/>
            <p:nvPr/>
          </p:nvCxnSpPr>
          <p:spPr>
            <a:xfrm>
              <a:off x="900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ak 128"/>
            <p:cNvCxnSpPr/>
            <p:nvPr/>
          </p:nvCxnSpPr>
          <p:spPr>
            <a:xfrm>
              <a:off x="972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Rak 129"/>
            <p:cNvCxnSpPr/>
            <p:nvPr/>
          </p:nvCxnSpPr>
          <p:spPr>
            <a:xfrm>
              <a:off x="1044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1013639439"/>
              </p:ext>
            </p:extLst>
          </p:nvPr>
        </p:nvGraphicFramePr>
        <p:xfrm>
          <a:off x="4543200" y="1476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2" name="Bildobjekt 1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133" name="textruta 132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136" name="textruta 135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37" name="Bildobjekt 1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40" name="textruta 139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41" name="Bildobjekt 1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44" name="textruta 143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45" name="Bildobjekt 1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48" name="textruta 147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49" name="Bildobjekt 1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152" name="textruta 151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153" name="Bildobjekt 1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grpSp>
        <p:nvGrpSpPr>
          <p:cNvPr id="155" name="Grupp 154"/>
          <p:cNvGrpSpPr/>
          <p:nvPr/>
        </p:nvGrpSpPr>
        <p:grpSpPr>
          <a:xfrm>
            <a:off x="4680000" y="1800000"/>
            <a:ext cx="6480000" cy="4608000"/>
            <a:chOff x="4680000" y="1800000"/>
            <a:chExt cx="6480000" cy="4608000"/>
          </a:xfrm>
        </p:grpSpPr>
        <p:cxnSp>
          <p:nvCxnSpPr>
            <p:cNvPr id="156" name="Rak 155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Rak 156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 75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77" name="Rektangel med rundade hörn 76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8" name="Likbent triangel 77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ektangel 78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80" name="Grupp 79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81" name="Rektangel med rundade hörn 80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2" name="Likbent triangel 81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 82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sp>
        <p:nvSpPr>
          <p:cNvPr id="73" name="Rektangel med rundade hörn 72"/>
          <p:cNvSpPr/>
          <p:nvPr/>
        </p:nvSpPr>
        <p:spPr>
          <a:xfrm>
            <a:off x="846667" y="3308568"/>
            <a:ext cx="9059333" cy="792000"/>
          </a:xfrm>
          <a:prstGeom prst="round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Totalt resultat, alla 4188 svarande</a:t>
            </a:r>
            <a:endParaRPr lang="sv-SE" sz="2800" b="1" dirty="0"/>
          </a:p>
        </p:txBody>
      </p:sp>
      <p:sp>
        <p:nvSpPr>
          <p:cNvPr id="58" name="textruta 57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</p:spTree>
    <p:extLst>
      <p:ext uri="{BB962C8B-B14F-4D97-AF65-F5344CB8AC3E}">
        <p14:creationId xmlns:p14="http://schemas.microsoft.com/office/powerpoint/2010/main" val="106184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v n"/>
          <p:cNvSpPr/>
          <p:nvPr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n h"/>
          <p:cNvSpPr/>
          <p:nvPr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m h"/>
          <p:cNvSpPr/>
          <p:nvPr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m"/>
          <p:cNvSpPr/>
          <p:nvPr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Inflik v"/>
          <p:cNvSpPr>
            <a:spLocks/>
          </p:cNvSpPr>
          <p:nvPr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Inflik h"/>
          <p:cNvSpPr>
            <a:spLocks/>
          </p:cNvSpPr>
          <p:nvPr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Moln h större"/>
          <p:cNvSpPr>
            <a:spLocks/>
          </p:cNvSpPr>
          <p:nvPr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Moln h litet"/>
          <p:cNvSpPr>
            <a:spLocks/>
          </p:cNvSpPr>
          <p:nvPr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rgbClr val="CCEF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Moln v"/>
          <p:cNvSpPr>
            <a:spLocks/>
          </p:cNvSpPr>
          <p:nvPr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6" name="Lets cre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4970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i moln"/>
          <p:cNvSpPr txBox="1"/>
          <p:nvPr/>
        </p:nvSpPr>
        <p:spPr>
          <a:xfrm>
            <a:off x="2804132" y="3327404"/>
            <a:ext cx="668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>
                <a:solidFill>
                  <a:schemeClr val="bg1"/>
                </a:solidFill>
              </a:rPr>
              <a:t>framtid.norrkoping.se</a:t>
            </a:r>
            <a:endParaRPr lang="sv-SE" sz="5400" dirty="0">
              <a:solidFill>
                <a:schemeClr val="bg1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69" y="5237472"/>
            <a:ext cx="1065332" cy="10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 44"/>
          <p:cNvGrpSpPr/>
          <p:nvPr/>
        </p:nvGrpSpPr>
        <p:grpSpPr>
          <a:xfrm>
            <a:off x="5400000" y="432000"/>
            <a:ext cx="5040000" cy="648000"/>
            <a:chOff x="5400000" y="3380568"/>
            <a:chExt cx="5040000" cy="648000"/>
          </a:xfrm>
        </p:grpSpPr>
        <p:cxnSp>
          <p:nvCxnSpPr>
            <p:cNvPr id="53" name="Rak 52"/>
            <p:cNvCxnSpPr/>
            <p:nvPr/>
          </p:nvCxnSpPr>
          <p:spPr>
            <a:xfrm>
              <a:off x="5400000" y="3380568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53"/>
            <p:cNvCxnSpPr/>
            <p:nvPr/>
          </p:nvCxnSpPr>
          <p:spPr>
            <a:xfrm>
              <a:off x="6120000" y="3380568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56"/>
            <p:cNvCxnSpPr/>
            <p:nvPr/>
          </p:nvCxnSpPr>
          <p:spPr>
            <a:xfrm>
              <a:off x="6840000" y="3380568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k 57"/>
            <p:cNvCxnSpPr/>
            <p:nvPr/>
          </p:nvCxnSpPr>
          <p:spPr>
            <a:xfrm>
              <a:off x="7560000" y="3380568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ak 75"/>
            <p:cNvCxnSpPr/>
            <p:nvPr/>
          </p:nvCxnSpPr>
          <p:spPr>
            <a:xfrm>
              <a:off x="8280000" y="3380568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ak 76"/>
            <p:cNvCxnSpPr/>
            <p:nvPr/>
          </p:nvCxnSpPr>
          <p:spPr>
            <a:xfrm>
              <a:off x="9000000" y="3380568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ak 77"/>
            <p:cNvCxnSpPr/>
            <p:nvPr/>
          </p:nvCxnSpPr>
          <p:spPr>
            <a:xfrm>
              <a:off x="9720000" y="3380568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ak 78"/>
            <p:cNvCxnSpPr/>
            <p:nvPr/>
          </p:nvCxnSpPr>
          <p:spPr>
            <a:xfrm>
              <a:off x="10440000" y="3380568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9" name="Totalt res diagram"/>
          <p:cNvGraphicFramePr/>
          <p:nvPr>
            <p:extLst>
              <p:ext uri="{D42A27DB-BD31-4B8C-83A1-F6EECF244321}">
                <p14:modId xmlns:p14="http://schemas.microsoft.com/office/powerpoint/2010/main" val="871245854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pic>
        <p:nvPicPr>
          <p:cNvPr id="61" name="Symbol job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5432"/>
            <a:ext cx="648000" cy="648000"/>
          </a:xfrm>
          <a:prstGeom prst="rect">
            <a:avLst/>
          </a:prstGeom>
        </p:spPr>
      </p:pic>
      <p:grpSp>
        <p:nvGrpSpPr>
          <p:cNvPr id="55" name="Grupp 54"/>
          <p:cNvGrpSpPr/>
          <p:nvPr/>
        </p:nvGrpSpPr>
        <p:grpSpPr>
          <a:xfrm>
            <a:off x="5400000" y="1047139"/>
            <a:ext cx="5040000" cy="5432791"/>
            <a:chOff x="5400000" y="1047139"/>
            <a:chExt cx="5040000" cy="5432791"/>
          </a:xfrm>
        </p:grpSpPr>
        <p:cxnSp>
          <p:nvCxnSpPr>
            <p:cNvPr id="17" name="Rak 16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17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Diagram 12"/>
          <p:cNvGraphicFramePr/>
          <p:nvPr>
            <p:extLst/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6" name="Grupp 55"/>
          <p:cNvGrpSpPr/>
          <p:nvPr/>
        </p:nvGrpSpPr>
        <p:grpSpPr>
          <a:xfrm>
            <a:off x="4680000" y="1047139"/>
            <a:ext cx="6480000" cy="5432791"/>
            <a:chOff x="4680000" y="1047139"/>
            <a:chExt cx="6480000" cy="5432791"/>
          </a:xfrm>
        </p:grpSpPr>
        <p:cxnSp>
          <p:nvCxnSpPr>
            <p:cNvPr id="16" name="Rak 15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 29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31" name="Rektangel med rundade hörn 30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2" name="Likbent triangel 31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34" name="Grupp 33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35" name="Rektangel med rundade hörn 34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6" name="Likbent triangel 35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Rektangel 36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Sciencepark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vuxenutb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3" name="Freeform 5"/>
          <p:cNvSpPr>
            <a:spLocks/>
          </p:cNvSpPr>
          <p:nvPr/>
        </p:nvSpPr>
        <p:spPr bwMode="auto">
          <a:xfrm>
            <a:off x="5298295" y="1603669"/>
            <a:ext cx="2949575" cy="1360488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9" name="Rektangel 38"/>
          <p:cNvSpPr/>
          <p:nvPr/>
        </p:nvSpPr>
        <p:spPr>
          <a:xfrm>
            <a:off x="5538288" y="2008702"/>
            <a:ext cx="2600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dirty="0"/>
              <a:t>Jämförelse, </a:t>
            </a:r>
            <a:br>
              <a:rPr lang="sv-SE" sz="2400" dirty="0"/>
            </a:br>
            <a:r>
              <a:rPr lang="sv-SE" sz="2400" dirty="0"/>
              <a:t>kontor och bolag</a:t>
            </a:r>
          </a:p>
        </p:txBody>
      </p:sp>
      <p:grpSp>
        <p:nvGrpSpPr>
          <p:cNvPr id="47" name="Grupp 46"/>
          <p:cNvGrpSpPr/>
          <p:nvPr/>
        </p:nvGrpSpPr>
        <p:grpSpPr>
          <a:xfrm>
            <a:off x="4680000" y="435432"/>
            <a:ext cx="6480000" cy="648000"/>
            <a:chOff x="4680000" y="3380568"/>
            <a:chExt cx="6480000" cy="648000"/>
          </a:xfrm>
        </p:grpSpPr>
        <p:cxnSp>
          <p:nvCxnSpPr>
            <p:cNvPr id="48" name="Rak 47"/>
            <p:cNvCxnSpPr/>
            <p:nvPr/>
          </p:nvCxnSpPr>
          <p:spPr>
            <a:xfrm>
              <a:off x="4680000" y="3380568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1160000" y="3380568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75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4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120" name="Grupp 119"/>
          <p:cNvGrpSpPr/>
          <p:nvPr/>
        </p:nvGrpSpPr>
        <p:grpSpPr>
          <a:xfrm>
            <a:off x="1016648" y="1009684"/>
            <a:ext cx="2988001" cy="1378212"/>
            <a:chOff x="8524524" y="2076438"/>
            <a:chExt cx="2988001" cy="1378212"/>
          </a:xfrm>
        </p:grpSpPr>
        <p:sp>
          <p:nvSpPr>
            <p:cNvPr id="121" name="Freeform 5"/>
            <p:cNvSpPr>
              <a:spLocks/>
            </p:cNvSpPr>
            <p:nvPr/>
          </p:nvSpPr>
          <p:spPr bwMode="auto">
            <a:xfrm>
              <a:off x="8524524" y="2076438"/>
              <a:ext cx="2988001" cy="1378212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2" name="Rektangel 121"/>
            <p:cNvSpPr/>
            <p:nvPr/>
          </p:nvSpPr>
          <p:spPr>
            <a:xfrm>
              <a:off x="8797425" y="2446444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 smtClean="0"/>
                <a:t>Viktigaste konsekvenser</a:t>
              </a:r>
              <a:endParaRPr lang="sv-SE" sz="2400" dirty="0"/>
            </a:p>
          </p:txBody>
        </p:sp>
      </p:grpSp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sp>
        <p:nvSpPr>
          <p:cNvPr id="7" name="Rektangel med rundade hörn 6"/>
          <p:cNvSpPr/>
          <p:nvPr/>
        </p:nvSpPr>
        <p:spPr>
          <a:xfrm>
            <a:off x="1901995" y="2308045"/>
            <a:ext cx="3501593" cy="118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901995" y="2481750"/>
            <a:ext cx="340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>
                <a:solidFill>
                  <a:schemeClr val="bg1"/>
                </a:solidFill>
              </a:rPr>
              <a:t>Totalt resultat, </a:t>
            </a:r>
            <a:br>
              <a:rPr lang="sv-SE" sz="2400" b="1" dirty="0" smtClean="0">
                <a:solidFill>
                  <a:schemeClr val="bg1"/>
                </a:solidFill>
              </a:rPr>
            </a:br>
            <a:r>
              <a:rPr lang="sv-SE" sz="2400" b="1" dirty="0" smtClean="0">
                <a:solidFill>
                  <a:schemeClr val="bg1"/>
                </a:solidFill>
              </a:rPr>
              <a:t>alla 4188 svarande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0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 7"/>
          <p:cNvGraphicFramePr>
            <a:graphicFrameLocks noGrp="1"/>
          </p:cNvGraphicFramePr>
          <p:nvPr>
            <p:extLst/>
          </p:nvPr>
        </p:nvGraphicFramePr>
        <p:xfrm>
          <a:off x="104775" y="1143003"/>
          <a:ext cx="5734050" cy="5319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</a:tblGrid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ktangel 8"/>
          <p:cNvSpPr/>
          <p:nvPr/>
        </p:nvSpPr>
        <p:spPr>
          <a:xfrm>
            <a:off x="10021209" y="432000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759450" y="755650"/>
          <a:ext cx="5940425" cy="58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upp 1"/>
          <p:cNvGrpSpPr/>
          <p:nvPr/>
        </p:nvGrpSpPr>
        <p:grpSpPr>
          <a:xfrm>
            <a:off x="432000" y="435432"/>
            <a:ext cx="3420000" cy="648000"/>
            <a:chOff x="900000" y="435432"/>
            <a:chExt cx="3420000" cy="648000"/>
          </a:xfrm>
        </p:grpSpPr>
        <p:sp>
          <p:nvSpPr>
            <p:cNvPr id="10" name="textruta 9"/>
            <p:cNvSpPr txBox="1"/>
            <p:nvPr/>
          </p:nvSpPr>
          <p:spPr>
            <a:xfrm>
              <a:off x="1620000" y="435432"/>
              <a:ext cx="2700000" cy="64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sv-SE" b="1" dirty="0" smtClean="0"/>
                <a:t>Jobb och arbetslöshet</a:t>
              </a:r>
              <a:endParaRPr lang="sv-SE" b="1" dirty="0"/>
            </a:p>
          </p:txBody>
        </p:sp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435432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49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 7"/>
          <p:cNvGraphicFramePr>
            <a:graphicFrameLocks noGrp="1"/>
          </p:cNvGraphicFramePr>
          <p:nvPr>
            <p:extLst/>
          </p:nvPr>
        </p:nvGraphicFramePr>
        <p:xfrm>
          <a:off x="104775" y="1143003"/>
          <a:ext cx="5734050" cy="5319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</a:tblGrid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Motivera unga till högre 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Underlätta företagsetableringar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Inspirera till nyföretagande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Få fler att klara gymnasiet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Relevant utbud av vuxenutbildning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Verka för mer universitetsutbildning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 forskning</a:t>
                      </a:r>
                      <a:b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Ännu bättre service till företagen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Jobbanpassad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svenskaundervisning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Tidiga insatser för barn med inlärningssvårigheter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ktangel 8"/>
          <p:cNvSpPr/>
          <p:nvPr/>
        </p:nvSpPr>
        <p:spPr>
          <a:xfrm>
            <a:off x="10021209" y="432000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759450" y="755650"/>
          <a:ext cx="5940425" cy="58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upp 1"/>
          <p:cNvGrpSpPr/>
          <p:nvPr/>
        </p:nvGrpSpPr>
        <p:grpSpPr>
          <a:xfrm>
            <a:off x="432000" y="435432"/>
            <a:ext cx="3420000" cy="648000"/>
            <a:chOff x="900000" y="435432"/>
            <a:chExt cx="3420000" cy="648000"/>
          </a:xfrm>
        </p:grpSpPr>
        <p:sp>
          <p:nvSpPr>
            <p:cNvPr id="10" name="textruta 9"/>
            <p:cNvSpPr txBox="1"/>
            <p:nvPr/>
          </p:nvSpPr>
          <p:spPr>
            <a:xfrm>
              <a:off x="1620000" y="435432"/>
              <a:ext cx="2700000" cy="64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sv-SE" b="1" dirty="0" smtClean="0"/>
                <a:t>Jobb och arbetslöshet</a:t>
              </a:r>
              <a:endParaRPr lang="sv-SE" b="1" dirty="0"/>
            </a:p>
          </p:txBody>
        </p:sp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435432"/>
              <a:ext cx="648000" cy="648000"/>
            </a:xfrm>
            <a:prstGeom prst="rect">
              <a:avLst/>
            </a:prstGeom>
          </p:spPr>
        </p:pic>
      </p:grpSp>
      <p:sp>
        <p:nvSpPr>
          <p:cNvPr id="12" name="Ellips 11"/>
          <p:cNvSpPr/>
          <p:nvPr/>
        </p:nvSpPr>
        <p:spPr>
          <a:xfrm>
            <a:off x="10198812" y="2922249"/>
            <a:ext cx="637240" cy="6372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14" name="Rektangel med rundade hörn 13"/>
          <p:cNvSpPr/>
          <p:nvPr/>
        </p:nvSpPr>
        <p:spPr>
          <a:xfrm>
            <a:off x="1952090" y="2988869"/>
            <a:ext cx="3886734" cy="504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Få fler att klara gymnasiet</a:t>
            </a:r>
          </a:p>
        </p:txBody>
      </p:sp>
      <p:sp>
        <p:nvSpPr>
          <p:cNvPr id="15" name="Ellips 14"/>
          <p:cNvSpPr/>
          <p:nvPr/>
        </p:nvSpPr>
        <p:spPr>
          <a:xfrm>
            <a:off x="7025601" y="2342722"/>
            <a:ext cx="1662242" cy="160634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sv-SE" sz="2800">
              <a:solidFill>
                <a:schemeClr val="bg1"/>
              </a:solidFill>
            </a:endParaRP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65" y="2192720"/>
            <a:ext cx="698225" cy="1756351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74" y="2311313"/>
            <a:ext cx="572696" cy="175635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22" y="1735004"/>
            <a:ext cx="1672705" cy="11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2|4.4"/>
</p:tagLst>
</file>

<file path=ppt/theme/theme1.xml><?xml version="1.0" encoding="utf-8"?>
<a:theme xmlns:a="http://schemas.openxmlformats.org/drawingml/2006/main" name="Office-tema">
  <a:themeElements>
    <a:clrScheme name="FNC RESULTA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FD7"/>
      </a:accent1>
      <a:accent2>
        <a:srgbClr val="80276C"/>
      </a:accent2>
      <a:accent3>
        <a:srgbClr val="FFA616"/>
      </a:accent3>
      <a:accent4>
        <a:srgbClr val="CC1E8C"/>
      </a:accent4>
      <a:accent5>
        <a:srgbClr val="4C8C33"/>
      </a:accent5>
      <a:accent6>
        <a:srgbClr val="ED6B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8126</TotalTime>
  <Words>1473</Words>
  <Application>Microsoft Office PowerPoint</Application>
  <PresentationFormat>Bredbild</PresentationFormat>
  <Paragraphs>560</Paragraphs>
  <Slides>40</Slides>
  <Notes>40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Office-tema</vt:lpstr>
      <vt:lpstr>PowerPoint-presentation</vt:lpstr>
      <vt:lpstr>Jobb och arbetslöshet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Norrköpings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Tina Vennerholm</dc:creator>
  <cp:lastModifiedBy>Tina Vennerholm</cp:lastModifiedBy>
  <cp:revision>734</cp:revision>
  <cp:lastPrinted>2017-05-29T15:21:28Z</cp:lastPrinted>
  <dcterms:created xsi:type="dcterms:W3CDTF">2017-04-28T06:54:49Z</dcterms:created>
  <dcterms:modified xsi:type="dcterms:W3CDTF">2017-08-24T18:43:43Z</dcterms:modified>
</cp:coreProperties>
</file>